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4"/>
  </p:sldMasterIdLst>
  <p:notesMasterIdLst>
    <p:notesMasterId r:id="rId23"/>
  </p:notesMasterIdLst>
  <p:sldIdLst>
    <p:sldId id="256" r:id="rId5"/>
    <p:sldId id="258" r:id="rId6"/>
    <p:sldId id="266" r:id="rId7"/>
    <p:sldId id="275" r:id="rId8"/>
    <p:sldId id="271" r:id="rId9"/>
    <p:sldId id="273" r:id="rId10"/>
    <p:sldId id="305" r:id="rId11"/>
    <p:sldId id="314" r:id="rId12"/>
    <p:sldId id="315" r:id="rId13"/>
    <p:sldId id="316" r:id="rId14"/>
    <p:sldId id="317" r:id="rId15"/>
    <p:sldId id="318" r:id="rId16"/>
    <p:sldId id="321" r:id="rId17"/>
    <p:sldId id="320" r:id="rId18"/>
    <p:sldId id="319" r:id="rId19"/>
    <p:sldId id="306" r:id="rId20"/>
    <p:sldId id="322" r:id="rId21"/>
    <p:sldId id="29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05"/>
  </p:normalViewPr>
  <p:slideViewPr>
    <p:cSldViewPr snapToGrid="0" snapToObjects="1">
      <p:cViewPr varScale="1">
        <p:scale>
          <a:sx n="96" d="100"/>
          <a:sy n="96" d="100"/>
        </p:scale>
        <p:origin x="57"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2B23B-76E6-4910-B56C-C9AAA3A011F0}" type="datetimeFigureOut">
              <a:rPr lang="en-GB" smtClean="0"/>
              <a:t>22/02/2021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6CDD0-EA4A-442F-A3CD-3CE1BAB32C4D}" type="slidenum">
              <a:rPr lang="en-GB" smtClean="0"/>
              <a:t>‹#›</a:t>
            </a:fld>
            <a:endParaRPr lang="en-GB"/>
          </a:p>
        </p:txBody>
      </p:sp>
    </p:spTree>
    <p:extLst>
      <p:ext uri="{BB962C8B-B14F-4D97-AF65-F5344CB8AC3E}">
        <p14:creationId xmlns:p14="http://schemas.microsoft.com/office/powerpoint/2010/main" val="381150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Any </a:t>
            </a:r>
            <a:r>
              <a:rPr lang="en-US" sz="1200" b="0" i="0" kern="1200" dirty="0" err="1" smtClean="0">
                <a:solidFill>
                  <a:schemeClr val="tx1"/>
                </a:solidFill>
                <a:effectLst/>
                <a:latin typeface="+mn-lt"/>
                <a:ea typeface="+mn-ea"/>
                <a:cs typeface="+mn-cs"/>
              </a:rPr>
              <a:t>organisation</a:t>
            </a:r>
            <a:r>
              <a:rPr lang="en-US" sz="1200" b="0" i="0" kern="1200" dirty="0" smtClean="0">
                <a:solidFill>
                  <a:schemeClr val="tx1"/>
                </a:solidFill>
                <a:effectLst/>
                <a:latin typeface="+mn-lt"/>
                <a:ea typeface="+mn-ea"/>
                <a:cs typeface="+mn-cs"/>
              </a:rPr>
              <a:t> which manages, administers and delivers an IAG service to support individuals in their career, learning, work or life goals has the chance to achieve matrix accreditation. </a:t>
            </a:r>
            <a:endParaRPr lang="en-US" dirty="0" smtClean="0">
              <a:effectLst/>
            </a:endParaRPr>
          </a:p>
          <a:p>
            <a:r>
              <a:rPr lang="en-US" dirty="0" smtClean="0">
                <a:effectLst/>
              </a:rPr>
              <a:t>This is regardless of whether the service or services are delivered face-to-face, through training, learning, remotely, or through a website.</a:t>
            </a:r>
          </a:p>
          <a:p>
            <a:r>
              <a:rPr lang="en-US" dirty="0" smtClean="0">
                <a:effectLst/>
              </a:rPr>
              <a:t/>
            </a:r>
            <a:br>
              <a:rPr lang="en-US" dirty="0" smtClean="0">
                <a:effectLst/>
              </a:rPr>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16CDD-8DD3-48F3-8155-430BD7AFE1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0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293834" y="1368001"/>
            <a:ext cx="11604185" cy="41044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3" name="Title 2"/>
          <p:cNvSpPr>
            <a:spLocks noGrp="1"/>
          </p:cNvSpPr>
          <p:nvPr>
            <p:ph type="title"/>
          </p:nvPr>
        </p:nvSpPr>
        <p:spPr>
          <a:xfrm>
            <a:off x="293834" y="836712"/>
            <a:ext cx="11604332" cy="4248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9988270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28651" y="908050"/>
            <a:ext cx="10363200" cy="844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24417" y="1981200"/>
            <a:ext cx="5080000" cy="3752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907617" y="1981200"/>
            <a:ext cx="5080000" cy="3752850"/>
          </a:xfrm>
        </p:spPr>
        <p:txBody>
          <a:bodyPr/>
          <a:lstStyle/>
          <a:p>
            <a:pPr lvl="0"/>
            <a:endParaRPr lang="en-GB" noProof="0" smtClean="0"/>
          </a:p>
        </p:txBody>
      </p:sp>
    </p:spTree>
    <p:extLst>
      <p:ext uri="{BB962C8B-B14F-4D97-AF65-F5344CB8AC3E}">
        <p14:creationId xmlns:p14="http://schemas.microsoft.com/office/powerpoint/2010/main" val="195016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8882" y="1368000"/>
            <a:ext cx="3372747" cy="4644382"/>
          </a:xfrm>
        </p:spPr>
        <p:txBody>
          <a:bodyPr/>
          <a:lstStyle>
            <a:lvl1pPr marL="180975" indent="-180975">
              <a:spcAft>
                <a:spcPts val="300"/>
              </a:spcAft>
              <a:defRPr sz="1400" b="0">
                <a:latin typeface="Arial" pitchFamily="34" charset="0"/>
                <a:cs typeface="Arial" pitchFamily="34" charset="0"/>
              </a:defRPr>
            </a:lvl1pPr>
            <a:lvl2pPr marL="361950" indent="-180975">
              <a:defRPr sz="1400"/>
            </a:lvl2pPr>
            <a:lvl3pPr>
              <a:defRPr sz="1400"/>
            </a:lvl3pPr>
            <a:lvl4pPr>
              <a:defRPr sz="1400"/>
            </a:lvl4pPr>
            <a:lvl5pPr>
              <a:defRPr sz="1400"/>
            </a:lvl5pPr>
          </a:lstStyle>
          <a:p>
            <a:pPr lvl="0"/>
            <a:r>
              <a:rPr lang="en-US" smtClean="0"/>
              <a:t>Edit Master text styles</a:t>
            </a:r>
          </a:p>
          <a:p>
            <a:pPr lvl="1"/>
            <a:r>
              <a:rPr lang="en-US" smtClean="0"/>
              <a:t>Second level</a:t>
            </a:r>
          </a:p>
        </p:txBody>
      </p:sp>
      <p:sp>
        <p:nvSpPr>
          <p:cNvPr id="8" name="Content Placeholder 2"/>
          <p:cNvSpPr>
            <a:spLocks noGrp="1"/>
          </p:cNvSpPr>
          <p:nvPr>
            <p:ph idx="10"/>
          </p:nvPr>
        </p:nvSpPr>
        <p:spPr>
          <a:xfrm>
            <a:off x="293835" y="1368000"/>
            <a:ext cx="8141906" cy="46443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
        <p:nvSpPr>
          <p:cNvPr id="4" name="Title 3"/>
          <p:cNvSpPr>
            <a:spLocks noGrp="1"/>
          </p:cNvSpPr>
          <p:nvPr>
            <p:ph type="title"/>
          </p:nvPr>
        </p:nvSpPr>
        <p:spPr>
          <a:xfrm>
            <a:off x="293834" y="836712"/>
            <a:ext cx="11604332" cy="410400"/>
          </a:xfrm>
        </p:spPr>
        <p:txBody>
          <a:bodyPr/>
          <a:lstStyle/>
          <a:p>
            <a:r>
              <a:rPr lang="en-US" smtClean="0"/>
              <a:t>Click to edit Master title style</a:t>
            </a:r>
            <a:endParaRPr lang="en-GB"/>
          </a:p>
        </p:txBody>
      </p:sp>
    </p:spTree>
    <p:extLst>
      <p:ext uri="{BB962C8B-B14F-4D97-AF65-F5344CB8AC3E}">
        <p14:creationId xmlns:p14="http://schemas.microsoft.com/office/powerpoint/2010/main" val="36204225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08501" y="3500440"/>
            <a:ext cx="10462921" cy="2093905"/>
          </a:xfrm>
        </p:spPr>
        <p:txBody>
          <a:bodyPr/>
          <a:lstStyle>
            <a:lvl1pPr marL="0" indent="0">
              <a:buNone/>
              <a:defRPr sz="2400" b="0"/>
            </a:lvl1pPr>
            <a:lvl2pPr>
              <a:buFont typeface="Wingdings" pitchFamily="2" charset="2"/>
              <a:buChar char="§"/>
              <a:defRPr sz="2000"/>
            </a:lvl2pPr>
            <a:lvl3pPr>
              <a:buFont typeface="Arial" pitchFamily="34" charset="0"/>
              <a:buChar char="•"/>
              <a:defRPr/>
            </a:lvl3pPr>
          </a:lstStyle>
          <a:p>
            <a:pPr lvl="0"/>
            <a:r>
              <a:rPr lang="en-US" smtClean="0"/>
              <a:t>Edit Master text styles</a:t>
            </a:r>
          </a:p>
          <a:p>
            <a:pPr lvl="1"/>
            <a:r>
              <a:rPr lang="en-US" smtClean="0"/>
              <a:t>Second level</a:t>
            </a:r>
          </a:p>
        </p:txBody>
      </p:sp>
      <p:sp>
        <p:nvSpPr>
          <p:cNvPr id="7" name="Title 6"/>
          <p:cNvSpPr>
            <a:spLocks noGrp="1"/>
          </p:cNvSpPr>
          <p:nvPr>
            <p:ph type="title"/>
          </p:nvPr>
        </p:nvSpPr>
        <p:spPr>
          <a:xfrm>
            <a:off x="908501" y="2571747"/>
            <a:ext cx="10462921" cy="928693"/>
          </a:xfrm>
        </p:spPr>
        <p:txBody>
          <a:bodyPr/>
          <a:lstStyle>
            <a:lvl1pPr>
              <a:defRPr lang="en-US" sz="3000" b="1" cap="all" baseline="0" smtClean="0">
                <a:solidFill>
                  <a:schemeClr val="accent1"/>
                </a:solidFill>
                <a:latin typeface="Arial" pitchFamily="34" charset="0"/>
                <a:ea typeface="+mn-ea"/>
                <a:cs typeface="+mn-cs"/>
              </a:defRPr>
            </a:lvl1pPr>
          </a:lstStyle>
          <a:p>
            <a:r>
              <a:rPr lang="en-US" smtClean="0"/>
              <a:t>Click to edit Master title style</a:t>
            </a:r>
            <a:endParaRPr lang="en-GB" dirty="0"/>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27309046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3834" y="1368000"/>
            <a:ext cx="5664794" cy="4612014"/>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38651" y="1368000"/>
            <a:ext cx="5759516" cy="4612014"/>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5" name="Title 4"/>
          <p:cNvSpPr>
            <a:spLocks noGrp="1"/>
          </p:cNvSpPr>
          <p:nvPr>
            <p:ph type="title"/>
          </p:nvPr>
        </p:nvSpPr>
        <p:spPr>
          <a:xfrm>
            <a:off x="293834" y="836712"/>
            <a:ext cx="11604332" cy="410400"/>
          </a:xfrm>
        </p:spPr>
        <p:txBody>
          <a:bodyPr/>
          <a:lstStyle/>
          <a:p>
            <a:r>
              <a:rPr lang="en-US" smtClean="0"/>
              <a:t>Click to edit Master title style</a:t>
            </a:r>
            <a:endParaRPr lang="en-GB"/>
          </a:p>
        </p:txBody>
      </p:sp>
    </p:spTree>
    <p:extLst>
      <p:ext uri="{BB962C8B-B14F-4D97-AF65-F5344CB8AC3E}">
        <p14:creationId xmlns:p14="http://schemas.microsoft.com/office/powerpoint/2010/main" val="13575947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756979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23572917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420889"/>
            <a:ext cx="10363200" cy="1022353"/>
          </a:xfrm>
        </p:spPr>
        <p:txBody>
          <a:bodyPr/>
          <a:lstStyle>
            <a:lvl1pPr marL="0" indent="0">
              <a:buNone/>
              <a:defRPr sz="3000" b="1" cap="all" baseline="0">
                <a:solidFill>
                  <a:schemeClr val="accent1"/>
                </a:solidFill>
                <a:latin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5" name="Text Placeholder 4"/>
          <p:cNvSpPr>
            <a:spLocks noGrp="1"/>
          </p:cNvSpPr>
          <p:nvPr>
            <p:ph type="body" sz="quarter" idx="10"/>
          </p:nvPr>
        </p:nvSpPr>
        <p:spPr>
          <a:xfrm>
            <a:off x="914400" y="3443239"/>
            <a:ext cx="10363200" cy="2071687"/>
          </a:xfrm>
        </p:spPr>
        <p:txBody>
          <a:bodyPr/>
          <a:lstStyle>
            <a:lvl1pPr marL="0" indent="0">
              <a:buNone/>
              <a:defRPr sz="2400" b="0"/>
            </a:lvl1pPr>
            <a:lvl2pPr>
              <a:buFont typeface="Wingdings" pitchFamily="2" charset="2"/>
              <a:buChar char="§"/>
              <a:defRPr sz="2000"/>
            </a:lvl2pPr>
            <a:lvl3pPr>
              <a:buFont typeface="Arial" pitchFamily="34" charset="0"/>
              <a:buChar char="•"/>
              <a:defRPr/>
            </a:lvl3pPr>
          </a:lstStyle>
          <a:p>
            <a:pPr lvl="0"/>
            <a:r>
              <a:rPr lang="en-US" smtClean="0"/>
              <a:t>Edit Master text styles</a:t>
            </a:r>
          </a:p>
          <a:p>
            <a:pPr lvl="1"/>
            <a:r>
              <a:rPr lang="en-US" smtClean="0"/>
              <a:t>Second level</a:t>
            </a:r>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476788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623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986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body" idx="1"/>
          </p:nvPr>
        </p:nvSpPr>
        <p:spPr bwMode="auto">
          <a:xfrm>
            <a:off x="290503" y="1369616"/>
            <a:ext cx="11610997" cy="4507657"/>
          </a:xfrm>
          <a:prstGeom prst="rect">
            <a:avLst/>
          </a:prstGeom>
          <a:noFill/>
          <a:ln w="9525">
            <a:noFill/>
            <a:miter lim="800000"/>
            <a:headEnd/>
            <a:tailEnd/>
          </a:ln>
        </p:spPr>
        <p:txBody>
          <a:bodyPr vert="horz" wrap="square" lIns="91440" tIns="82800" rIns="91440" bIns="8280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31" name="Title Placeholder 11"/>
          <p:cNvSpPr>
            <a:spLocks noGrp="1"/>
          </p:cNvSpPr>
          <p:nvPr>
            <p:ph type="title"/>
          </p:nvPr>
        </p:nvSpPr>
        <p:spPr bwMode="auto">
          <a:xfrm>
            <a:off x="293834" y="836712"/>
            <a:ext cx="11604332" cy="4256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pic>
        <p:nvPicPr>
          <p:cNvPr id="6" name="Picture 9" descr="ISL_Logo_Bla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19009" y="298177"/>
            <a:ext cx="3473970" cy="43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a:xfrm>
            <a:off x="5386998" y="6121698"/>
            <a:ext cx="10635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52037A-4942-4206-937A-B7AB6E09D7C2}" type="slidenum">
              <a:rPr lang="en-GB" smtClean="0"/>
              <a:pPr/>
              <a:t>‹#›</a:t>
            </a:fld>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6103842"/>
            <a:ext cx="12192001" cy="995696"/>
          </a:xfrm>
          <a:prstGeom prst="rect">
            <a:avLst/>
          </a:prstGeom>
        </p:spPr>
      </p:pic>
    </p:spTree>
    <p:extLst>
      <p:ext uri="{BB962C8B-B14F-4D97-AF65-F5344CB8AC3E}">
        <p14:creationId xmlns:p14="http://schemas.microsoft.com/office/powerpoint/2010/main" val="279712201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timing>
    <p:tnLst>
      <p:par>
        <p:cTn id="1" dur="indefinite" restart="never" nodeType="tmRoot"/>
      </p:par>
    </p:tnLst>
  </p:timing>
  <p:hf hdr="0" ft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l.uk/collection-items/burnt-copy-of-magna-carta-with-the-seal-attached"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hyperlink" Target="https://www.bl.uk/my-digital-rights/videos/privacy"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bl.uk/learning/teaching-resources" TargetMode="External"/><Relationship Id="rId2" Type="http://schemas.openxmlformats.org/officeDocument/2006/relationships/hyperlink" Target="https://www.bl.uk/magna-carta/videos/what-is-magna-carta" TargetMode="External"/><Relationship Id="rId1" Type="http://schemas.openxmlformats.org/officeDocument/2006/relationships/slideLayout" Target="../slideLayouts/slideLayout2.xml"/><Relationship Id="rId6" Type="http://schemas.openxmlformats.org/officeDocument/2006/relationships/hyperlink" Target="https://www.bl.uk/my-digital-rights/videos/privacy" TargetMode="External"/><Relationship Id="rId5" Type="http://schemas.openxmlformats.org/officeDocument/2006/relationships/hyperlink" Target="https://www.english-at-home.com/grammar-modals-obligation/" TargetMode="External"/><Relationship Id="rId4" Type="http://schemas.openxmlformats.org/officeDocument/2006/relationships/hyperlink" Target="https://www.bl.uk/learning/online-resour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gulcoy.esen@islington.gov.uk" TargetMode="External"/><Relationship Id="rId2" Type="http://schemas.openxmlformats.org/officeDocument/2006/relationships/hyperlink" Target="mailto:Alison.moore@islington.gov.uk" TargetMode="External"/><Relationship Id="rId1" Type="http://schemas.openxmlformats.org/officeDocument/2006/relationships/slideLayout" Target="../slideLayouts/slideLayout1.xml"/><Relationship Id="rId4" Type="http://schemas.openxmlformats.org/officeDocument/2006/relationships/hyperlink" Target="http://www.adultlearning.islington.gov.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s://www.bl.uk/magna-carta/videos/what-is-magna-carta"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7105"/>
            <a:ext cx="9448800" cy="1825096"/>
          </a:xfrm>
        </p:spPr>
        <p:txBody>
          <a:bodyPr>
            <a:normAutofit/>
          </a:bodyPr>
          <a:lstStyle/>
          <a:p>
            <a:pPr algn="ctr"/>
            <a:r>
              <a:rPr lang="en-US"/>
              <a:t>ESOL </a:t>
            </a:r>
            <a:r>
              <a:rPr lang="en-US" smtClean="0"/>
              <a:t>L1</a:t>
            </a:r>
            <a:r>
              <a:rPr lang="en-US" dirty="0"/>
              <a:t/>
            </a:r>
            <a:br>
              <a:rPr lang="en-US" dirty="0"/>
            </a:br>
            <a:r>
              <a:rPr lang="en-US" dirty="0" smtClean="0"/>
              <a:t>Spring </a:t>
            </a:r>
            <a:r>
              <a:rPr lang="en-US" dirty="0"/>
              <a:t>Term</a:t>
            </a:r>
          </a:p>
        </p:txBody>
      </p:sp>
      <p:sp>
        <p:nvSpPr>
          <p:cNvPr id="3" name="Subtitle 2"/>
          <p:cNvSpPr>
            <a:spLocks noGrp="1"/>
          </p:cNvSpPr>
          <p:nvPr>
            <p:ph type="subTitle" idx="1"/>
          </p:nvPr>
        </p:nvSpPr>
        <p:spPr/>
        <p:txBody>
          <a:bodyPr>
            <a:normAutofit/>
          </a:bodyPr>
          <a:lstStyle/>
          <a:p>
            <a:pPr algn="ctr"/>
            <a:r>
              <a:rPr lang="en-US" sz="4000" smtClean="0"/>
              <a:t>22nd </a:t>
            </a:r>
            <a:r>
              <a:rPr lang="en-US" sz="4000" dirty="0" smtClean="0"/>
              <a:t>Feb </a:t>
            </a:r>
            <a:r>
              <a:rPr lang="en-GB" sz="4000" dirty="0" smtClean="0"/>
              <a:t>2021</a:t>
            </a:r>
            <a:endParaRPr lang="en-US" sz="4000" dirty="0"/>
          </a:p>
        </p:txBody>
      </p:sp>
    </p:spTree>
    <p:extLst>
      <p:ext uri="{BB962C8B-B14F-4D97-AF65-F5344CB8AC3E}">
        <p14:creationId xmlns:p14="http://schemas.microsoft.com/office/powerpoint/2010/main" val="1958698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03" y="192433"/>
            <a:ext cx="10363200" cy="389006"/>
          </a:xfrm>
        </p:spPr>
        <p:txBody>
          <a:bodyPr/>
          <a:lstStyle/>
          <a:p>
            <a:r>
              <a:rPr lang="en-GB" dirty="0" smtClean="0"/>
              <a:t>Transcript of video</a:t>
            </a:r>
            <a:endParaRPr lang="en-GB" dirty="0"/>
          </a:p>
        </p:txBody>
      </p:sp>
      <p:sp>
        <p:nvSpPr>
          <p:cNvPr id="3" name="Text Placeholder 2"/>
          <p:cNvSpPr>
            <a:spLocks noGrp="1"/>
          </p:cNvSpPr>
          <p:nvPr>
            <p:ph type="body" sz="half" idx="1"/>
          </p:nvPr>
        </p:nvSpPr>
        <p:spPr>
          <a:xfrm>
            <a:off x="316304" y="699052"/>
            <a:ext cx="11665318" cy="3752850"/>
          </a:xfrm>
        </p:spPr>
        <p:txBody>
          <a:bodyPr/>
          <a:lstStyle/>
          <a:p>
            <a:r>
              <a:rPr lang="en-US" sz="1400" dirty="0"/>
              <a:t>This may look like a plain, unassuming piece of parchment, but it’s actually one of the most famous documents in the world. Magna Carta, meaning ‘the Great Charter’, has inspired people across the centuries, from Thomas Jefferson to Mahatma Gandhi. But why was the charter originally created? And what does it actually say?</a:t>
            </a:r>
            <a:endParaRPr lang="en-GB" sz="1400" dirty="0"/>
          </a:p>
          <a:p>
            <a:r>
              <a:rPr lang="en-US" sz="1400" dirty="0"/>
              <a:t>Let us take you back to medieval England. It’s the year 1215, and the ruler is King John. Many people believe that King John was one of the worst kings in history. He imprisoned his former wife; he starved his opponents to death; he allegedly murdered his own nephew, and pulled the beards of the Irish Chiefs.</a:t>
            </a:r>
            <a:endParaRPr lang="en-GB" sz="1400" dirty="0"/>
          </a:p>
          <a:p>
            <a:r>
              <a:rPr lang="en-US" sz="1400" dirty="0"/>
              <a:t>King John had imposed heavy taxes on his barons in order to pay for his expensive foreign wars. If they refused to pay, he punished them severely or seized their property. The barons demanded that King John obey the law; when he refused, they captured London and John was forced to negotiate.</a:t>
            </a:r>
            <a:endParaRPr lang="en-GB" sz="1400" dirty="0"/>
          </a:p>
          <a:p>
            <a:r>
              <a:rPr lang="en-US" sz="1400" dirty="0"/>
              <a:t>The two sides met at Runnymede in June 1215. The result of the negotiations was written down by the king’s clerks in the document we know as Magna Carta. Although most of the charter’s clauses dealt with medieval rights and customs, Magna Carta has become a powerful symbol of liberty around the world.</a:t>
            </a:r>
            <a:endParaRPr lang="en-GB" sz="1400" dirty="0"/>
          </a:p>
          <a:p>
            <a:r>
              <a:rPr lang="en-US" sz="1400" dirty="0"/>
              <a:t>The most famous clause, which is still part of the law today, for the first time gave all ‘free men’ the right to justice and a fair trial.</a:t>
            </a:r>
            <a:endParaRPr lang="en-GB" sz="1400" dirty="0"/>
          </a:p>
          <a:p>
            <a:r>
              <a:rPr lang="en-US" sz="1400" dirty="0"/>
              <a:t>‘No man shall be arrested or imprisoned except by the judgment of their equals and by the law of the land. To no one will we sell, to no one deny or delay right or justice.’</a:t>
            </a:r>
            <a:endParaRPr lang="en-GB" sz="1400" dirty="0"/>
          </a:p>
          <a:p>
            <a:r>
              <a:rPr lang="en-US" sz="1400" dirty="0"/>
              <a:t>However, this clause was not as liberal at it sounds. The Charter only applied to ‘free men’, the vast majority of people in 1215 were unfree peasants who were ruled over by their landowners.</a:t>
            </a:r>
            <a:endParaRPr lang="en-GB" sz="1400" dirty="0"/>
          </a:p>
          <a:p>
            <a:r>
              <a:rPr lang="en-US" sz="1400" dirty="0"/>
              <a:t>And although, Magna Carta was intended to create peace between King John and his rebellious barons, England was plunged into civil war after the Pope declared the Charter invalid.</a:t>
            </a:r>
            <a:endParaRPr lang="en-GB" sz="1400" dirty="0"/>
          </a:p>
          <a:p>
            <a:r>
              <a:rPr lang="en-US" sz="1400" dirty="0"/>
              <a:t>When King John died of dysentery in 1216, nine year old Henry III took to the throne. To keep the peace, Magna Carta was reissued several times during the 13th century, until it was finally made part of English law.</a:t>
            </a:r>
            <a:endParaRPr lang="en-GB" sz="1400" dirty="0"/>
          </a:p>
          <a:p>
            <a:r>
              <a:rPr lang="en-US" sz="1400" dirty="0"/>
              <a:t>Magna Carta has lived on for 800 years, and is echoed in the United States Declaration of Independence and the Universal Declaration of Human </a:t>
            </a:r>
            <a:r>
              <a:rPr lang="en-US" sz="1400" dirty="0" err="1"/>
              <a:t>Rights.Perhaps</a:t>
            </a:r>
            <a:r>
              <a:rPr lang="en-US" sz="1400" dirty="0"/>
              <a:t> Magna Carta’s most important legacy is that everyone – including our leaders – must obey the law.</a:t>
            </a:r>
            <a:endParaRPr lang="en-GB" sz="1400" dirty="0"/>
          </a:p>
          <a:p>
            <a:r>
              <a:rPr lang="en-US" sz="1400" dirty="0"/>
              <a:t>What started out as a document of specific complaints from a group of barons has turned into an international symbol of liberty, without which we might not have the rights we value so much today.</a:t>
            </a:r>
            <a:endParaRPr lang="en-GB" sz="1400" dirty="0"/>
          </a:p>
          <a:p>
            <a:r>
              <a:rPr lang="en-GB" sz="1400" dirty="0"/>
              <a:t> </a:t>
            </a:r>
          </a:p>
          <a:p>
            <a:endParaRPr lang="en-GB" sz="1400" dirty="0"/>
          </a:p>
        </p:txBody>
      </p:sp>
    </p:spTree>
    <p:extLst>
      <p:ext uri="{BB962C8B-B14F-4D97-AF65-F5344CB8AC3E}">
        <p14:creationId xmlns:p14="http://schemas.microsoft.com/office/powerpoint/2010/main" val="166224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38" y="560180"/>
            <a:ext cx="10363200" cy="592759"/>
          </a:xfrm>
        </p:spPr>
        <p:txBody>
          <a:bodyPr/>
          <a:lstStyle/>
          <a:p>
            <a:r>
              <a:rPr lang="en-GB" sz="2000" b="0" dirty="0">
                <a:hlinkClick r:id="rId2"/>
              </a:rPr>
              <a:t>https://</a:t>
            </a:r>
            <a:r>
              <a:rPr lang="en-GB" sz="2000" b="0" dirty="0" smtClean="0">
                <a:hlinkClick r:id="rId2"/>
              </a:rPr>
              <a:t>www.bl.uk/collection-items/burnt-copy-of-magna-carta-with-the-seal-attached</a:t>
            </a:r>
            <a:r>
              <a:rPr lang="en-GB" sz="2000" b="0" dirty="0" smtClean="0"/>
              <a:t/>
            </a:r>
            <a:br>
              <a:rPr lang="en-GB" sz="2000" b="0" dirty="0" smtClean="0"/>
            </a:br>
            <a:endParaRPr lang="en-GB" sz="2000" b="0" dirty="0"/>
          </a:p>
        </p:txBody>
      </p:sp>
      <p:pic>
        <p:nvPicPr>
          <p:cNvPr id="6" name="Picture 5"/>
          <p:cNvPicPr>
            <a:picLocks noChangeAspect="1"/>
          </p:cNvPicPr>
          <p:nvPr/>
        </p:nvPicPr>
        <p:blipFill rotWithShape="1">
          <a:blip r:embed="rId3"/>
          <a:srcRect t="7725" r="750" b="4367"/>
          <a:stretch/>
        </p:blipFill>
        <p:spPr>
          <a:xfrm>
            <a:off x="720587" y="1083364"/>
            <a:ext cx="9084365" cy="5150933"/>
          </a:xfrm>
          <a:prstGeom prst="rect">
            <a:avLst/>
          </a:prstGeom>
        </p:spPr>
      </p:pic>
    </p:spTree>
    <p:extLst>
      <p:ext uri="{BB962C8B-B14F-4D97-AF65-F5344CB8AC3E}">
        <p14:creationId xmlns:p14="http://schemas.microsoft.com/office/powerpoint/2010/main" val="1596245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959" y="271946"/>
            <a:ext cx="10363200" cy="587789"/>
          </a:xfrm>
        </p:spPr>
        <p:txBody>
          <a:bodyPr/>
          <a:lstStyle/>
          <a:p>
            <a:r>
              <a:rPr lang="en-GB" dirty="0" smtClean="0"/>
              <a:t>Task</a:t>
            </a:r>
            <a:endParaRPr lang="en-GB" dirty="0"/>
          </a:p>
        </p:txBody>
      </p:sp>
      <p:sp>
        <p:nvSpPr>
          <p:cNvPr id="3" name="Text Placeholder 2"/>
          <p:cNvSpPr>
            <a:spLocks noGrp="1"/>
          </p:cNvSpPr>
          <p:nvPr>
            <p:ph type="body" sz="half" idx="1"/>
          </p:nvPr>
        </p:nvSpPr>
        <p:spPr>
          <a:xfrm>
            <a:off x="414959" y="1275521"/>
            <a:ext cx="11139280" cy="4379843"/>
          </a:xfrm>
        </p:spPr>
        <p:txBody>
          <a:bodyPr/>
          <a:lstStyle/>
          <a:p>
            <a:pPr marL="0" indent="0">
              <a:buNone/>
            </a:pPr>
            <a:r>
              <a:rPr lang="en-GB" sz="2400" dirty="0" smtClean="0"/>
              <a:t>Imagine you were interviewing the King?</a:t>
            </a:r>
          </a:p>
          <a:p>
            <a:pPr marL="0" indent="0">
              <a:buNone/>
            </a:pPr>
            <a:endParaRPr lang="en-GB" sz="2400" dirty="0"/>
          </a:p>
          <a:p>
            <a:pPr marL="0" indent="0">
              <a:buNone/>
            </a:pPr>
            <a:r>
              <a:rPr lang="en-GB" sz="2400" dirty="0" smtClean="0"/>
              <a:t>1. What questions would you ask him?</a:t>
            </a:r>
          </a:p>
          <a:p>
            <a:pPr marL="0" indent="0">
              <a:buNone/>
            </a:pPr>
            <a:endParaRPr lang="en-GB" sz="2400" dirty="0"/>
          </a:p>
          <a:p>
            <a:pPr marL="0" indent="0">
              <a:buNone/>
            </a:pPr>
            <a:r>
              <a:rPr lang="en-GB" sz="2400" dirty="0" smtClean="0"/>
              <a:t>Now imagine you are one of the baron (king’s clerk).</a:t>
            </a:r>
          </a:p>
          <a:p>
            <a:pPr marL="0" indent="0">
              <a:buNone/>
            </a:pPr>
            <a:r>
              <a:rPr lang="en-GB" sz="2400" dirty="0" smtClean="0"/>
              <a:t>2. What things would you demand he does?</a:t>
            </a:r>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262169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908050"/>
            <a:ext cx="10363200" cy="642454"/>
          </a:xfrm>
        </p:spPr>
        <p:txBody>
          <a:bodyPr/>
          <a:lstStyle/>
          <a:p>
            <a:r>
              <a:rPr lang="en-US" dirty="0"/>
              <a:t>English Grammar: Modals of Obligation</a:t>
            </a:r>
            <a:br>
              <a:rPr lang="en-US" dirty="0"/>
            </a:br>
            <a:endParaRPr lang="en-GB" dirty="0"/>
          </a:p>
        </p:txBody>
      </p:sp>
      <p:sp>
        <p:nvSpPr>
          <p:cNvPr id="3" name="Text Placeholder 2"/>
          <p:cNvSpPr>
            <a:spLocks noGrp="1"/>
          </p:cNvSpPr>
          <p:nvPr>
            <p:ph type="body" sz="half" idx="1"/>
          </p:nvPr>
        </p:nvSpPr>
        <p:spPr>
          <a:xfrm>
            <a:off x="624416" y="1981200"/>
            <a:ext cx="10621709" cy="3752850"/>
          </a:xfrm>
        </p:spPr>
        <p:txBody>
          <a:bodyPr/>
          <a:lstStyle/>
          <a:p>
            <a:r>
              <a:rPr lang="en-US" dirty="0"/>
              <a:t>When we talk about obligation in English, we can use “</a:t>
            </a:r>
            <a:r>
              <a:rPr lang="en-US" b="1" dirty="0"/>
              <a:t>must”, </a:t>
            </a:r>
            <a:r>
              <a:rPr lang="en-US" dirty="0"/>
              <a:t>“have to”, “need to” and “can’t</a:t>
            </a:r>
            <a:r>
              <a:rPr lang="en-US" dirty="0" smtClean="0"/>
              <a:t>”.</a:t>
            </a:r>
          </a:p>
          <a:p>
            <a:endParaRPr lang="en-US" dirty="0"/>
          </a:p>
          <a:p>
            <a:r>
              <a:rPr lang="en-US" b="1" dirty="0"/>
              <a:t>To say </a:t>
            </a:r>
            <a:r>
              <a:rPr lang="en-US" b="1" dirty="0" smtClean="0"/>
              <a:t>when something </a:t>
            </a:r>
            <a:r>
              <a:rPr lang="en-US" b="1" dirty="0"/>
              <a:t>is </a:t>
            </a:r>
            <a:r>
              <a:rPr lang="en-US" b="1" dirty="0" smtClean="0"/>
              <a:t>necessary</a:t>
            </a:r>
          </a:p>
          <a:p>
            <a:pPr marL="0" indent="0">
              <a:buNone/>
            </a:pPr>
            <a:endParaRPr lang="en-US" b="1" dirty="0"/>
          </a:p>
          <a:p>
            <a:r>
              <a:rPr lang="en-US" dirty="0" smtClean="0"/>
              <a:t>We </a:t>
            </a:r>
            <a:r>
              <a:rPr lang="en-US" dirty="0"/>
              <a:t>use </a:t>
            </a:r>
            <a:r>
              <a:rPr lang="en-US" b="1" dirty="0"/>
              <a:t>“must” </a:t>
            </a:r>
            <a:r>
              <a:rPr lang="en-US" dirty="0"/>
              <a:t>to talk about </a:t>
            </a:r>
            <a:r>
              <a:rPr lang="en-US" dirty="0" smtClean="0"/>
              <a:t>obligations.</a:t>
            </a:r>
          </a:p>
          <a:p>
            <a:r>
              <a:rPr lang="en-US" dirty="0" smtClean="0"/>
              <a:t>Often</a:t>
            </a:r>
            <a:r>
              <a:rPr lang="en-US" dirty="0"/>
              <a:t>, when we use “must”, the authority for the obligation </a:t>
            </a:r>
            <a:r>
              <a:rPr lang="en-US" b="1" dirty="0"/>
              <a:t>comes from the person who is speaking.</a:t>
            </a:r>
          </a:p>
          <a:p>
            <a:endParaRPr lang="en-GB" dirty="0"/>
          </a:p>
        </p:txBody>
      </p:sp>
    </p:spTree>
    <p:extLst>
      <p:ext uri="{BB962C8B-B14F-4D97-AF65-F5344CB8AC3E}">
        <p14:creationId xmlns:p14="http://schemas.microsoft.com/office/powerpoint/2010/main" val="2370197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930" y="619815"/>
            <a:ext cx="10821226" cy="856145"/>
          </a:xfrm>
        </p:spPr>
        <p:txBody>
          <a:bodyPr/>
          <a:lstStyle/>
          <a:p>
            <a:r>
              <a:rPr lang="en-GB" dirty="0" smtClean="0"/>
              <a:t>Grammar structure</a:t>
            </a:r>
            <a:endParaRPr lang="en-GB" dirty="0"/>
          </a:p>
        </p:txBody>
      </p:sp>
      <p:sp>
        <p:nvSpPr>
          <p:cNvPr id="3" name="Text Placeholder 2"/>
          <p:cNvSpPr>
            <a:spLocks noGrp="1"/>
          </p:cNvSpPr>
          <p:nvPr>
            <p:ph type="body" sz="half" idx="1"/>
          </p:nvPr>
        </p:nvSpPr>
        <p:spPr>
          <a:xfrm>
            <a:off x="419930" y="1575354"/>
            <a:ext cx="10825461" cy="4755872"/>
          </a:xfrm>
        </p:spPr>
        <p:txBody>
          <a:bodyPr/>
          <a:lstStyle/>
          <a:p>
            <a:r>
              <a:rPr lang="en-US" b="1" dirty="0"/>
              <a:t>Obligation</a:t>
            </a:r>
            <a:r>
              <a:rPr lang="en-US" dirty="0"/>
              <a:t> may be described as pressure on a person to do something or not to do </a:t>
            </a:r>
            <a:r>
              <a:rPr lang="en-US" dirty="0" smtClean="0"/>
              <a:t>something.</a:t>
            </a:r>
          </a:p>
          <a:p>
            <a:r>
              <a:rPr lang="en-US" dirty="0" smtClean="0"/>
              <a:t>There </a:t>
            </a:r>
            <a:r>
              <a:rPr lang="en-US" dirty="0"/>
              <a:t>are strong </a:t>
            </a:r>
            <a:r>
              <a:rPr lang="en-US" b="1" dirty="0"/>
              <a:t>obligations</a:t>
            </a:r>
            <a:r>
              <a:rPr lang="en-US" dirty="0"/>
              <a:t> such as </a:t>
            </a:r>
            <a:r>
              <a:rPr lang="en-US" u="sng" dirty="0"/>
              <a:t>rules and necessities</a:t>
            </a:r>
            <a:r>
              <a:rPr lang="en-US" dirty="0"/>
              <a:t>, and weak </a:t>
            </a:r>
            <a:r>
              <a:rPr lang="en-US" b="1" dirty="0"/>
              <a:t>obligations</a:t>
            </a:r>
            <a:r>
              <a:rPr lang="en-US" dirty="0"/>
              <a:t> such as advice. </a:t>
            </a:r>
            <a:endParaRPr lang="en-US" dirty="0" smtClean="0"/>
          </a:p>
          <a:p>
            <a:r>
              <a:rPr lang="en-US" b="1" dirty="0" smtClean="0"/>
              <a:t>Obligations</a:t>
            </a:r>
            <a:r>
              <a:rPr lang="en-US" dirty="0"/>
              <a:t> may be internal, from the speaker's body or mind, and external </a:t>
            </a:r>
            <a:r>
              <a:rPr lang="en-US" b="1" dirty="0"/>
              <a:t>obligations</a:t>
            </a:r>
            <a:r>
              <a:rPr lang="en-US" dirty="0"/>
              <a:t> such as regulations</a:t>
            </a:r>
            <a:r>
              <a:rPr lang="en-US" dirty="0" smtClean="0"/>
              <a:t>.</a:t>
            </a:r>
          </a:p>
          <a:p>
            <a:endParaRPr lang="en-US" dirty="0"/>
          </a:p>
          <a:p>
            <a:r>
              <a:rPr lang="en-US" b="1" dirty="0" smtClean="0"/>
              <a:t>Form and use</a:t>
            </a:r>
          </a:p>
          <a:p>
            <a:pPr marL="0" indent="0">
              <a:buNone/>
            </a:pPr>
            <a:r>
              <a:rPr lang="en-US" dirty="0" smtClean="0"/>
              <a:t>Remember </a:t>
            </a:r>
            <a:r>
              <a:rPr lang="en-US" dirty="0"/>
              <a:t>that “must” is a </a:t>
            </a:r>
            <a:r>
              <a:rPr lang="en-US" b="1" dirty="0"/>
              <a:t>modal auxiliary verb</a:t>
            </a:r>
            <a:r>
              <a:rPr lang="en-US" dirty="0"/>
              <a:t>. This means that it doesn’t change its ending </a:t>
            </a:r>
            <a:r>
              <a:rPr lang="en-US" dirty="0" smtClean="0"/>
              <a:t>I/he/you </a:t>
            </a:r>
            <a:r>
              <a:rPr lang="en-US" b="1" dirty="0" smtClean="0"/>
              <a:t>must + infinitive </a:t>
            </a:r>
            <a:r>
              <a:rPr lang="en-US" dirty="0" smtClean="0"/>
              <a:t>(without </a:t>
            </a:r>
            <a:r>
              <a:rPr lang="en-US" dirty="0"/>
              <a:t>‘to</a:t>
            </a:r>
            <a:r>
              <a:rPr lang="en-US" dirty="0" smtClean="0"/>
              <a:t>’). </a:t>
            </a:r>
          </a:p>
          <a:p>
            <a:pPr marL="0" indent="0">
              <a:buNone/>
            </a:pPr>
            <a:endParaRPr lang="en-US" dirty="0" smtClean="0"/>
          </a:p>
          <a:p>
            <a:pPr marL="0" indent="0">
              <a:buNone/>
            </a:pPr>
            <a:r>
              <a:rPr lang="en-US" b="1" dirty="0" smtClean="0"/>
              <a:t>E.g. </a:t>
            </a:r>
            <a:r>
              <a:rPr lang="en-US" dirty="0" smtClean="0"/>
              <a:t>“You </a:t>
            </a:r>
            <a:r>
              <a:rPr lang="en-US" dirty="0"/>
              <a:t>must phone me” </a:t>
            </a:r>
            <a:r>
              <a:rPr lang="en-US" b="1" i="1" dirty="0"/>
              <a:t>not </a:t>
            </a:r>
            <a:r>
              <a:rPr lang="en-US" dirty="0" smtClean="0"/>
              <a:t>“you </a:t>
            </a:r>
            <a:r>
              <a:rPr lang="en-US" dirty="0"/>
              <a:t>must </a:t>
            </a:r>
            <a:r>
              <a:rPr lang="en-US" b="1" strike="sngStrike" dirty="0"/>
              <a:t>to</a:t>
            </a:r>
            <a:r>
              <a:rPr lang="en-US" dirty="0"/>
              <a:t> phone me</a:t>
            </a:r>
            <a:r>
              <a:rPr lang="en-US" dirty="0" smtClean="0"/>
              <a:t>”.</a:t>
            </a:r>
            <a:endParaRPr lang="en-GB" dirty="0"/>
          </a:p>
        </p:txBody>
      </p:sp>
    </p:spTree>
    <p:extLst>
      <p:ext uri="{BB962C8B-B14F-4D97-AF65-F5344CB8AC3E}">
        <p14:creationId xmlns:p14="http://schemas.microsoft.com/office/powerpoint/2010/main" val="1362090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430973"/>
            <a:ext cx="10363200" cy="844550"/>
          </a:xfrm>
        </p:spPr>
        <p:txBody>
          <a:bodyPr/>
          <a:lstStyle/>
          <a:p>
            <a:r>
              <a:rPr lang="en-US" dirty="0"/>
              <a:t>3. List some </a:t>
            </a:r>
            <a:r>
              <a:rPr lang="en-US" dirty="0" smtClean="0"/>
              <a:t>(3-5) obligations </a:t>
            </a:r>
            <a:r>
              <a:rPr lang="en-US" dirty="0"/>
              <a:t>for the king.</a:t>
            </a:r>
            <a:endParaRPr lang="en-GB" dirty="0"/>
          </a:p>
        </p:txBody>
      </p:sp>
      <p:sp>
        <p:nvSpPr>
          <p:cNvPr id="3" name="Text Placeholder 2"/>
          <p:cNvSpPr>
            <a:spLocks noGrp="1"/>
          </p:cNvSpPr>
          <p:nvPr>
            <p:ph type="body" sz="half" idx="1"/>
          </p:nvPr>
        </p:nvSpPr>
        <p:spPr>
          <a:xfrm>
            <a:off x="624417" y="1475960"/>
            <a:ext cx="10959640" cy="4422913"/>
          </a:xfrm>
        </p:spPr>
        <p:txBody>
          <a:bodyPr/>
          <a:lstStyle/>
          <a:p>
            <a:r>
              <a:rPr lang="en-GB" dirty="0" smtClean="0"/>
              <a:t>1. E.g. You </a:t>
            </a:r>
            <a:r>
              <a:rPr lang="en-GB" b="1" dirty="0" smtClean="0"/>
              <a:t>must</a:t>
            </a:r>
            <a:r>
              <a:rPr lang="en-GB" dirty="0" smtClean="0"/>
              <a:t> stop pulling the beards of men in your court.</a:t>
            </a:r>
            <a:endParaRPr lang="en-GB" dirty="0"/>
          </a:p>
        </p:txBody>
      </p:sp>
    </p:spTree>
    <p:extLst>
      <p:ext uri="{BB962C8B-B14F-4D97-AF65-F5344CB8AC3E}">
        <p14:creationId xmlns:p14="http://schemas.microsoft.com/office/powerpoint/2010/main" val="251440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36550"/>
            <a:ext cx="10363200" cy="844550"/>
          </a:xfrm>
        </p:spPr>
        <p:txBody>
          <a:bodyPr/>
          <a:lstStyle/>
          <a:p>
            <a:r>
              <a:rPr lang="en-GB" dirty="0" smtClean="0"/>
              <a:t>Lesson summary</a:t>
            </a:r>
            <a:endParaRPr lang="en-GB" dirty="0"/>
          </a:p>
        </p:txBody>
      </p:sp>
      <p:sp>
        <p:nvSpPr>
          <p:cNvPr id="3" name="Text Placeholder 2"/>
          <p:cNvSpPr>
            <a:spLocks noGrp="1"/>
          </p:cNvSpPr>
          <p:nvPr>
            <p:ph type="body" sz="half" idx="1"/>
          </p:nvPr>
        </p:nvSpPr>
        <p:spPr>
          <a:xfrm>
            <a:off x="501926" y="1360004"/>
            <a:ext cx="11093573" cy="3758648"/>
          </a:xfrm>
        </p:spPr>
        <p:txBody>
          <a:bodyPr/>
          <a:lstStyle/>
          <a:p>
            <a:pPr marL="0" lvl="0" indent="0" fontAlgn="auto">
              <a:spcBef>
                <a:spcPts val="0"/>
              </a:spcBef>
              <a:spcAft>
                <a:spcPts val="0"/>
              </a:spcAft>
              <a:buNone/>
              <a:defRPr/>
            </a:pPr>
            <a:r>
              <a:rPr lang="en-GB" sz="2800" dirty="0" smtClean="0">
                <a:solidFill>
                  <a:prstClr val="black"/>
                </a:solidFill>
              </a:rPr>
              <a:t>In the lesson, you…</a:t>
            </a:r>
          </a:p>
          <a:p>
            <a:pPr marL="0" lvl="0" indent="0" fontAlgn="auto">
              <a:spcBef>
                <a:spcPts val="0"/>
              </a:spcBef>
              <a:spcAft>
                <a:spcPts val="0"/>
              </a:spcAft>
              <a:buNone/>
              <a:defRPr/>
            </a:pPr>
            <a:endParaRPr lang="en-GB" sz="800" dirty="0" smtClean="0">
              <a:solidFill>
                <a:prstClr val="black"/>
              </a:solidFill>
            </a:endParaRPr>
          </a:p>
          <a:p>
            <a:pPr fontAlgn="auto">
              <a:lnSpc>
                <a:spcPct val="150000"/>
              </a:lnSpc>
              <a:spcBef>
                <a:spcPts val="0"/>
              </a:spcBef>
              <a:spcAft>
                <a:spcPts val="0"/>
              </a:spcAft>
              <a:defRPr/>
            </a:pPr>
            <a:r>
              <a:rPr lang="en-GB" sz="2800" dirty="0" smtClean="0">
                <a:solidFill>
                  <a:prstClr val="black"/>
                </a:solidFill>
              </a:rPr>
              <a:t>Explored </a:t>
            </a:r>
            <a:r>
              <a:rPr lang="en-GB" sz="2800" dirty="0">
                <a:solidFill>
                  <a:prstClr val="black"/>
                </a:solidFill>
              </a:rPr>
              <a:t>the British </a:t>
            </a:r>
            <a:r>
              <a:rPr lang="en-GB" sz="2800" dirty="0" smtClean="0">
                <a:solidFill>
                  <a:prstClr val="black"/>
                </a:solidFill>
              </a:rPr>
              <a:t>Library online</a:t>
            </a:r>
            <a:endParaRPr lang="en-GB" sz="2800" dirty="0">
              <a:solidFill>
                <a:prstClr val="black"/>
              </a:solidFill>
            </a:endParaRPr>
          </a:p>
          <a:p>
            <a:pPr lvl="0" fontAlgn="auto">
              <a:lnSpc>
                <a:spcPct val="150000"/>
              </a:lnSpc>
              <a:spcBef>
                <a:spcPts val="0"/>
              </a:spcBef>
              <a:spcAft>
                <a:spcPts val="0"/>
              </a:spcAft>
              <a:defRPr/>
            </a:pPr>
            <a:r>
              <a:rPr lang="en-GB" sz="2800" dirty="0" smtClean="0">
                <a:solidFill>
                  <a:prstClr val="black"/>
                </a:solidFill>
              </a:rPr>
              <a:t>Watched a video on the Magna Carta </a:t>
            </a:r>
          </a:p>
          <a:p>
            <a:pPr fontAlgn="auto">
              <a:lnSpc>
                <a:spcPct val="150000"/>
              </a:lnSpc>
              <a:spcBef>
                <a:spcPts val="0"/>
              </a:spcBef>
              <a:spcAft>
                <a:spcPts val="0"/>
              </a:spcAft>
              <a:defRPr/>
            </a:pPr>
            <a:r>
              <a:rPr lang="en-GB" sz="2800" dirty="0" smtClean="0"/>
              <a:t>Viewed </a:t>
            </a:r>
            <a:r>
              <a:rPr lang="en-GB" sz="2800" dirty="0"/>
              <a:t>some </a:t>
            </a:r>
            <a:r>
              <a:rPr lang="en-US" sz="2800" dirty="0"/>
              <a:t>collections and resources </a:t>
            </a:r>
            <a:r>
              <a:rPr lang="en-GB" sz="2800" dirty="0"/>
              <a:t>from the British Library</a:t>
            </a:r>
          </a:p>
          <a:p>
            <a:pPr>
              <a:lnSpc>
                <a:spcPct val="150000"/>
              </a:lnSpc>
            </a:pPr>
            <a:r>
              <a:rPr lang="en-US" sz="2800" dirty="0" smtClean="0"/>
              <a:t>Explored </a:t>
            </a:r>
            <a:r>
              <a:rPr lang="en-US" sz="2800" dirty="0"/>
              <a:t>different ways of communicating ideas</a:t>
            </a:r>
          </a:p>
          <a:p>
            <a:pPr>
              <a:lnSpc>
                <a:spcPct val="150000"/>
              </a:lnSpc>
            </a:pPr>
            <a:r>
              <a:rPr lang="en-US" sz="2800" dirty="0" smtClean="0"/>
              <a:t>Developed </a:t>
            </a:r>
            <a:r>
              <a:rPr lang="en-US" sz="2800" dirty="0"/>
              <a:t>confidence in using language </a:t>
            </a:r>
            <a:r>
              <a:rPr lang="en-US" sz="2800" dirty="0" smtClean="0"/>
              <a:t>effectively</a:t>
            </a:r>
            <a:endParaRPr lang="en-GB" sz="2800" dirty="0" smtClean="0">
              <a:solidFill>
                <a:prstClr val="black"/>
              </a:solidFill>
            </a:endParaRPr>
          </a:p>
          <a:p>
            <a:pPr lvl="0" fontAlgn="auto">
              <a:lnSpc>
                <a:spcPct val="150000"/>
              </a:lnSpc>
              <a:spcBef>
                <a:spcPts val="0"/>
              </a:spcBef>
              <a:spcAft>
                <a:spcPts val="0"/>
              </a:spcAft>
              <a:defRPr/>
            </a:pPr>
            <a:r>
              <a:rPr lang="en-GB" sz="2800" dirty="0" smtClean="0">
                <a:solidFill>
                  <a:prstClr val="black"/>
                </a:solidFill>
              </a:rPr>
              <a:t>Practised grammar/pronunciation</a:t>
            </a:r>
            <a:endParaRPr lang="en-GB" sz="2800" dirty="0">
              <a:solidFill>
                <a:prstClr val="black"/>
              </a:solidFill>
            </a:endParaRPr>
          </a:p>
          <a:p>
            <a:pPr marL="0" indent="0">
              <a:buNone/>
            </a:pPr>
            <a:endParaRPr lang="en-GB" sz="1800" dirty="0"/>
          </a:p>
        </p:txBody>
      </p:sp>
    </p:spTree>
    <p:extLst>
      <p:ext uri="{BB962C8B-B14F-4D97-AF65-F5344CB8AC3E}">
        <p14:creationId xmlns:p14="http://schemas.microsoft.com/office/powerpoint/2010/main" val="2914355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89630" y="997226"/>
            <a:ext cx="10367434" cy="3752850"/>
          </a:xfrm>
        </p:spPr>
        <p:txBody>
          <a:bodyPr/>
          <a:lstStyle/>
          <a:p>
            <a:r>
              <a:rPr lang="en-GB" sz="2800" b="1" dirty="0">
                <a:solidFill>
                  <a:schemeClr val="accent1"/>
                </a:solidFill>
              </a:rPr>
              <a:t>Independent task</a:t>
            </a:r>
            <a:r>
              <a:rPr lang="en-GB" sz="2800" b="1" dirty="0" smtClean="0">
                <a:solidFill>
                  <a:schemeClr val="accent1"/>
                </a:solidFill>
              </a:rPr>
              <a:t>:</a:t>
            </a:r>
          </a:p>
          <a:p>
            <a:endParaRPr lang="en-GB" sz="2800" b="1" dirty="0">
              <a:solidFill>
                <a:schemeClr val="accent1"/>
              </a:solidFill>
            </a:endParaRPr>
          </a:p>
          <a:p>
            <a:r>
              <a:rPr lang="en-GB" dirty="0" smtClean="0"/>
              <a:t>Watch the video and note down important points for you. We will discuss them next lesson.</a:t>
            </a:r>
          </a:p>
          <a:p>
            <a:endParaRPr lang="en-GB" dirty="0"/>
          </a:p>
          <a:p>
            <a:r>
              <a:rPr lang="en-GB" dirty="0" smtClean="0"/>
              <a:t>My </a:t>
            </a:r>
            <a:r>
              <a:rPr lang="en-GB" dirty="0"/>
              <a:t>Digital Rights</a:t>
            </a:r>
          </a:p>
          <a:p>
            <a:r>
              <a:rPr lang="en-GB" b="1" dirty="0"/>
              <a:t>Privacy online: an introduction</a:t>
            </a:r>
          </a:p>
          <a:p>
            <a:pPr marL="0" indent="0">
              <a:buNone/>
            </a:pPr>
            <a:endParaRPr lang="en-GB" dirty="0"/>
          </a:p>
          <a:p>
            <a:r>
              <a:rPr lang="en-GB" dirty="0">
                <a:hlinkClick r:id="rId2"/>
              </a:rPr>
              <a:t>https://</a:t>
            </a:r>
            <a:r>
              <a:rPr lang="en-GB" dirty="0" smtClean="0">
                <a:hlinkClick r:id="rId2"/>
              </a:rPr>
              <a:t>www.bl.uk/my-digital-rights/videos/privacy</a:t>
            </a:r>
            <a:endParaRPr lang="en-GB" dirty="0" smtClean="0"/>
          </a:p>
          <a:p>
            <a:endParaRPr lang="en-GB" dirty="0"/>
          </a:p>
          <a:p>
            <a:endParaRPr lang="en-GB" dirty="0"/>
          </a:p>
          <a:p>
            <a:endParaRPr lang="en-GB" dirty="0"/>
          </a:p>
        </p:txBody>
      </p:sp>
    </p:spTree>
    <p:extLst>
      <p:ext uri="{BB962C8B-B14F-4D97-AF65-F5344CB8AC3E}">
        <p14:creationId xmlns:p14="http://schemas.microsoft.com/office/powerpoint/2010/main" val="3773422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93834" y="1367999"/>
            <a:ext cx="11111317" cy="5206735"/>
          </a:xfrm>
        </p:spPr>
        <p:txBody>
          <a:bodyPr/>
          <a:lstStyle/>
          <a:p>
            <a:endParaRPr lang="en-GB" sz="800" dirty="0" smtClean="0"/>
          </a:p>
          <a:p>
            <a:r>
              <a:rPr lang="en-GB" dirty="0">
                <a:hlinkClick r:id="rId2"/>
              </a:rPr>
              <a:t>https://www.bl.uk/magna-carta/videos/what-is-magna-carta</a:t>
            </a:r>
            <a:r>
              <a:rPr lang="en-GB" dirty="0" smtClean="0">
                <a:hlinkClick r:id="rId2"/>
              </a:rPr>
              <a:t>#</a:t>
            </a:r>
            <a:endParaRPr lang="en-GB" dirty="0" smtClean="0"/>
          </a:p>
          <a:p>
            <a:endParaRPr lang="en-GB" dirty="0"/>
          </a:p>
          <a:p>
            <a:r>
              <a:rPr lang="en-GB" dirty="0">
                <a:hlinkClick r:id="rId3"/>
              </a:rPr>
              <a:t>https://</a:t>
            </a:r>
            <a:r>
              <a:rPr lang="en-GB" dirty="0" smtClean="0">
                <a:hlinkClick r:id="rId3"/>
              </a:rPr>
              <a:t>www.bl.uk/learning/teaching-resources</a:t>
            </a:r>
            <a:endParaRPr lang="en-GB" dirty="0" smtClean="0"/>
          </a:p>
          <a:p>
            <a:endParaRPr lang="en-GB" dirty="0" smtClean="0"/>
          </a:p>
          <a:p>
            <a:r>
              <a:rPr lang="en-GB" dirty="0">
                <a:hlinkClick r:id="rId4"/>
              </a:rPr>
              <a:t>https://</a:t>
            </a:r>
            <a:r>
              <a:rPr lang="en-GB" dirty="0" smtClean="0">
                <a:hlinkClick r:id="rId4"/>
              </a:rPr>
              <a:t>www.bl.uk/learning/online-resources</a:t>
            </a:r>
            <a:endParaRPr lang="en-GB" dirty="0" smtClean="0"/>
          </a:p>
          <a:p>
            <a:pPr marL="0" indent="0">
              <a:buNone/>
            </a:pPr>
            <a:endParaRPr lang="en-GB" dirty="0" smtClean="0"/>
          </a:p>
          <a:p>
            <a:r>
              <a:rPr lang="en-GB" dirty="0">
                <a:hlinkClick r:id="rId5"/>
              </a:rPr>
              <a:t>https://www.english-at-home.com/grammar-modals-obligation</a:t>
            </a:r>
            <a:r>
              <a:rPr lang="en-GB" dirty="0" smtClean="0">
                <a:hlinkClick r:id="rId5"/>
              </a:rPr>
              <a:t>/</a:t>
            </a:r>
            <a:endParaRPr lang="en-GB" dirty="0" smtClean="0"/>
          </a:p>
          <a:p>
            <a:pPr marL="0" indent="0">
              <a:buNone/>
            </a:pPr>
            <a:endParaRPr lang="en-GB" dirty="0" smtClean="0"/>
          </a:p>
          <a:p>
            <a:r>
              <a:rPr lang="en-GB" dirty="0" smtClean="0"/>
              <a:t>Extra resource on My Digital Rights</a:t>
            </a:r>
          </a:p>
          <a:p>
            <a:r>
              <a:rPr lang="en-GB" b="1" dirty="0"/>
              <a:t>Privacy online: an introduction</a:t>
            </a:r>
          </a:p>
          <a:p>
            <a:pPr marL="0" indent="0">
              <a:buNone/>
            </a:pPr>
            <a:endParaRPr lang="en-GB" dirty="0"/>
          </a:p>
          <a:p>
            <a:r>
              <a:rPr lang="en-GB" dirty="0">
                <a:hlinkClick r:id="rId6"/>
              </a:rPr>
              <a:t>https://</a:t>
            </a:r>
            <a:r>
              <a:rPr lang="en-GB" dirty="0" smtClean="0">
                <a:hlinkClick r:id="rId6"/>
              </a:rPr>
              <a:t>www.bl.uk/my-digital-rights/videos/privacy</a:t>
            </a:r>
            <a:endParaRPr lang="en-GB" dirty="0" smtClean="0"/>
          </a:p>
          <a:p>
            <a:endParaRPr lang="en-GB" dirty="0"/>
          </a:p>
        </p:txBody>
      </p:sp>
      <p:sp>
        <p:nvSpPr>
          <p:cNvPr id="4" name="Slide Number Placeholder 3"/>
          <p:cNvSpPr>
            <a:spLocks noGrp="1"/>
          </p:cNvSpPr>
          <p:nvPr>
            <p:ph type="sldNum" sz="quarter" idx="11"/>
          </p:nvPr>
        </p:nvSpPr>
        <p:spPr/>
        <p:txBody>
          <a:bodyPr/>
          <a:lstStyle/>
          <a:p>
            <a:fld id="{1752037A-4942-4206-937A-B7AB6E09D7C2}" type="slidenum">
              <a:rPr lang="en-GB" smtClean="0"/>
              <a:pPr/>
              <a:t>18</a:t>
            </a:fld>
            <a:endParaRPr lang="en-GB" dirty="0"/>
          </a:p>
        </p:txBody>
      </p:sp>
      <p:sp>
        <p:nvSpPr>
          <p:cNvPr id="5" name="Title 4"/>
          <p:cNvSpPr>
            <a:spLocks noGrp="1"/>
          </p:cNvSpPr>
          <p:nvPr>
            <p:ph type="title"/>
          </p:nvPr>
        </p:nvSpPr>
        <p:spPr/>
        <p:txBody>
          <a:bodyPr/>
          <a:lstStyle/>
          <a:p>
            <a:r>
              <a:rPr lang="en-GB" dirty="0" smtClean="0"/>
              <a:t>References:</a:t>
            </a:r>
            <a:endParaRPr lang="en-GB" dirty="0"/>
          </a:p>
        </p:txBody>
      </p:sp>
      <p:sp>
        <p:nvSpPr>
          <p:cNvPr id="6" name="Rectangle 5"/>
          <p:cNvSpPr/>
          <p:nvPr/>
        </p:nvSpPr>
        <p:spPr>
          <a:xfrm>
            <a:off x="367207" y="1514925"/>
            <a:ext cx="11037945" cy="2308324"/>
          </a:xfrm>
          <a:prstGeom prst="rect">
            <a:avLst/>
          </a:prstGeom>
        </p:spPr>
        <p:txBody>
          <a:bodyPr wrap="square">
            <a:spAutoFit/>
          </a:bodyPr>
          <a:lstStyle/>
          <a:p>
            <a:endParaRPr lang="en-GB" dirty="0" smtClean="0"/>
          </a:p>
          <a:p>
            <a:endParaRPr lang="en-GB" dirty="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739876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962" y="1348353"/>
            <a:ext cx="11623729" cy="5509647"/>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b="1" dirty="0"/>
              <a:t>Aim</a:t>
            </a:r>
            <a:r>
              <a:rPr lang="en-GB" sz="3200" b="1" dirty="0" smtClean="0"/>
              <a:t>: Virtual trip to British </a:t>
            </a:r>
            <a:r>
              <a:rPr lang="en-GB" sz="3200" b="1" dirty="0" smtClean="0"/>
              <a:t>Library</a:t>
            </a:r>
            <a:endParaRPr lang="en-GB" sz="3200" b="1"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GB" sz="3200" dirty="0"/>
          </a:p>
          <a:p>
            <a:pPr marL="0" marR="0" lvl="0" indent="0" defTabSz="914400" eaLnBrk="1" fontAlgn="auto" latinLnBrk="0" hangingPunct="1">
              <a:lnSpc>
                <a:spcPct val="100000"/>
              </a:lnSpc>
              <a:spcBef>
                <a:spcPts val="0"/>
              </a:spcBef>
              <a:spcAft>
                <a:spcPts val="0"/>
              </a:spcAft>
              <a:buClrTx/>
              <a:buSzTx/>
              <a:buFontTx/>
              <a:buNone/>
              <a:tabLst/>
              <a:defRPr/>
            </a:pPr>
            <a:r>
              <a:rPr lang="en-GB" sz="3200" b="1" dirty="0" err="1"/>
              <a:t>Objs</a:t>
            </a:r>
            <a:r>
              <a:rPr lang="en-GB" sz="3200" b="1" dirty="0"/>
              <a:t>: </a:t>
            </a:r>
            <a:r>
              <a:rPr lang="en-GB" sz="3200" dirty="0"/>
              <a:t>by the end of this session, you </a:t>
            </a:r>
            <a:r>
              <a:rPr lang="en-GB" sz="3200" dirty="0" smtClean="0"/>
              <a:t>will be able to</a:t>
            </a:r>
          </a:p>
          <a:p>
            <a:pPr marL="0" marR="0" lvl="0" indent="0" defTabSz="914400" eaLnBrk="1" fontAlgn="auto" latinLnBrk="0" hangingPunct="1">
              <a:lnSpc>
                <a:spcPct val="100000"/>
              </a:lnSpc>
              <a:spcBef>
                <a:spcPts val="0"/>
              </a:spcBef>
              <a:spcAft>
                <a:spcPts val="0"/>
              </a:spcAft>
              <a:buClrTx/>
              <a:buSzTx/>
              <a:buFontTx/>
              <a:buNone/>
              <a:tabLst/>
              <a:defRPr/>
            </a:pPr>
            <a:endParaRPr lang="en-GB" sz="3200" dirty="0"/>
          </a:p>
          <a:p>
            <a:pPr fontAlgn="auto">
              <a:lnSpc>
                <a:spcPct val="150000"/>
              </a:lnSpc>
              <a:spcBef>
                <a:spcPts val="0"/>
              </a:spcBef>
              <a:spcAft>
                <a:spcPts val="0"/>
              </a:spcAft>
              <a:defRPr/>
            </a:pPr>
            <a:r>
              <a:rPr lang="en-GB" sz="2800" dirty="0"/>
              <a:t>Explore the British </a:t>
            </a:r>
            <a:r>
              <a:rPr lang="en-GB" sz="2800" dirty="0" smtClean="0"/>
              <a:t>Library online</a:t>
            </a:r>
          </a:p>
          <a:p>
            <a:pPr fontAlgn="auto">
              <a:lnSpc>
                <a:spcPct val="150000"/>
              </a:lnSpc>
              <a:spcBef>
                <a:spcPts val="0"/>
              </a:spcBef>
              <a:spcAft>
                <a:spcPts val="0"/>
              </a:spcAft>
              <a:defRPr/>
            </a:pPr>
            <a:r>
              <a:rPr lang="en-GB" sz="2800" dirty="0" smtClean="0"/>
              <a:t>View some </a:t>
            </a:r>
            <a:r>
              <a:rPr lang="en-US" sz="2800" dirty="0" smtClean="0"/>
              <a:t>collections </a:t>
            </a:r>
            <a:r>
              <a:rPr lang="en-US" sz="2800" dirty="0"/>
              <a:t>and </a:t>
            </a:r>
            <a:r>
              <a:rPr lang="en-US" sz="2800" dirty="0" smtClean="0"/>
              <a:t>resources </a:t>
            </a:r>
            <a:r>
              <a:rPr lang="en-GB" sz="2800" dirty="0" smtClean="0"/>
              <a:t>from the </a:t>
            </a:r>
            <a:r>
              <a:rPr lang="en-GB" sz="2800" dirty="0"/>
              <a:t>British </a:t>
            </a:r>
            <a:r>
              <a:rPr lang="en-GB" sz="2800" dirty="0" smtClean="0"/>
              <a:t>Library</a:t>
            </a:r>
            <a:endParaRPr lang="en-GB" sz="2800" dirty="0"/>
          </a:p>
          <a:p>
            <a:pPr>
              <a:lnSpc>
                <a:spcPct val="150000"/>
              </a:lnSpc>
            </a:pPr>
            <a:r>
              <a:rPr lang="en-US" sz="2800" dirty="0" smtClean="0"/>
              <a:t>Explore </a:t>
            </a:r>
            <a:r>
              <a:rPr lang="en-US" sz="2800" dirty="0"/>
              <a:t>different ways of communicating ideas</a:t>
            </a:r>
          </a:p>
          <a:p>
            <a:pPr>
              <a:lnSpc>
                <a:spcPct val="150000"/>
              </a:lnSpc>
            </a:pPr>
            <a:r>
              <a:rPr lang="en-US" sz="2800" dirty="0"/>
              <a:t>Develop confidence in using language effectively</a:t>
            </a:r>
          </a:p>
          <a:p>
            <a:pPr fontAlgn="auto">
              <a:spcBef>
                <a:spcPts val="0"/>
              </a:spcBef>
              <a:spcAft>
                <a:spcPts val="0"/>
              </a:spcAft>
              <a:defRPr/>
            </a:pPr>
            <a:endParaRPr lang="en-GB" sz="2800"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sz="3200" dirty="0" smtClean="0"/>
              <a:t> </a:t>
            </a:r>
            <a:endParaRPr lang="en-GB" sz="3200" dirty="0"/>
          </a:p>
        </p:txBody>
      </p:sp>
      <p:sp>
        <p:nvSpPr>
          <p:cNvPr id="2" name="Title 1"/>
          <p:cNvSpPr>
            <a:spLocks noGrp="1"/>
          </p:cNvSpPr>
          <p:nvPr>
            <p:ph type="title"/>
          </p:nvPr>
        </p:nvSpPr>
        <p:spPr>
          <a:xfrm>
            <a:off x="561813" y="361417"/>
            <a:ext cx="10820400" cy="856126"/>
          </a:xfrm>
        </p:spPr>
        <p:txBody>
          <a:bodyPr/>
          <a:lstStyle/>
          <a:p>
            <a:pPr algn="ctr"/>
            <a:r>
              <a:rPr lang="en-US" dirty="0"/>
              <a:t>Session aims/</a:t>
            </a:r>
            <a:r>
              <a:rPr lang="en-US" dirty="0" err="1"/>
              <a:t>objs</a:t>
            </a:r>
            <a:endParaRPr lang="en-US" dirty="0"/>
          </a:p>
        </p:txBody>
      </p:sp>
    </p:spTree>
    <p:extLst>
      <p:ext uri="{BB962C8B-B14F-4D97-AF65-F5344CB8AC3E}">
        <p14:creationId xmlns:p14="http://schemas.microsoft.com/office/powerpoint/2010/main" val="71259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43204" y="-24684"/>
            <a:ext cx="12278408" cy="6907367"/>
          </a:xfrm>
          <a:prstGeom prst="rect">
            <a:avLst/>
          </a:prstGeom>
        </p:spPr>
      </p:pic>
    </p:spTree>
    <p:extLst>
      <p:ext uri="{BB962C8B-B14F-4D97-AF65-F5344CB8AC3E}">
        <p14:creationId xmlns:p14="http://schemas.microsoft.com/office/powerpoint/2010/main" val="3658496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6710" t="11836" r="29646" b="-6127"/>
          <a:stretch/>
        </p:blipFill>
        <p:spPr>
          <a:xfrm>
            <a:off x="363077" y="56030"/>
            <a:ext cx="5175582" cy="7156361"/>
          </a:xfrm>
          <a:prstGeom prst="rect">
            <a:avLst/>
          </a:prstGeom>
        </p:spPr>
      </p:pic>
      <p:pic>
        <p:nvPicPr>
          <p:cNvPr id="6" name="Picture 5"/>
          <p:cNvPicPr>
            <a:picLocks noChangeAspect="1"/>
          </p:cNvPicPr>
          <p:nvPr/>
        </p:nvPicPr>
        <p:blipFill rotWithShape="1">
          <a:blip r:embed="rId3"/>
          <a:srcRect b="2347"/>
          <a:stretch/>
        </p:blipFill>
        <p:spPr>
          <a:xfrm>
            <a:off x="6545898" y="0"/>
            <a:ext cx="5371322" cy="6795350"/>
          </a:xfrm>
          <a:prstGeom prst="rect">
            <a:avLst/>
          </a:prstGeom>
        </p:spPr>
      </p:pic>
    </p:spTree>
    <p:extLst>
      <p:ext uri="{BB962C8B-B14F-4D97-AF65-F5344CB8AC3E}">
        <p14:creationId xmlns:p14="http://schemas.microsoft.com/office/powerpoint/2010/main" val="211407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834" y="1368001"/>
            <a:ext cx="11604185" cy="4596864"/>
          </a:xfrm>
        </p:spPr>
        <p:txBody>
          <a:bodyPr>
            <a:normAutofit/>
          </a:bodyPr>
          <a:lstStyle/>
          <a:p>
            <a:r>
              <a:rPr lang="en-GB" dirty="0" smtClean="0"/>
              <a:t>A confidential service for learners </a:t>
            </a:r>
          </a:p>
          <a:p>
            <a:endParaRPr lang="en-GB" dirty="0" smtClean="0"/>
          </a:p>
          <a:p>
            <a:r>
              <a:rPr lang="en-GB" dirty="0" smtClean="0"/>
              <a:t>Up to 3 one hour sessions with a qualified adviser</a:t>
            </a:r>
          </a:p>
          <a:p>
            <a:endParaRPr lang="en-GB" dirty="0" smtClean="0"/>
          </a:p>
          <a:p>
            <a:r>
              <a:rPr lang="en-GB" dirty="0" smtClean="0"/>
              <a:t>Adherence to the </a:t>
            </a:r>
            <a:r>
              <a:rPr lang="en-GB" b="1" dirty="0" smtClean="0"/>
              <a:t>Guidance Council’s Code of Principles </a:t>
            </a:r>
            <a:r>
              <a:rPr lang="en-GB" dirty="0" smtClean="0"/>
              <a:t>(impartial</a:t>
            </a:r>
            <a:r>
              <a:rPr lang="en-GB" dirty="0"/>
              <a:t>, current, confidential, in accordance with equality and diversity legislation, accessible, individual ownership, </a:t>
            </a:r>
            <a:r>
              <a:rPr lang="en-GB" dirty="0" smtClean="0"/>
              <a:t>transparency)</a:t>
            </a:r>
            <a:endParaRPr lang="en-GB" dirty="0"/>
          </a:p>
          <a:p>
            <a:pPr marL="0" indent="0">
              <a:buNone/>
            </a:pPr>
            <a:r>
              <a:rPr lang="en-GB" dirty="0"/>
              <a:t> </a:t>
            </a:r>
            <a:r>
              <a:rPr lang="en-GB" dirty="0" smtClean="0"/>
              <a:t>    and the </a:t>
            </a:r>
            <a:r>
              <a:rPr lang="en-GB" b="1" dirty="0" smtClean="0"/>
              <a:t>Career Development Institute’s Code of Practice</a:t>
            </a:r>
            <a:r>
              <a:rPr lang="en-GB" dirty="0" smtClean="0"/>
              <a:t> (as above, also duty of care,        accountability and CPD)</a:t>
            </a:r>
          </a:p>
          <a:p>
            <a:pPr marL="0" indent="0">
              <a:buNone/>
            </a:pPr>
            <a:r>
              <a:rPr lang="en-GB" dirty="0" smtClean="0"/>
              <a:t> </a:t>
            </a:r>
          </a:p>
          <a:p>
            <a:endParaRPr lang="en-GB" dirty="0" smtClean="0"/>
          </a:p>
          <a:p>
            <a:endParaRPr lang="en-GB" dirty="0"/>
          </a:p>
        </p:txBody>
      </p:sp>
      <p:sp>
        <p:nvSpPr>
          <p:cNvPr id="2" name="Title 1"/>
          <p:cNvSpPr>
            <a:spLocks noGrp="1"/>
          </p:cNvSpPr>
          <p:nvPr>
            <p:ph type="title"/>
          </p:nvPr>
        </p:nvSpPr>
        <p:spPr/>
        <p:txBody>
          <a:bodyPr/>
          <a:lstStyle/>
          <a:p>
            <a:r>
              <a:rPr lang="en-GB" dirty="0" smtClean="0"/>
              <a:t>Our ACL 1-1 IAG offer</a:t>
            </a:r>
            <a:endParaRPr lang="en-GB" dirty="0"/>
          </a:p>
        </p:txBody>
      </p:sp>
    </p:spTree>
    <p:extLst>
      <p:ext uri="{BB962C8B-B14F-4D97-AF65-F5344CB8AC3E}">
        <p14:creationId xmlns:p14="http://schemas.microsoft.com/office/powerpoint/2010/main" val="4248552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550" y="2255520"/>
            <a:ext cx="4600382" cy="2769326"/>
          </a:xfrm>
        </p:spPr>
        <p:txBody>
          <a:bodyPr>
            <a:normAutofit fontScale="92500" lnSpcReduction="20000"/>
          </a:bodyPr>
          <a:lstStyle/>
          <a:p>
            <a:pPr marL="0" indent="0">
              <a:buNone/>
            </a:pPr>
            <a:r>
              <a:rPr lang="en-US" b="1" dirty="0" smtClean="0"/>
              <a:t>For general appointments:</a:t>
            </a:r>
            <a:endParaRPr lang="en-US" b="1" dirty="0"/>
          </a:p>
          <a:p>
            <a:pPr marL="0" indent="0">
              <a:buNone/>
            </a:pPr>
            <a:r>
              <a:rPr lang="en-GB" dirty="0" smtClean="0"/>
              <a:t>Contact</a:t>
            </a:r>
            <a:r>
              <a:rPr lang="en-GB" dirty="0"/>
              <a:t> </a:t>
            </a:r>
            <a:r>
              <a:rPr lang="en-GB" dirty="0" smtClean="0"/>
              <a:t>Alison </a:t>
            </a:r>
            <a:r>
              <a:rPr lang="en-GB" dirty="0"/>
              <a:t>on 07808 </a:t>
            </a:r>
            <a:r>
              <a:rPr lang="en-GB" dirty="0" smtClean="0"/>
              <a:t>879044</a:t>
            </a:r>
            <a:endParaRPr lang="en-GB" dirty="0"/>
          </a:p>
          <a:p>
            <a:pPr marL="0" indent="0">
              <a:buNone/>
            </a:pPr>
            <a:r>
              <a:rPr lang="en-GB" dirty="0" smtClean="0"/>
              <a:t>Email </a:t>
            </a:r>
            <a:r>
              <a:rPr lang="en-GB" u="sng" dirty="0">
                <a:hlinkClick r:id="rId2"/>
              </a:rPr>
              <a:t>Alison.moore@islington.gov.uk</a:t>
            </a:r>
            <a:r>
              <a:rPr lang="en-GB" dirty="0"/>
              <a:t> </a:t>
            </a:r>
            <a:r>
              <a:rPr lang="en-GB" dirty="0" smtClean="0"/>
              <a:t> </a:t>
            </a:r>
            <a:endParaRPr lang="en-GB" dirty="0"/>
          </a:p>
          <a:p>
            <a:pPr marL="0" indent="0">
              <a:buNone/>
            </a:pPr>
            <a:endParaRPr lang="en-GB" dirty="0" smtClean="0"/>
          </a:p>
          <a:p>
            <a:pPr marL="0" indent="0">
              <a:buNone/>
            </a:pPr>
            <a:r>
              <a:rPr lang="en-GB" dirty="0" smtClean="0"/>
              <a:t>Appointments available:</a:t>
            </a:r>
          </a:p>
          <a:p>
            <a:pPr marL="0" indent="0">
              <a:buNone/>
            </a:pPr>
            <a:r>
              <a:rPr lang="en-GB" dirty="0" smtClean="0"/>
              <a:t>Tuesdays </a:t>
            </a:r>
            <a:r>
              <a:rPr lang="en-GB" dirty="0"/>
              <a:t>and </a:t>
            </a:r>
            <a:r>
              <a:rPr lang="en-GB" dirty="0" smtClean="0"/>
              <a:t>Thursdays</a:t>
            </a:r>
          </a:p>
          <a:p>
            <a:pPr marL="0" indent="0">
              <a:buNone/>
            </a:pPr>
            <a:r>
              <a:rPr lang="en-GB" dirty="0" smtClean="0"/>
              <a:t>9.30am - 12.30pm and 1 – 4pm</a:t>
            </a:r>
          </a:p>
          <a:p>
            <a:pPr marL="0" indent="0">
              <a:buNone/>
            </a:pPr>
            <a:r>
              <a:rPr lang="en-GB" dirty="0" smtClean="0"/>
              <a:t> </a:t>
            </a:r>
            <a:r>
              <a:rPr lang="en-GB" dirty="0"/>
              <a:t> </a:t>
            </a:r>
          </a:p>
          <a:p>
            <a:pPr marL="0" indent="0">
              <a:buNone/>
            </a:pPr>
            <a:r>
              <a:rPr lang="en-GB" dirty="0"/>
              <a:t> </a:t>
            </a:r>
          </a:p>
          <a:p>
            <a:endParaRPr lang="en-GB" dirty="0"/>
          </a:p>
        </p:txBody>
      </p:sp>
      <p:sp>
        <p:nvSpPr>
          <p:cNvPr id="2" name="Title 1"/>
          <p:cNvSpPr>
            <a:spLocks noGrp="1"/>
          </p:cNvSpPr>
          <p:nvPr>
            <p:ph type="title"/>
          </p:nvPr>
        </p:nvSpPr>
        <p:spPr>
          <a:xfrm>
            <a:off x="511550" y="913168"/>
            <a:ext cx="9520726" cy="424800"/>
          </a:xfrm>
        </p:spPr>
        <p:txBody>
          <a:bodyPr>
            <a:normAutofit fontScale="90000"/>
          </a:bodyPr>
          <a:lstStyle/>
          <a:p>
            <a:r>
              <a:rPr lang="en-GB" dirty="0" smtClean="0"/>
              <a:t>How can learners book an appointment?</a:t>
            </a:r>
            <a:endParaRPr lang="en-GB" dirty="0"/>
          </a:p>
        </p:txBody>
      </p:sp>
      <p:sp>
        <p:nvSpPr>
          <p:cNvPr id="4" name="Content Placeholder 2"/>
          <p:cNvSpPr txBox="1">
            <a:spLocks/>
          </p:cNvSpPr>
          <p:nvPr/>
        </p:nvSpPr>
        <p:spPr bwMode="auto">
          <a:xfrm>
            <a:off x="6167768" y="1981646"/>
            <a:ext cx="4487172" cy="2933896"/>
          </a:xfrm>
          <a:prstGeom prst="rect">
            <a:avLst/>
          </a:prstGeom>
          <a:noFill/>
          <a:ln w="9525">
            <a:noFill/>
            <a:miter lim="800000"/>
            <a:headEnd/>
            <a:tailEnd/>
          </a:ln>
        </p:spPr>
        <p:txBody>
          <a:bodyPr vert="horz" wrap="square" lIns="91440" tIns="82800" rIns="91440" bIns="8280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sz="2000" b="0" i="0" u="none" strike="noStrike" kern="0" cap="none" spc="0" normalizeH="0" baseline="0" noProof="0" dirty="0" smtClean="0">
                <a:ln>
                  <a:noFill/>
                </a:ln>
                <a:solidFill>
                  <a:prstClr val="black"/>
                </a:solidFill>
                <a:effectLst/>
                <a:uLnTx/>
                <a:uFillTx/>
                <a:latin typeface="Arial"/>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sz="2000" b="1" i="0" u="none" strike="noStrike" kern="0" cap="none" spc="0" normalizeH="0" baseline="0" noProof="0" dirty="0" smtClean="0">
                <a:ln>
                  <a:noFill/>
                </a:ln>
                <a:solidFill>
                  <a:prstClr val="black"/>
                </a:solidFill>
                <a:effectLst/>
                <a:uLnTx/>
                <a:uFillTx/>
                <a:latin typeface="Arial"/>
                <a:ea typeface="+mn-ea"/>
                <a:cs typeface="+mn-cs"/>
              </a:rPr>
              <a:t>For ESOL tutors and their learners: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sz="2000" b="0" i="0" u="none" strike="noStrike" kern="0" cap="none" spc="0" normalizeH="0" baseline="0" noProof="0" dirty="0">
                <a:ln>
                  <a:noFill/>
                </a:ln>
                <a:solidFill>
                  <a:prstClr val="black"/>
                </a:solidFill>
                <a:effectLst/>
                <a:uLnTx/>
                <a:uFillTx/>
                <a:latin typeface="Arial"/>
                <a:ea typeface="+mn-ea"/>
                <a:cs typeface="+mn-cs"/>
              </a:rPr>
              <a:t>C</a:t>
            </a:r>
            <a:r>
              <a:rPr kumimoji="0" lang="en-GB" sz="2000" b="0" i="0" u="none" strike="noStrike" kern="0" cap="none" spc="0" normalizeH="0" baseline="0" noProof="0" dirty="0" smtClean="0">
                <a:ln>
                  <a:noFill/>
                </a:ln>
                <a:solidFill>
                  <a:prstClr val="black"/>
                </a:solidFill>
                <a:effectLst/>
                <a:uLnTx/>
                <a:uFillTx/>
                <a:latin typeface="Arial"/>
                <a:ea typeface="+mn-ea"/>
                <a:cs typeface="+mn-cs"/>
              </a:rPr>
              <a:t>ontact Gulcoy on 07712 403428</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sz="2000" b="0" i="0" u="none" strike="noStrike" kern="0" cap="none" spc="0" normalizeH="0" baseline="0" noProof="0" dirty="0" smtClean="0">
                <a:ln>
                  <a:noFill/>
                </a:ln>
                <a:solidFill>
                  <a:prstClr val="black"/>
                </a:solidFill>
                <a:effectLst/>
                <a:uLnTx/>
                <a:uFillTx/>
                <a:latin typeface="Arial"/>
                <a:ea typeface="+mn-ea"/>
                <a:cs typeface="+mn-cs"/>
              </a:rPr>
              <a:t>Email </a:t>
            </a:r>
            <a:r>
              <a:rPr kumimoji="0" lang="en-GB" sz="2000" b="0" i="0" u="sng" strike="noStrike" kern="0" cap="none" spc="0" normalizeH="0" baseline="0" noProof="0" dirty="0" smtClean="0">
                <a:ln>
                  <a:noFill/>
                </a:ln>
                <a:solidFill>
                  <a:prstClr val="black"/>
                </a:solidFill>
                <a:effectLst/>
                <a:uLnTx/>
                <a:uFillTx/>
                <a:latin typeface="Arial"/>
                <a:ea typeface="+mn-ea"/>
                <a:cs typeface="+mn-cs"/>
                <a:hlinkClick r:id="rId3"/>
              </a:rPr>
              <a:t>gulcoy.esen@islington.gov.uk</a:t>
            </a:r>
            <a:r>
              <a:rPr kumimoji="0" lang="en-GB" sz="2000" b="0" i="0" u="none" strike="noStrike" kern="0" cap="none" spc="0" normalizeH="0" baseline="0" noProof="0" dirty="0" smtClean="0">
                <a:ln>
                  <a:noFill/>
                </a:ln>
                <a:solidFill>
                  <a:prstClr val="black"/>
                </a:solidFill>
                <a:effectLst/>
                <a:uLnTx/>
                <a:uFillTx/>
                <a:latin typeface="Arial"/>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2000" b="0" i="0" u="none" strike="noStrike" kern="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sz="2000" b="0" i="0" u="none" strike="noStrike" kern="0" cap="none" spc="0" normalizeH="0" baseline="0" noProof="0" dirty="0" smtClean="0">
                <a:ln>
                  <a:noFill/>
                </a:ln>
                <a:solidFill>
                  <a:prstClr val="black"/>
                </a:solidFill>
                <a:effectLst/>
                <a:uLnTx/>
                <a:uFillTx/>
                <a:latin typeface="Arial"/>
                <a:ea typeface="+mn-ea"/>
                <a:cs typeface="+mn-cs"/>
              </a:rPr>
              <a:t>Appointments available: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sz="2000" b="0" i="0" u="none" strike="noStrike" kern="0" cap="none" spc="0" normalizeH="0" baseline="0" noProof="0" dirty="0" smtClean="0">
                <a:ln>
                  <a:noFill/>
                </a:ln>
                <a:solidFill>
                  <a:prstClr val="black"/>
                </a:solidFill>
                <a:effectLst/>
                <a:uLnTx/>
                <a:uFillTx/>
                <a:latin typeface="Arial"/>
                <a:ea typeface="+mn-ea"/>
                <a:cs typeface="+mn-cs"/>
              </a:rPr>
              <a:t>Mondays and Tuesdays 1.30 - 3pm</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sz="2000" b="0" i="0" u="none" strike="noStrike" kern="0" cap="none" spc="0" normalizeH="0" baseline="0" noProof="0" dirty="0" smtClean="0">
                <a:ln>
                  <a:noFill/>
                </a:ln>
                <a:solidFill>
                  <a:prstClr val="black"/>
                </a:solidFill>
                <a:effectLst/>
                <a:uLnTx/>
                <a:uFillTx/>
                <a:latin typeface="Arial"/>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GB" sz="2000" b="0" i="0" u="none" strike="noStrike" kern="0" cap="none" spc="0" normalizeH="0" baseline="0" noProof="0" dirty="0">
              <a:ln>
                <a:noFill/>
              </a:ln>
              <a:solidFill>
                <a:prstClr val="black"/>
              </a:solidFill>
              <a:effectLst/>
              <a:uLnTx/>
              <a:uFillTx/>
              <a:latin typeface="Arial"/>
              <a:ea typeface="+mn-ea"/>
              <a:cs typeface="+mn-cs"/>
            </a:endParaRPr>
          </a:p>
        </p:txBody>
      </p:sp>
      <p:sp>
        <p:nvSpPr>
          <p:cNvPr id="5" name="Rectangle 4"/>
          <p:cNvSpPr/>
          <p:nvPr/>
        </p:nvSpPr>
        <p:spPr>
          <a:xfrm>
            <a:off x="511550" y="5294707"/>
            <a:ext cx="1142790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To find out about all or our courses on offer visit: </a:t>
            </a:r>
            <a:r>
              <a:rPr kumimoji="0" lang="en-GB" sz="2000" b="0" i="0" u="sng" strike="noStrike" kern="1200" cap="none" spc="0" normalizeH="0" baseline="0" noProof="0" dirty="0">
                <a:ln>
                  <a:noFill/>
                </a:ln>
                <a:solidFill>
                  <a:prstClr val="black"/>
                </a:solidFill>
                <a:effectLst/>
                <a:uLnTx/>
                <a:uFillTx/>
                <a:latin typeface="Arial"/>
                <a:ea typeface="+mn-ea"/>
                <a:cs typeface="+mn-cs"/>
                <a:hlinkClick r:id="rId4"/>
              </a:rPr>
              <a:t>www.adultlearning.islington.gov.uk</a:t>
            </a:r>
            <a:r>
              <a:rPr kumimoji="0" lang="en-GB" sz="2000" b="0" i="0" u="none" strike="noStrike" kern="1200" cap="none" spc="0" normalizeH="0" baseline="0" noProof="0" dirty="0">
                <a:ln>
                  <a:noFill/>
                </a:ln>
                <a:solidFill>
                  <a:prstClr val="black"/>
                </a:solidFill>
                <a:effectLst/>
                <a:uLnTx/>
                <a:uFillTx/>
                <a:latin typeface="Arial"/>
                <a:ea typeface="+mn-ea"/>
                <a:cs typeface="+mn-cs"/>
              </a:rPr>
              <a:t> </a:t>
            </a:r>
          </a:p>
        </p:txBody>
      </p:sp>
      <p:sp>
        <p:nvSpPr>
          <p:cNvPr id="6" name="Rectangle 5"/>
          <p:cNvSpPr/>
          <p:nvPr/>
        </p:nvSpPr>
        <p:spPr>
          <a:xfrm>
            <a:off x="511550" y="1602481"/>
            <a:ext cx="1014339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For the summer term we are offering IAG sessions via telephone and/or via MS Teams</a:t>
            </a:r>
          </a:p>
        </p:txBody>
      </p:sp>
    </p:spTree>
    <p:extLst>
      <p:ext uri="{BB962C8B-B14F-4D97-AF65-F5344CB8AC3E}">
        <p14:creationId xmlns:p14="http://schemas.microsoft.com/office/powerpoint/2010/main" val="3555364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82" y="276916"/>
            <a:ext cx="9131575" cy="359189"/>
          </a:xfrm>
        </p:spPr>
        <p:txBody>
          <a:bodyPr/>
          <a:lstStyle/>
          <a:p>
            <a:endParaRPr lang="en-GB"/>
          </a:p>
        </p:txBody>
      </p:sp>
      <p:pic>
        <p:nvPicPr>
          <p:cNvPr id="5" name="Picture 4"/>
          <p:cNvPicPr>
            <a:picLocks noChangeAspect="1"/>
          </p:cNvPicPr>
          <p:nvPr/>
        </p:nvPicPr>
        <p:blipFill rotWithShape="1">
          <a:blip r:embed="rId2"/>
          <a:srcRect l="27457" t="12843" r="30153" b="14574"/>
          <a:stretch/>
        </p:blipFill>
        <p:spPr>
          <a:xfrm>
            <a:off x="-304299" y="-49696"/>
            <a:ext cx="4512419" cy="4944980"/>
          </a:xfrm>
          <a:prstGeom prst="rect">
            <a:avLst/>
          </a:prstGeom>
        </p:spPr>
      </p:pic>
      <p:pic>
        <p:nvPicPr>
          <p:cNvPr id="6" name="Picture 5"/>
          <p:cNvPicPr>
            <a:picLocks noChangeAspect="1"/>
          </p:cNvPicPr>
          <p:nvPr/>
        </p:nvPicPr>
        <p:blipFill rotWithShape="1">
          <a:blip r:embed="rId3"/>
          <a:srcRect l="30050" t="14628" r="31802" b="17986"/>
          <a:stretch/>
        </p:blipFill>
        <p:spPr>
          <a:xfrm>
            <a:off x="3977007" y="2332364"/>
            <a:ext cx="4035287" cy="4562061"/>
          </a:xfrm>
          <a:prstGeom prst="rect">
            <a:avLst/>
          </a:prstGeom>
        </p:spPr>
      </p:pic>
      <p:pic>
        <p:nvPicPr>
          <p:cNvPr id="7" name="Picture 6"/>
          <p:cNvPicPr>
            <a:picLocks noChangeAspect="1"/>
          </p:cNvPicPr>
          <p:nvPr/>
        </p:nvPicPr>
        <p:blipFill rotWithShape="1">
          <a:blip r:embed="rId4"/>
          <a:srcRect l="27051" t="13492" r="28023" b="8536"/>
          <a:stretch/>
        </p:blipFill>
        <p:spPr>
          <a:xfrm>
            <a:off x="8183453" y="160773"/>
            <a:ext cx="4008547" cy="4452622"/>
          </a:xfrm>
          <a:prstGeom prst="rect">
            <a:avLst/>
          </a:prstGeom>
        </p:spPr>
      </p:pic>
    </p:spTree>
    <p:extLst>
      <p:ext uri="{BB962C8B-B14F-4D97-AF65-F5344CB8AC3E}">
        <p14:creationId xmlns:p14="http://schemas.microsoft.com/office/powerpoint/2010/main" val="3865028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908050"/>
            <a:ext cx="4169437" cy="844550"/>
          </a:xfrm>
        </p:spPr>
        <p:txBody>
          <a:bodyPr/>
          <a:lstStyle/>
          <a:p>
            <a:r>
              <a:rPr lang="en-GB" dirty="0" smtClean="0">
                <a:solidFill>
                  <a:srgbClr val="007229"/>
                </a:solidFill>
              </a:rPr>
              <a:t>The </a:t>
            </a:r>
            <a:r>
              <a:rPr lang="en-GB" dirty="0">
                <a:solidFill>
                  <a:srgbClr val="007229"/>
                </a:solidFill>
              </a:rPr>
              <a:t>British Library</a:t>
            </a:r>
            <a:endParaRPr lang="en-GB" dirty="0"/>
          </a:p>
        </p:txBody>
      </p:sp>
      <p:sp>
        <p:nvSpPr>
          <p:cNvPr id="3" name="Text Placeholder 2"/>
          <p:cNvSpPr>
            <a:spLocks noGrp="1"/>
          </p:cNvSpPr>
          <p:nvPr>
            <p:ph type="body" sz="half" idx="1"/>
          </p:nvPr>
        </p:nvSpPr>
        <p:spPr>
          <a:xfrm>
            <a:off x="624416" y="1981200"/>
            <a:ext cx="11046743" cy="3752850"/>
          </a:xfrm>
        </p:spPr>
        <p:txBody>
          <a:bodyPr/>
          <a:lstStyle/>
          <a:p>
            <a:r>
              <a:rPr lang="en-US" sz="2800" dirty="0"/>
              <a:t>what sort of library is </a:t>
            </a:r>
            <a:r>
              <a:rPr lang="en-US" sz="2800" dirty="0" smtClean="0"/>
              <a:t>this?</a:t>
            </a:r>
          </a:p>
          <a:p>
            <a:r>
              <a:rPr lang="en-US" sz="2800" dirty="0" smtClean="0"/>
              <a:t>What </a:t>
            </a:r>
            <a:r>
              <a:rPr lang="en-US" sz="2800" dirty="0"/>
              <a:t>is its </a:t>
            </a:r>
            <a:r>
              <a:rPr lang="en-US" sz="2800" dirty="0" smtClean="0"/>
              <a:t>purpose?</a:t>
            </a:r>
          </a:p>
          <a:p>
            <a:r>
              <a:rPr lang="en-US" sz="2800" dirty="0" smtClean="0"/>
              <a:t>Who </a:t>
            </a:r>
            <a:r>
              <a:rPr lang="en-US" sz="2800" dirty="0"/>
              <a:t>visits the British Library? </a:t>
            </a:r>
            <a:endParaRPr lang="en-GB" sz="2800" dirty="0"/>
          </a:p>
        </p:txBody>
      </p:sp>
      <p:pic>
        <p:nvPicPr>
          <p:cNvPr id="4" name="Picture 3"/>
          <p:cNvPicPr>
            <a:picLocks noChangeAspect="1"/>
          </p:cNvPicPr>
          <p:nvPr/>
        </p:nvPicPr>
        <p:blipFill>
          <a:blip r:embed="rId2"/>
          <a:stretch>
            <a:fillRect/>
          </a:stretch>
        </p:blipFill>
        <p:spPr>
          <a:xfrm>
            <a:off x="6675401" y="1371757"/>
            <a:ext cx="4679236" cy="3113819"/>
          </a:xfrm>
          <a:prstGeom prst="rect">
            <a:avLst/>
          </a:prstGeom>
        </p:spPr>
      </p:pic>
    </p:spTree>
    <p:extLst>
      <p:ext uri="{BB962C8B-B14F-4D97-AF65-F5344CB8AC3E}">
        <p14:creationId xmlns:p14="http://schemas.microsoft.com/office/powerpoint/2010/main" val="174249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26" y="84482"/>
            <a:ext cx="10363200" cy="637485"/>
          </a:xfrm>
        </p:spPr>
        <p:txBody>
          <a:bodyPr/>
          <a:lstStyle/>
          <a:p>
            <a:r>
              <a:rPr lang="en-GB" sz="2400" dirty="0">
                <a:solidFill>
                  <a:srgbClr val="007229"/>
                </a:solidFill>
              </a:rPr>
              <a:t>We are going to take a virtual trip to the British Library</a:t>
            </a:r>
            <a:endParaRPr lang="en-GB" sz="2400" dirty="0"/>
          </a:p>
        </p:txBody>
      </p:sp>
      <p:sp>
        <p:nvSpPr>
          <p:cNvPr id="3" name="Text Placeholder 2"/>
          <p:cNvSpPr>
            <a:spLocks noGrp="1"/>
          </p:cNvSpPr>
          <p:nvPr>
            <p:ph type="body" sz="half" idx="1"/>
          </p:nvPr>
        </p:nvSpPr>
        <p:spPr>
          <a:xfrm>
            <a:off x="231821" y="1071768"/>
            <a:ext cx="11277692" cy="5329031"/>
          </a:xfrm>
        </p:spPr>
        <p:txBody>
          <a:bodyPr/>
          <a:lstStyle/>
          <a:p>
            <a:r>
              <a:rPr lang="en-GB" dirty="0">
                <a:hlinkClick r:id="rId2"/>
              </a:rPr>
              <a:t>https://</a:t>
            </a:r>
            <a:r>
              <a:rPr lang="en-GB" dirty="0" smtClean="0">
                <a:hlinkClick r:id="rId2"/>
              </a:rPr>
              <a:t>www.bl.uk/magna-carta/videos/what-is-magna-carta</a:t>
            </a:r>
            <a:endParaRPr lang="en-GB" dirty="0" smtClean="0"/>
          </a:p>
          <a:p>
            <a:endParaRPr lang="en-GB" dirty="0"/>
          </a:p>
          <a:p>
            <a:pPr marL="457200" indent="-457200">
              <a:lnSpc>
                <a:spcPct val="150000"/>
              </a:lnSpc>
              <a:buFont typeface="+mj-lt"/>
              <a:buAutoNum type="arabicPeriod"/>
            </a:pPr>
            <a:r>
              <a:rPr lang="en-GB" dirty="0" smtClean="0"/>
              <a:t>What does the Magna Carta mean?</a:t>
            </a:r>
          </a:p>
          <a:p>
            <a:pPr marL="457200" indent="-457200">
              <a:lnSpc>
                <a:spcPct val="150000"/>
              </a:lnSpc>
              <a:buFont typeface="+mj-lt"/>
              <a:buAutoNum type="arabicPeriod"/>
            </a:pPr>
            <a:r>
              <a:rPr lang="en-GB" dirty="0" smtClean="0"/>
              <a:t>What year was it written?</a:t>
            </a:r>
          </a:p>
          <a:p>
            <a:pPr marL="457200" indent="-457200">
              <a:lnSpc>
                <a:spcPct val="150000"/>
              </a:lnSpc>
              <a:buFont typeface="+mj-lt"/>
              <a:buAutoNum type="arabicPeriod"/>
            </a:pPr>
            <a:r>
              <a:rPr lang="en-GB" dirty="0" smtClean="0"/>
              <a:t>Why was King John considered a bad king? Examples from the video?</a:t>
            </a:r>
          </a:p>
          <a:p>
            <a:pPr marL="457200" indent="-457200">
              <a:lnSpc>
                <a:spcPct val="150000"/>
              </a:lnSpc>
              <a:buFont typeface="+mj-lt"/>
              <a:buAutoNum type="arabicPeriod"/>
            </a:pPr>
            <a:r>
              <a:rPr lang="en-GB" dirty="0" smtClean="0"/>
              <a:t>The Magna Carta is a considered what around the world?</a:t>
            </a:r>
          </a:p>
          <a:p>
            <a:pPr marL="457200" indent="-457200">
              <a:lnSpc>
                <a:spcPct val="150000"/>
              </a:lnSpc>
              <a:buFont typeface="+mj-lt"/>
              <a:buAutoNum type="arabicPeriod"/>
            </a:pPr>
            <a:r>
              <a:rPr lang="en-GB" dirty="0" smtClean="0"/>
              <a:t>What is the famous clause in the </a:t>
            </a:r>
            <a:r>
              <a:rPr lang="en-GB" dirty="0"/>
              <a:t>Magna Carta </a:t>
            </a:r>
            <a:r>
              <a:rPr lang="en-GB" dirty="0" smtClean="0"/>
              <a:t>that is used today?</a:t>
            </a:r>
          </a:p>
          <a:p>
            <a:pPr marL="457200" indent="-457200">
              <a:lnSpc>
                <a:spcPct val="150000"/>
              </a:lnSpc>
              <a:buFont typeface="+mj-lt"/>
              <a:buAutoNum type="arabicPeriod"/>
            </a:pPr>
            <a:r>
              <a:rPr lang="en-GB" dirty="0" smtClean="0"/>
              <a:t>How many years has it lived on for?</a:t>
            </a:r>
          </a:p>
          <a:p>
            <a:pPr marL="457200" indent="-457200">
              <a:lnSpc>
                <a:spcPct val="150000"/>
              </a:lnSpc>
              <a:buFont typeface="+mj-lt"/>
              <a:buAutoNum type="arabicPeriod"/>
            </a:pPr>
            <a:r>
              <a:rPr lang="en-GB" dirty="0" smtClean="0"/>
              <a:t>Can you give some examples from the video where the Magna Carta was used?</a:t>
            </a:r>
          </a:p>
          <a:p>
            <a:pPr marL="457200" indent="-457200">
              <a:lnSpc>
                <a:spcPct val="150000"/>
              </a:lnSpc>
              <a:buFont typeface="+mj-lt"/>
              <a:buAutoNum type="arabicPeriod"/>
            </a:pPr>
            <a:r>
              <a:rPr lang="en-GB" dirty="0" smtClean="0"/>
              <a:t>What is the important legacy of the </a:t>
            </a:r>
            <a:r>
              <a:rPr lang="en-GB" dirty="0"/>
              <a:t>Magna </a:t>
            </a:r>
            <a:r>
              <a:rPr lang="en-GB" dirty="0" smtClean="0"/>
              <a:t>Carta</a:t>
            </a:r>
            <a:r>
              <a:rPr lang="en-GB" dirty="0"/>
              <a:t>?</a:t>
            </a:r>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506145313"/>
      </p:ext>
    </p:extLst>
  </p:cSld>
  <p:clrMapOvr>
    <a:masterClrMapping/>
  </p:clrMapOvr>
</p:sld>
</file>

<file path=ppt/theme/theme1.xml><?xml version="1.0" encoding="utf-8"?>
<a:theme xmlns:a="http://schemas.openxmlformats.org/drawingml/2006/main" name="Islington Council">
  <a:themeElements>
    <a:clrScheme name="PH LBI Colours">
      <a:dk1>
        <a:sysClr val="windowText" lastClr="000000"/>
      </a:dk1>
      <a:lt1>
        <a:sysClr val="window" lastClr="FFFFFF"/>
      </a:lt1>
      <a:dk2>
        <a:srgbClr val="003893"/>
      </a:dk2>
      <a:lt2>
        <a:srgbClr val="EEECE1"/>
      </a:lt2>
      <a:accent1>
        <a:srgbClr val="007229"/>
      </a:accent1>
      <a:accent2>
        <a:srgbClr val="B9D300"/>
      </a:accent2>
      <a:accent3>
        <a:srgbClr val="0097AC"/>
      </a:accent3>
      <a:accent4>
        <a:srgbClr val="003151"/>
      </a:accent4>
      <a:accent5>
        <a:srgbClr val="9C307D"/>
      </a:accent5>
      <a:accent6>
        <a:srgbClr val="591E55"/>
      </a:accent6>
      <a:hlink>
        <a:srgbClr val="003893"/>
      </a:hlink>
      <a:folHlink>
        <a:srgbClr val="5600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CE2CCF9E8B04C82CAD9412AB99853" ma:contentTypeVersion="9" ma:contentTypeDescription="Create a new document." ma:contentTypeScope="" ma:versionID="0205f85d50610c948b32b0702bffd475">
  <xsd:schema xmlns:xsd="http://www.w3.org/2001/XMLSchema" xmlns:xs="http://www.w3.org/2001/XMLSchema" xmlns:p="http://schemas.microsoft.com/office/2006/metadata/properties" xmlns:ns3="15214c3a-c4c8-4e1b-a9e9-78803475fd2c" targetNamespace="http://schemas.microsoft.com/office/2006/metadata/properties" ma:root="true" ma:fieldsID="e8ffbe8545d8726e788a94ae0780955b" ns3:_="">
    <xsd:import namespace="15214c3a-c4c8-4e1b-a9e9-78803475fd2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14c3a-c4c8-4e1b-a9e9-78803475f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3163C7-C031-4EE1-BE53-B44058DA9909}">
  <ds:schemaRefs>
    <ds:schemaRef ds:uri="http://schemas.microsoft.com/sharepoint/v3/contenttype/forms"/>
  </ds:schemaRefs>
</ds:datastoreItem>
</file>

<file path=customXml/itemProps2.xml><?xml version="1.0" encoding="utf-8"?>
<ds:datastoreItem xmlns:ds="http://schemas.openxmlformats.org/officeDocument/2006/customXml" ds:itemID="{7C2AF983-8EEF-464B-8CB5-0942C9DAF92F}">
  <ds:schemaRef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 ds:uri="http://purl.org/dc/elements/1.1/"/>
    <ds:schemaRef ds:uri="http://www.w3.org/XML/1998/namespace"/>
    <ds:schemaRef ds:uri="15214c3a-c4c8-4e1b-a9e9-78803475fd2c"/>
    <ds:schemaRef ds:uri="http://schemas.microsoft.com/office/infopath/2007/PartnerControls"/>
  </ds:schemaRefs>
</ds:datastoreItem>
</file>

<file path=customXml/itemProps3.xml><?xml version="1.0" encoding="utf-8"?>
<ds:datastoreItem xmlns:ds="http://schemas.openxmlformats.org/officeDocument/2006/customXml" ds:itemID="{9AEDEDC6-3292-438A-A6B4-A022432EC9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14c3a-c4c8-4e1b-a9e9-78803475fd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3927</TotalTime>
  <Words>1278</Words>
  <Application>Microsoft Office PowerPoint</Application>
  <PresentationFormat>Widescreen</PresentationFormat>
  <Paragraphs>139</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Islington Council</vt:lpstr>
      <vt:lpstr>ESOL L1 Spring Term</vt:lpstr>
      <vt:lpstr>Session aims/objs</vt:lpstr>
      <vt:lpstr>PowerPoint Presentation</vt:lpstr>
      <vt:lpstr>PowerPoint Presentation</vt:lpstr>
      <vt:lpstr>Our ACL 1-1 IAG offer</vt:lpstr>
      <vt:lpstr>How can learners book an appointment?</vt:lpstr>
      <vt:lpstr>PowerPoint Presentation</vt:lpstr>
      <vt:lpstr>The British Library</vt:lpstr>
      <vt:lpstr>We are going to take a virtual trip to the British Library</vt:lpstr>
      <vt:lpstr>Transcript of video</vt:lpstr>
      <vt:lpstr>https://www.bl.uk/collection-items/burnt-copy-of-magna-carta-with-the-seal-attached </vt:lpstr>
      <vt:lpstr>Task</vt:lpstr>
      <vt:lpstr>English Grammar: Modals of Obligation </vt:lpstr>
      <vt:lpstr>Grammar structure</vt:lpstr>
      <vt:lpstr>3. List some (3-5) obligations for the king.</vt:lpstr>
      <vt:lpstr>Lesson summary</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ESOL Level 1 Summer Term</dc:title>
  <dc:creator>Microsoft Office User</dc:creator>
  <cp:lastModifiedBy>Rahim, Nilupa</cp:lastModifiedBy>
  <cp:revision>265</cp:revision>
  <dcterms:created xsi:type="dcterms:W3CDTF">2020-04-27T09:47:50Z</dcterms:created>
  <dcterms:modified xsi:type="dcterms:W3CDTF">2021-02-22T12:58:58Z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0x01010079FCE2CCF9E8B04C82CAD9412AB99853</vt:lpwstr>
  </property>
</Properties>
</file>