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94" r:id="rId3"/>
    <p:sldId id="266" r:id="rId4"/>
    <p:sldId id="267" r:id="rId5"/>
    <p:sldId id="282" r:id="rId6"/>
    <p:sldId id="284" r:id="rId7"/>
    <p:sldId id="288" r:id="rId8"/>
    <p:sldId id="289" r:id="rId9"/>
    <p:sldId id="290" r:id="rId10"/>
    <p:sldId id="285" r:id="rId11"/>
    <p:sldId id="259" r:id="rId12"/>
    <p:sldId id="260" r:id="rId13"/>
    <p:sldId id="261" r:id="rId14"/>
    <p:sldId id="263" r:id="rId15"/>
    <p:sldId id="262" r:id="rId16"/>
    <p:sldId id="264" r:id="rId17"/>
    <p:sldId id="291" r:id="rId18"/>
    <p:sldId id="293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56" y="5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ygnismedia.com/blog/minimum-viable-produc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A7BD5-3D86-4727-B32C-9D88588C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rgbClr val="EBEBEB"/>
                </a:solidFill>
              </a:rPr>
              <a:t>Viability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665995E-7803-4FD8-B5CC-6EAA61604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9763" y="1267777"/>
            <a:ext cx="6470907" cy="431933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463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 Porter’s  Five  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76400"/>
            <a:ext cx="10058400" cy="4663440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Porter’s Forces model is an “outside looking in” business unit strategy tool that is used to make an analysis of the attractiveness or value of an industry structure.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Competitive Forces analysis is made by the identification of 5 fundamental competitive forces:</a:t>
            </a:r>
          </a:p>
          <a:p>
            <a:pPr fontAlgn="base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entry of competitors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(how easy or difficult is it for new entrants to start to compete, which barriers do exist)</a:t>
            </a:r>
          </a:p>
          <a:p>
            <a:pPr fontAlgn="base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threat of substitutes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(how easy can our product or service be substituted, especially cheaper)</a:t>
            </a:r>
          </a:p>
          <a:p>
            <a:pPr fontAlgn="base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bargaining power of buyers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(how strong is the position of buyers, can they work together to order large volumes)</a:t>
            </a:r>
          </a:p>
          <a:p>
            <a:pPr fontAlgn="base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bargaining power of suppliers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(how strong is the position of sellers, are there many or only few potential suppliers, is there a monopoly)</a:t>
            </a:r>
          </a:p>
          <a:p>
            <a:pPr fontAlgn="base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The rivalry among the existing players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 (is there a strong competition between the existing players, is one player very dominant or all equal in strength/size)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0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High Profit Vs Low Profit</a:t>
            </a:r>
          </a:p>
        </p:txBody>
      </p:sp>
      <p:pic>
        <p:nvPicPr>
          <p:cNvPr id="1026" name="Picture 2" descr="http://s3-eu-west-1.amazonaws.com/tutor2u-media/subjects/business/diagrams/porter-five-forces-airlines-softdrinks.jpg?mtime=2015040817574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453" y="2286000"/>
            <a:ext cx="766949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9194" y="5867400"/>
            <a:ext cx="374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http://www.bloomberg.com/quote/KO:US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7021" y="5867400"/>
            <a:ext cx="3915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http://www.bloomberg.com/profiles/companies/1044Q:LN-virgin-group-ltd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97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Airline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intensive competitor rivalry – mainly on price</a:t>
            </a:r>
          </a:p>
          <a:p>
            <a:r>
              <a:rPr lang="en-GB" dirty="0"/>
              <a:t>Low barriers to entry – lots of new airlines who want to set up</a:t>
            </a:r>
          </a:p>
          <a:p>
            <a:r>
              <a:rPr lang="en-GB" dirty="0"/>
              <a:t>Suppliers of aircraft &amp; equipment are powerful – can charge high margins</a:t>
            </a:r>
          </a:p>
          <a:p>
            <a:r>
              <a:rPr lang="en-GB" dirty="0"/>
              <a:t>Customers have lots of substitute options – e.g. rail, car</a:t>
            </a:r>
          </a:p>
          <a:p>
            <a:r>
              <a:rPr lang="en-GB" dirty="0"/>
              <a:t>High fixed costs – airline losses rise significantly if revenues fall only slightly since it costs roughly the same to fly half-empty planes as full ones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91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Soft Drinks Industry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Customers and suppliers have little power – Pepsi has many millions of individual consumers, and thousands of retail distributors none of whom has much influence over the business</a:t>
            </a:r>
          </a:p>
          <a:p>
            <a:r>
              <a:rPr lang="en-GB" dirty="0"/>
              <a:t>There is high brand awareness &amp; loyalty = less consumer desire for substitutes</a:t>
            </a:r>
          </a:p>
          <a:p>
            <a:r>
              <a:rPr lang="en-GB" dirty="0"/>
              <a:t>High barriers to entry – how do you enter a market dominated by Coca-Cola and Pepsi?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8778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 </a:t>
            </a:r>
          </a:p>
        </p:txBody>
      </p:sp>
      <p:pic>
        <p:nvPicPr>
          <p:cNvPr id="3074" name="Picture 2" descr="http://s3-eu-west-1.amazonaws.com/tutor2u-media/subjects/business/diagrams/porter-five-forces-profit-summary.jpg?mtime=2015040818003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75"/>
          <a:stretch/>
        </p:blipFill>
        <p:spPr bwMode="auto">
          <a:xfrm>
            <a:off x="2406340" y="2324636"/>
            <a:ext cx="7766088" cy="40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36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Model</a:t>
            </a:r>
          </a:p>
        </p:txBody>
      </p:sp>
      <p:pic>
        <p:nvPicPr>
          <p:cNvPr id="2050" name="Picture 2" descr="http://s3-eu-west-1.amazonaws.com/tutor2u-media/subjects/business/diagrams/porter-five-forces-overview.jpg?mtime=2015040817451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660" y="2416959"/>
            <a:ext cx="6552548" cy="411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828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Barriers to Entry</a:t>
            </a:r>
          </a:p>
        </p:txBody>
      </p:sp>
      <p:pic>
        <p:nvPicPr>
          <p:cNvPr id="4098" name="Picture 2" descr="http://s3-eu-west-1.amazonaws.com/tutor2u-media/subjects/business/diagrams/porter-five-forces-barriers-to-entry.jpg?mtime=201504081808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887" y="2284416"/>
            <a:ext cx="7229654" cy="454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6059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of Suppliers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499"/>
            <a:ext cx="10440698" cy="3958771"/>
          </a:xfrm>
        </p:spPr>
        <p:txBody>
          <a:bodyPr>
            <a:normAutofit fontScale="77500" lnSpcReduction="20000"/>
          </a:bodyPr>
          <a:lstStyle/>
          <a:p>
            <a:r>
              <a:rPr lang="en-GB" sz="2100" dirty="0"/>
              <a:t>Exercise that power</a:t>
            </a:r>
          </a:p>
          <a:p>
            <a:r>
              <a:rPr lang="en-GB" sz="2100" dirty="0"/>
              <a:t>Sell their products at a higher price</a:t>
            </a:r>
          </a:p>
          <a:p>
            <a:r>
              <a:rPr lang="en-GB" sz="2100" dirty="0"/>
              <a:t>Squeeze industry profits</a:t>
            </a:r>
          </a:p>
          <a:p>
            <a:pPr marL="0" indent="0">
              <a:buNone/>
            </a:pPr>
            <a:r>
              <a:rPr lang="en-GB" sz="2100" i="1" dirty="0"/>
              <a:t>If the supplier forces up the price paid for inputs, profits will be reduced. </a:t>
            </a:r>
          </a:p>
          <a:p>
            <a:pPr marL="0" indent="0">
              <a:buNone/>
            </a:pPr>
            <a:r>
              <a:rPr lang="en-GB" sz="2100" dirty="0"/>
              <a:t>Suppliers find themselves in a powerful position when:</a:t>
            </a:r>
          </a:p>
          <a:p>
            <a:pPr lvl="1"/>
            <a:r>
              <a:rPr lang="en-GB" sz="2100" dirty="0"/>
              <a:t>There are only a few large suppliers</a:t>
            </a:r>
          </a:p>
          <a:p>
            <a:pPr lvl="1"/>
            <a:r>
              <a:rPr lang="en-GB" sz="2100" dirty="0"/>
              <a:t>The resource they supply is scarce</a:t>
            </a:r>
          </a:p>
          <a:p>
            <a:pPr lvl="1"/>
            <a:r>
              <a:rPr lang="en-GB" sz="2100" dirty="0"/>
              <a:t>The cost of switching to an alternative supplier is high</a:t>
            </a:r>
          </a:p>
          <a:p>
            <a:pPr lvl="1"/>
            <a:r>
              <a:rPr lang="en-GB" sz="2100" dirty="0"/>
              <a:t>The product is easy to distinguish and loyal customers are reluctant to switch</a:t>
            </a:r>
          </a:p>
          <a:p>
            <a:pPr lvl="1"/>
            <a:r>
              <a:rPr lang="en-GB" sz="2100" dirty="0"/>
              <a:t>The supplier can threaten to integrate vertically</a:t>
            </a:r>
          </a:p>
          <a:p>
            <a:pPr lvl="1"/>
            <a:r>
              <a:rPr lang="en-GB" sz="2100" dirty="0"/>
              <a:t>The customer is small and unimportant</a:t>
            </a:r>
          </a:p>
          <a:p>
            <a:pPr lvl="1"/>
            <a:r>
              <a:rPr lang="en-GB" sz="2100" dirty="0"/>
              <a:t>There are no or few substitute resources available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666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of Customers</a:t>
            </a:r>
          </a:p>
        </p:txBody>
      </p:sp>
      <p:pic>
        <p:nvPicPr>
          <p:cNvPr id="7170" name="Picture 2" descr="http://s3-eu-west-1.amazonaws.com/tutor2u-media/subjects/business/diagrams/porter-five-forces-customers-1.jpg?mtime=201504081813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368" y="2252687"/>
            <a:ext cx="9418019" cy="437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3136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Threat of Substitutes </a:t>
            </a:r>
          </a:p>
        </p:txBody>
      </p:sp>
      <p:pic>
        <p:nvPicPr>
          <p:cNvPr id="8194" name="Picture 2" descr="http://s3-eu-west-1.amazonaws.com/tutor2u-media/subjects/business/diagrams/porter-five-forces-degree-of-rivalry.jpg?mtime=201504081817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252" y="2349456"/>
            <a:ext cx="6561470" cy="4508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028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Freeform 5">
            <a:extLst>
              <a:ext uri="{FF2B5EF4-FFF2-40B4-BE49-F238E27FC236}">
                <a16:creationId xmlns:a16="http://schemas.microsoft.com/office/drawing/2014/main" id="{11CAC6F2-0806-417B-BF5D-5AEF6195F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723B02-0AAB-4F6E-BA41-8ED99D559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16B04-5835-48BB-9379-C659BA26B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0773" y="1113062"/>
            <a:ext cx="3382297" cy="32819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Market Research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33B150-D171-4B2F-9C95-504F531935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385" b="8658"/>
          <a:stretch/>
        </p:blipFill>
        <p:spPr>
          <a:xfrm>
            <a:off x="1109763" y="1924382"/>
            <a:ext cx="6470907" cy="300611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6461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0">
            <a:extLst>
              <a:ext uri="{FF2B5EF4-FFF2-40B4-BE49-F238E27FC236}">
                <a16:creationId xmlns:a16="http://schemas.microsoft.com/office/drawing/2014/main" id="{643780CE-2BE5-46F6-97B2-60DF30217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Freeform: Shape 32">
            <a:extLst>
              <a:ext uri="{FF2B5EF4-FFF2-40B4-BE49-F238E27FC236}">
                <a16:creationId xmlns:a16="http://schemas.microsoft.com/office/drawing/2014/main" id="{61A87A49-68E6-459E-A5A6-46229FF42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F6ACD5FC-CAFE-48EB-B765-60EED2E0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52676-4F79-4195-AEFD-3EA88576E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>
                <a:solidFill>
                  <a:srgbClr val="EBEBEB"/>
                </a:solidFill>
              </a:rPr>
              <a:t>Minimal Viable Product</a:t>
            </a:r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1ED8311B-BDB0-42FF-B1F4-086C1639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607" y="1431646"/>
            <a:ext cx="6391533" cy="3994707"/>
          </a:xfrm>
          <a:prstGeom prst="rect">
            <a:avLst/>
          </a:prstGeom>
        </p:spPr>
      </p:pic>
      <p:sp>
        <p:nvSpPr>
          <p:cNvPr id="46" name="Rectangle 36">
            <a:extLst>
              <a:ext uri="{FF2B5EF4-FFF2-40B4-BE49-F238E27FC236}">
                <a16:creationId xmlns:a16="http://schemas.microsoft.com/office/drawing/2014/main" id="{9F33B405-D785-4738-B1C0-6A0AA5E9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Oval 38">
            <a:extLst>
              <a:ext uri="{FF2B5EF4-FFF2-40B4-BE49-F238E27FC236}">
                <a16:creationId xmlns:a16="http://schemas.microsoft.com/office/drawing/2014/main" id="{4233DC0E-DE6C-4FB6-A529-51B162641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870477F-E451-4BC3-863F-0E2FC57288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9578D50-7DDB-4240-831F-9B3DF649C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</a:rPr>
              <a:t>An MVP may be a prototype, an entire product, or a subset of the product (such as a core feature)</a:t>
            </a:r>
          </a:p>
          <a:p>
            <a:pPr marL="0" indent="0">
              <a:buNone/>
            </a:pPr>
            <a:endParaRPr lang="en-GB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</a:rPr>
              <a:t>Source: </a:t>
            </a:r>
          </a:p>
          <a:p>
            <a:pPr marL="0" indent="0">
              <a:buNone/>
            </a:pPr>
            <a:r>
              <a:rPr lang="en-GB">
                <a:solidFill>
                  <a:srgbClr val="FFFFFF"/>
                </a:solidFill>
                <a:hlinkClick r:id="rId3"/>
              </a:rPr>
              <a:t>https://www.cygnismedia.com/blog/minimum-viable-product/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Freeform 5">
            <a:extLst>
              <a:ext uri="{FF2B5EF4-FFF2-40B4-BE49-F238E27FC236}">
                <a16:creationId xmlns:a16="http://schemas.microsoft.com/office/drawing/2014/main" id="{B4A81DE1-E2BC-4A31-99EE-71350421B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5" name="AutoShape 2" descr="Image result for minimum viable product">
            <a:extLst>
              <a:ext uri="{FF2B5EF4-FFF2-40B4-BE49-F238E27FC236}">
                <a16:creationId xmlns:a16="http://schemas.microsoft.com/office/drawing/2014/main" id="{B9AA8E99-0ECA-41BD-AED9-8BF56D5A63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11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88DD50E-1D2D-48C6-A470-79FB7F337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5F279D6-ED25-4D3F-9479-8ABB21867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38D0B1B4-C487-47EF-B7D0-421066454C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275" y="643466"/>
            <a:ext cx="1970939" cy="5571067"/>
          </a:xfrm>
          <a:custGeom>
            <a:avLst/>
            <a:gdLst>
              <a:gd name="connsiteX0" fmla="*/ 0 w 1970939"/>
              <a:gd name="connsiteY0" fmla="*/ 0 h 5571067"/>
              <a:gd name="connsiteX1" fmla="*/ 1774861 w 1970939"/>
              <a:gd name="connsiteY1" fmla="*/ 0 h 5571067"/>
              <a:gd name="connsiteX2" fmla="*/ 1780256 w 1970939"/>
              <a:gd name="connsiteY2" fmla="*/ 32931 h 5571067"/>
              <a:gd name="connsiteX3" fmla="*/ 1802197 w 1970939"/>
              <a:gd name="connsiteY3" fmla="*/ 170349 h 5571067"/>
              <a:gd name="connsiteX4" fmla="*/ 1820981 w 1970939"/>
              <a:gd name="connsiteY4" fmla="*/ 308372 h 5571067"/>
              <a:gd name="connsiteX5" fmla="*/ 1839923 w 1970939"/>
              <a:gd name="connsiteY5" fmla="*/ 445791 h 5571067"/>
              <a:gd name="connsiteX6" fmla="*/ 1857602 w 1970939"/>
              <a:gd name="connsiteY6" fmla="*/ 583814 h 5571067"/>
              <a:gd name="connsiteX7" fmla="*/ 1872756 w 1970939"/>
              <a:gd name="connsiteY7" fmla="*/ 720022 h 5571067"/>
              <a:gd name="connsiteX8" fmla="*/ 1887120 w 1970939"/>
              <a:gd name="connsiteY8" fmla="*/ 858046 h 5571067"/>
              <a:gd name="connsiteX9" fmla="*/ 1900223 w 1970939"/>
              <a:gd name="connsiteY9" fmla="*/ 995464 h 5571067"/>
              <a:gd name="connsiteX10" fmla="*/ 1911588 w 1970939"/>
              <a:gd name="connsiteY10" fmla="*/ 1130461 h 5571067"/>
              <a:gd name="connsiteX11" fmla="*/ 1922953 w 1970939"/>
              <a:gd name="connsiteY11" fmla="*/ 1267274 h 5571067"/>
              <a:gd name="connsiteX12" fmla="*/ 1932424 w 1970939"/>
              <a:gd name="connsiteY12" fmla="*/ 1402271 h 5571067"/>
              <a:gd name="connsiteX13" fmla="*/ 1939842 w 1970939"/>
              <a:gd name="connsiteY13" fmla="*/ 1537267 h 5571067"/>
              <a:gd name="connsiteX14" fmla="*/ 1947577 w 1970939"/>
              <a:gd name="connsiteY14" fmla="*/ 1671659 h 5571067"/>
              <a:gd name="connsiteX15" fmla="*/ 1954049 w 1970939"/>
              <a:gd name="connsiteY15" fmla="*/ 1804840 h 5571067"/>
              <a:gd name="connsiteX16" fmla="*/ 1958627 w 1970939"/>
              <a:gd name="connsiteY16" fmla="*/ 1936810 h 5571067"/>
              <a:gd name="connsiteX17" fmla="*/ 1962573 w 1970939"/>
              <a:gd name="connsiteY17" fmla="*/ 2068780 h 5571067"/>
              <a:gd name="connsiteX18" fmla="*/ 1966361 w 1970939"/>
              <a:gd name="connsiteY18" fmla="*/ 2199539 h 5571067"/>
              <a:gd name="connsiteX19" fmla="*/ 1968098 w 1970939"/>
              <a:gd name="connsiteY19" fmla="*/ 2328482 h 5571067"/>
              <a:gd name="connsiteX20" fmla="*/ 1969992 w 1970939"/>
              <a:gd name="connsiteY20" fmla="*/ 2457425 h 5571067"/>
              <a:gd name="connsiteX21" fmla="*/ 1970939 w 1970939"/>
              <a:gd name="connsiteY21" fmla="*/ 2584552 h 5571067"/>
              <a:gd name="connsiteX22" fmla="*/ 1969992 w 1970939"/>
              <a:gd name="connsiteY22" fmla="*/ 2710469 h 5571067"/>
              <a:gd name="connsiteX23" fmla="*/ 1969992 w 1970939"/>
              <a:gd name="connsiteY23" fmla="*/ 2835174 h 5571067"/>
              <a:gd name="connsiteX24" fmla="*/ 1968098 w 1970939"/>
              <a:gd name="connsiteY24" fmla="*/ 2958669 h 5571067"/>
              <a:gd name="connsiteX25" fmla="*/ 1965256 w 1970939"/>
              <a:gd name="connsiteY25" fmla="*/ 3079742 h 5571067"/>
              <a:gd name="connsiteX26" fmla="*/ 1962573 w 1970939"/>
              <a:gd name="connsiteY26" fmla="*/ 3199605 h 5571067"/>
              <a:gd name="connsiteX27" fmla="*/ 1959574 w 1970939"/>
              <a:gd name="connsiteY27" fmla="*/ 3317046 h 5571067"/>
              <a:gd name="connsiteX28" fmla="*/ 1954996 w 1970939"/>
              <a:gd name="connsiteY28" fmla="*/ 3433882 h 5571067"/>
              <a:gd name="connsiteX29" fmla="*/ 1950103 w 1970939"/>
              <a:gd name="connsiteY29" fmla="*/ 3548902 h 5571067"/>
              <a:gd name="connsiteX30" fmla="*/ 1945683 w 1970939"/>
              <a:gd name="connsiteY30" fmla="*/ 3661500 h 5571067"/>
              <a:gd name="connsiteX31" fmla="*/ 1933213 w 1970939"/>
              <a:gd name="connsiteY31" fmla="*/ 3881248 h 5571067"/>
              <a:gd name="connsiteX32" fmla="*/ 1919953 w 1970939"/>
              <a:gd name="connsiteY32" fmla="*/ 4091916 h 5571067"/>
              <a:gd name="connsiteX33" fmla="*/ 1906063 w 1970939"/>
              <a:gd name="connsiteY33" fmla="*/ 4294109 h 5571067"/>
              <a:gd name="connsiteX34" fmla="*/ 1890751 w 1970939"/>
              <a:gd name="connsiteY34" fmla="*/ 4485405 h 5571067"/>
              <a:gd name="connsiteX35" fmla="*/ 1874809 w 1970939"/>
              <a:gd name="connsiteY35" fmla="*/ 4668226 h 5571067"/>
              <a:gd name="connsiteX36" fmla="*/ 1857602 w 1970939"/>
              <a:gd name="connsiteY36" fmla="*/ 4837728 h 5571067"/>
              <a:gd name="connsiteX37" fmla="*/ 1840713 w 1970939"/>
              <a:gd name="connsiteY37" fmla="*/ 4996940 h 5571067"/>
              <a:gd name="connsiteX38" fmla="*/ 1823823 w 1970939"/>
              <a:gd name="connsiteY38" fmla="*/ 5143439 h 5571067"/>
              <a:gd name="connsiteX39" fmla="*/ 1807880 w 1970939"/>
              <a:gd name="connsiteY39" fmla="*/ 5277830 h 5571067"/>
              <a:gd name="connsiteX40" fmla="*/ 1792726 w 1970939"/>
              <a:gd name="connsiteY40" fmla="*/ 5397087 h 5571067"/>
              <a:gd name="connsiteX41" fmla="*/ 1778362 w 1970939"/>
              <a:gd name="connsiteY41" fmla="*/ 5504843 h 5571067"/>
              <a:gd name="connsiteX42" fmla="*/ 1769613 w 1970939"/>
              <a:gd name="connsiteY42" fmla="*/ 5571067 h 5571067"/>
              <a:gd name="connsiteX43" fmla="*/ 0 w 1970939"/>
              <a:gd name="connsiteY43" fmla="*/ 5571067 h 557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970939" h="5571067">
                <a:moveTo>
                  <a:pt x="0" y="0"/>
                </a:moveTo>
                <a:lnTo>
                  <a:pt x="1774861" y="0"/>
                </a:lnTo>
                <a:lnTo>
                  <a:pt x="1780256" y="32931"/>
                </a:lnTo>
                <a:lnTo>
                  <a:pt x="1802197" y="170349"/>
                </a:lnTo>
                <a:lnTo>
                  <a:pt x="1820981" y="308372"/>
                </a:lnTo>
                <a:lnTo>
                  <a:pt x="1839923" y="445791"/>
                </a:lnTo>
                <a:lnTo>
                  <a:pt x="1857602" y="583814"/>
                </a:lnTo>
                <a:lnTo>
                  <a:pt x="1872756" y="720022"/>
                </a:lnTo>
                <a:lnTo>
                  <a:pt x="1887120" y="858046"/>
                </a:lnTo>
                <a:lnTo>
                  <a:pt x="1900223" y="995464"/>
                </a:lnTo>
                <a:lnTo>
                  <a:pt x="1911588" y="1130461"/>
                </a:lnTo>
                <a:lnTo>
                  <a:pt x="1922953" y="1267274"/>
                </a:lnTo>
                <a:lnTo>
                  <a:pt x="1932424" y="1402271"/>
                </a:lnTo>
                <a:lnTo>
                  <a:pt x="1939842" y="1537267"/>
                </a:lnTo>
                <a:lnTo>
                  <a:pt x="1947577" y="1671659"/>
                </a:lnTo>
                <a:lnTo>
                  <a:pt x="1954049" y="1804840"/>
                </a:lnTo>
                <a:lnTo>
                  <a:pt x="1958627" y="1936810"/>
                </a:lnTo>
                <a:lnTo>
                  <a:pt x="1962573" y="2068780"/>
                </a:lnTo>
                <a:lnTo>
                  <a:pt x="1966361" y="2199539"/>
                </a:lnTo>
                <a:lnTo>
                  <a:pt x="1968098" y="2328482"/>
                </a:lnTo>
                <a:lnTo>
                  <a:pt x="1969992" y="2457425"/>
                </a:lnTo>
                <a:lnTo>
                  <a:pt x="1970939" y="2584552"/>
                </a:lnTo>
                <a:lnTo>
                  <a:pt x="1969992" y="2710469"/>
                </a:lnTo>
                <a:lnTo>
                  <a:pt x="1969992" y="2835174"/>
                </a:lnTo>
                <a:lnTo>
                  <a:pt x="1968098" y="2958669"/>
                </a:lnTo>
                <a:lnTo>
                  <a:pt x="1965256" y="3079742"/>
                </a:lnTo>
                <a:lnTo>
                  <a:pt x="1962573" y="3199605"/>
                </a:lnTo>
                <a:lnTo>
                  <a:pt x="1959574" y="3317046"/>
                </a:lnTo>
                <a:lnTo>
                  <a:pt x="1954996" y="3433882"/>
                </a:lnTo>
                <a:lnTo>
                  <a:pt x="1950103" y="3548902"/>
                </a:lnTo>
                <a:lnTo>
                  <a:pt x="1945683" y="3661500"/>
                </a:lnTo>
                <a:lnTo>
                  <a:pt x="1933213" y="3881248"/>
                </a:lnTo>
                <a:lnTo>
                  <a:pt x="1919953" y="4091916"/>
                </a:lnTo>
                <a:lnTo>
                  <a:pt x="1906063" y="4294109"/>
                </a:lnTo>
                <a:lnTo>
                  <a:pt x="1890751" y="4485405"/>
                </a:lnTo>
                <a:lnTo>
                  <a:pt x="1874809" y="4668226"/>
                </a:lnTo>
                <a:lnTo>
                  <a:pt x="1857602" y="4837728"/>
                </a:lnTo>
                <a:lnTo>
                  <a:pt x="1840713" y="4996940"/>
                </a:lnTo>
                <a:lnTo>
                  <a:pt x="1823823" y="5143439"/>
                </a:lnTo>
                <a:lnTo>
                  <a:pt x="1807880" y="5277830"/>
                </a:lnTo>
                <a:lnTo>
                  <a:pt x="1792726" y="5397087"/>
                </a:lnTo>
                <a:lnTo>
                  <a:pt x="1778362" y="5504843"/>
                </a:lnTo>
                <a:lnTo>
                  <a:pt x="1769613" y="5571067"/>
                </a:lnTo>
                <a:lnTo>
                  <a:pt x="0" y="557106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0214736A-03B2-4B91-B0AF-B21213F3B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969335" y="1702087"/>
            <a:ext cx="3209207" cy="612850"/>
          </a:xfrm>
          <a:custGeom>
            <a:avLst/>
            <a:gdLst>
              <a:gd name="connsiteX0" fmla="*/ 3195151 w 3209207"/>
              <a:gd name="connsiteY0" fmla="*/ 612847 h 612850"/>
              <a:gd name="connsiteX1" fmla="*/ 3029871 w 3209207"/>
              <a:gd name="connsiteY1" fmla="*/ 611146 h 612850"/>
              <a:gd name="connsiteX2" fmla="*/ 2949639 w 3209207"/>
              <a:gd name="connsiteY2" fmla="*/ 608906 h 612850"/>
              <a:gd name="connsiteX3" fmla="*/ 2978018 w 3209207"/>
              <a:gd name="connsiteY3" fmla="*/ 258115 h 612850"/>
              <a:gd name="connsiteX4" fmla="*/ 2944764 w 3209207"/>
              <a:gd name="connsiteY4" fmla="*/ 260801 h 612850"/>
              <a:gd name="connsiteX5" fmla="*/ 2806036 w 3209207"/>
              <a:gd name="connsiteY5" fmla="*/ 271446 h 612850"/>
              <a:gd name="connsiteX6" fmla="*/ 2666958 w 3209207"/>
              <a:gd name="connsiteY6" fmla="*/ 278917 h 612850"/>
              <a:gd name="connsiteX7" fmla="*/ 2528469 w 3209207"/>
              <a:gd name="connsiteY7" fmla="*/ 286593 h 612850"/>
              <a:gd name="connsiteX8" fmla="*/ 2389479 w 3209207"/>
              <a:gd name="connsiteY8" fmla="*/ 292970 h 612850"/>
              <a:gd name="connsiteX9" fmla="*/ 2252501 w 3209207"/>
              <a:gd name="connsiteY9" fmla="*/ 296993 h 612850"/>
              <a:gd name="connsiteX10" fmla="*/ 2113775 w 3209207"/>
              <a:gd name="connsiteY10" fmla="*/ 300086 h 612850"/>
              <a:gd name="connsiteX11" fmla="*/ 1975755 w 3209207"/>
              <a:gd name="connsiteY11" fmla="*/ 301980 h 612850"/>
              <a:gd name="connsiteX12" fmla="*/ 1840287 w 3209207"/>
              <a:gd name="connsiteY12" fmla="*/ 302348 h 612850"/>
              <a:gd name="connsiteX13" fmla="*/ 1703009 w 3209207"/>
              <a:gd name="connsiteY13" fmla="*/ 302570 h 612850"/>
              <a:gd name="connsiteX14" fmla="*/ 1567693 w 3209207"/>
              <a:gd name="connsiteY14" fmla="*/ 301063 h 612850"/>
              <a:gd name="connsiteX15" fmla="*/ 1432543 w 3209207"/>
              <a:gd name="connsiteY15" fmla="*/ 297523 h 612850"/>
              <a:gd name="connsiteX16" fmla="*/ 1297969 w 3209207"/>
              <a:gd name="connsiteY16" fmla="*/ 294345 h 612850"/>
              <a:gd name="connsiteX17" fmla="*/ 1164703 w 3209207"/>
              <a:gd name="connsiteY17" fmla="*/ 290015 h 612850"/>
              <a:gd name="connsiteX18" fmla="*/ 1032796 w 3209207"/>
              <a:gd name="connsiteY18" fmla="*/ 283907 h 612850"/>
              <a:gd name="connsiteX19" fmla="*/ 900940 w 3209207"/>
              <a:gd name="connsiteY19" fmla="*/ 277172 h 612850"/>
              <a:gd name="connsiteX20" fmla="*/ 770303 w 3209207"/>
              <a:gd name="connsiteY20" fmla="*/ 270380 h 612850"/>
              <a:gd name="connsiteX21" fmla="*/ 641641 w 3209207"/>
              <a:gd name="connsiteY21" fmla="*/ 261702 h 612850"/>
              <a:gd name="connsiteX22" fmla="*/ 512966 w 3209207"/>
              <a:gd name="connsiteY22" fmla="*/ 253180 h 612850"/>
              <a:gd name="connsiteX23" fmla="*/ 386177 w 3209207"/>
              <a:gd name="connsiteY23" fmla="*/ 243867 h 612850"/>
              <a:gd name="connsiteX24" fmla="*/ 260746 w 3209207"/>
              <a:gd name="connsiteY24" fmla="*/ 232775 h 612850"/>
              <a:gd name="connsiteX25" fmla="*/ 136447 w 3209207"/>
              <a:gd name="connsiteY25" fmla="*/ 222719 h 612850"/>
              <a:gd name="connsiteX26" fmla="*/ 13506 w 3209207"/>
              <a:gd name="connsiteY26" fmla="*/ 210885 h 612850"/>
              <a:gd name="connsiteX27" fmla="*/ 0 w 3209207"/>
              <a:gd name="connsiteY27" fmla="*/ 209475 h 612850"/>
              <a:gd name="connsiteX28" fmla="*/ 40844 w 3209207"/>
              <a:gd name="connsiteY28" fmla="*/ 212313 h 612850"/>
              <a:gd name="connsiteX29" fmla="*/ 132211 w 3209207"/>
              <a:gd name="connsiteY29" fmla="*/ 216946 h 612850"/>
              <a:gd name="connsiteX30" fmla="*/ 225585 w 3209207"/>
              <a:gd name="connsiteY30" fmla="*/ 221811 h 612850"/>
              <a:gd name="connsiteX31" fmla="*/ 320298 w 3209207"/>
              <a:gd name="connsiteY31" fmla="*/ 226444 h 612850"/>
              <a:gd name="connsiteX32" fmla="*/ 415680 w 3209207"/>
              <a:gd name="connsiteY32" fmla="*/ 229340 h 612850"/>
              <a:gd name="connsiteX33" fmla="*/ 512735 w 3209207"/>
              <a:gd name="connsiteY33" fmla="*/ 232120 h 612850"/>
              <a:gd name="connsiteX34" fmla="*/ 611464 w 3209207"/>
              <a:gd name="connsiteY34" fmla="*/ 235015 h 612850"/>
              <a:gd name="connsiteX35" fmla="*/ 711532 w 3209207"/>
              <a:gd name="connsiteY35" fmla="*/ 236985 h 612850"/>
              <a:gd name="connsiteX36" fmla="*/ 812604 w 3209207"/>
              <a:gd name="connsiteY36" fmla="*/ 236985 h 612850"/>
              <a:gd name="connsiteX37" fmla="*/ 915014 w 3209207"/>
              <a:gd name="connsiteY37" fmla="*/ 237795 h 612850"/>
              <a:gd name="connsiteX38" fmla="*/ 1018428 w 3209207"/>
              <a:gd name="connsiteY38" fmla="*/ 236985 h 612850"/>
              <a:gd name="connsiteX39" fmla="*/ 1122847 w 3209207"/>
              <a:gd name="connsiteY39" fmla="*/ 235015 h 612850"/>
              <a:gd name="connsiteX40" fmla="*/ 1227600 w 3209207"/>
              <a:gd name="connsiteY40" fmla="*/ 233162 h 612850"/>
              <a:gd name="connsiteX41" fmla="*/ 1333692 w 3209207"/>
              <a:gd name="connsiteY41" fmla="*/ 229340 h 612850"/>
              <a:gd name="connsiteX42" fmla="*/ 1441122 w 3209207"/>
              <a:gd name="connsiteY42" fmla="*/ 225634 h 612850"/>
              <a:gd name="connsiteX43" fmla="*/ 1547883 w 3209207"/>
              <a:gd name="connsiteY43" fmla="*/ 220769 h 612850"/>
              <a:gd name="connsiteX44" fmla="*/ 1655983 w 3209207"/>
              <a:gd name="connsiteY44" fmla="*/ 214282 h 612850"/>
              <a:gd name="connsiteX45" fmla="*/ 1765421 w 3209207"/>
              <a:gd name="connsiteY45" fmla="*/ 206638 h 612850"/>
              <a:gd name="connsiteX46" fmla="*/ 1874860 w 3209207"/>
              <a:gd name="connsiteY46" fmla="*/ 199108 h 612850"/>
              <a:gd name="connsiteX47" fmla="*/ 1984299 w 3209207"/>
              <a:gd name="connsiteY47" fmla="*/ 189495 h 612850"/>
              <a:gd name="connsiteX48" fmla="*/ 2095745 w 3209207"/>
              <a:gd name="connsiteY48" fmla="*/ 178144 h 612850"/>
              <a:gd name="connsiteX49" fmla="*/ 2205184 w 3209207"/>
              <a:gd name="connsiteY49" fmla="*/ 166793 h 612850"/>
              <a:gd name="connsiteX50" fmla="*/ 2316631 w 3209207"/>
              <a:gd name="connsiteY50" fmla="*/ 153472 h 612850"/>
              <a:gd name="connsiteX51" fmla="*/ 2429081 w 3209207"/>
              <a:gd name="connsiteY51" fmla="*/ 139226 h 612850"/>
              <a:gd name="connsiteX52" fmla="*/ 2539523 w 3209207"/>
              <a:gd name="connsiteY52" fmla="*/ 124052 h 612850"/>
              <a:gd name="connsiteX53" fmla="*/ 2651305 w 3209207"/>
              <a:gd name="connsiteY53" fmla="*/ 106215 h 612850"/>
              <a:gd name="connsiteX54" fmla="*/ 2763086 w 3209207"/>
              <a:gd name="connsiteY54" fmla="*/ 87219 h 612850"/>
              <a:gd name="connsiteX55" fmla="*/ 2874867 w 3209207"/>
              <a:gd name="connsiteY55" fmla="*/ 68339 h 612850"/>
              <a:gd name="connsiteX56" fmla="*/ 2986314 w 3209207"/>
              <a:gd name="connsiteY56" fmla="*/ 46331 h 612850"/>
              <a:gd name="connsiteX57" fmla="*/ 3097760 w 3209207"/>
              <a:gd name="connsiteY57" fmla="*/ 23629 h 612850"/>
              <a:gd name="connsiteX58" fmla="*/ 3209207 w 3209207"/>
              <a:gd name="connsiteY58" fmla="*/ 0 h 612850"/>
              <a:gd name="connsiteX59" fmla="*/ 3195151 w 3209207"/>
              <a:gd name="connsiteY59" fmla="*/ 612847 h 61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3209207" h="612850">
                <a:moveTo>
                  <a:pt x="3195151" y="612847"/>
                </a:moveTo>
                <a:cubicBezTo>
                  <a:pt x="3144238" y="612898"/>
                  <a:pt x="3088941" y="612318"/>
                  <a:pt x="3029871" y="611146"/>
                </a:cubicBezTo>
                <a:lnTo>
                  <a:pt x="2949639" y="608906"/>
                </a:lnTo>
                <a:lnTo>
                  <a:pt x="2978018" y="258115"/>
                </a:lnTo>
                <a:lnTo>
                  <a:pt x="2944764" y="260801"/>
                </a:lnTo>
                <a:lnTo>
                  <a:pt x="2806036" y="271446"/>
                </a:lnTo>
                <a:lnTo>
                  <a:pt x="2666958" y="278917"/>
                </a:lnTo>
                <a:lnTo>
                  <a:pt x="2528469" y="286593"/>
                </a:lnTo>
                <a:lnTo>
                  <a:pt x="2389479" y="292970"/>
                </a:lnTo>
                <a:lnTo>
                  <a:pt x="2252501" y="296993"/>
                </a:lnTo>
                <a:lnTo>
                  <a:pt x="2113775" y="300086"/>
                </a:lnTo>
                <a:lnTo>
                  <a:pt x="1975755" y="301980"/>
                </a:lnTo>
                <a:lnTo>
                  <a:pt x="1840287" y="302348"/>
                </a:lnTo>
                <a:lnTo>
                  <a:pt x="1703009" y="302570"/>
                </a:lnTo>
                <a:lnTo>
                  <a:pt x="1567693" y="301063"/>
                </a:lnTo>
                <a:lnTo>
                  <a:pt x="1432543" y="297523"/>
                </a:lnTo>
                <a:lnTo>
                  <a:pt x="1297969" y="294345"/>
                </a:lnTo>
                <a:lnTo>
                  <a:pt x="1164703" y="290015"/>
                </a:lnTo>
                <a:lnTo>
                  <a:pt x="1032796" y="283907"/>
                </a:lnTo>
                <a:lnTo>
                  <a:pt x="900940" y="277172"/>
                </a:lnTo>
                <a:lnTo>
                  <a:pt x="770303" y="270380"/>
                </a:lnTo>
                <a:lnTo>
                  <a:pt x="641641" y="261702"/>
                </a:lnTo>
                <a:lnTo>
                  <a:pt x="512966" y="253180"/>
                </a:lnTo>
                <a:lnTo>
                  <a:pt x="386177" y="243867"/>
                </a:lnTo>
                <a:lnTo>
                  <a:pt x="260746" y="232775"/>
                </a:lnTo>
                <a:lnTo>
                  <a:pt x="136447" y="222719"/>
                </a:lnTo>
                <a:lnTo>
                  <a:pt x="13506" y="210885"/>
                </a:lnTo>
                <a:lnTo>
                  <a:pt x="0" y="209475"/>
                </a:lnTo>
                <a:lnTo>
                  <a:pt x="40844" y="212313"/>
                </a:lnTo>
                <a:lnTo>
                  <a:pt x="132211" y="216946"/>
                </a:lnTo>
                <a:lnTo>
                  <a:pt x="225585" y="221811"/>
                </a:lnTo>
                <a:lnTo>
                  <a:pt x="320298" y="226444"/>
                </a:lnTo>
                <a:lnTo>
                  <a:pt x="415680" y="229340"/>
                </a:lnTo>
                <a:lnTo>
                  <a:pt x="512735" y="232120"/>
                </a:lnTo>
                <a:lnTo>
                  <a:pt x="611464" y="235015"/>
                </a:lnTo>
                <a:lnTo>
                  <a:pt x="711532" y="236985"/>
                </a:lnTo>
                <a:lnTo>
                  <a:pt x="812604" y="236985"/>
                </a:lnTo>
                <a:lnTo>
                  <a:pt x="915014" y="237795"/>
                </a:lnTo>
                <a:lnTo>
                  <a:pt x="1018428" y="236985"/>
                </a:lnTo>
                <a:lnTo>
                  <a:pt x="1122847" y="235015"/>
                </a:lnTo>
                <a:lnTo>
                  <a:pt x="1227600" y="233162"/>
                </a:lnTo>
                <a:lnTo>
                  <a:pt x="1333692" y="229340"/>
                </a:lnTo>
                <a:lnTo>
                  <a:pt x="1441122" y="225634"/>
                </a:lnTo>
                <a:lnTo>
                  <a:pt x="1547883" y="220769"/>
                </a:lnTo>
                <a:lnTo>
                  <a:pt x="1655983" y="214282"/>
                </a:lnTo>
                <a:lnTo>
                  <a:pt x="1765421" y="206638"/>
                </a:lnTo>
                <a:lnTo>
                  <a:pt x="1874860" y="199108"/>
                </a:lnTo>
                <a:lnTo>
                  <a:pt x="1984299" y="189495"/>
                </a:lnTo>
                <a:lnTo>
                  <a:pt x="2095745" y="178144"/>
                </a:lnTo>
                <a:lnTo>
                  <a:pt x="2205184" y="166793"/>
                </a:lnTo>
                <a:lnTo>
                  <a:pt x="2316631" y="153472"/>
                </a:lnTo>
                <a:lnTo>
                  <a:pt x="2429081" y="139226"/>
                </a:lnTo>
                <a:lnTo>
                  <a:pt x="2539523" y="124052"/>
                </a:lnTo>
                <a:lnTo>
                  <a:pt x="2651305" y="106215"/>
                </a:lnTo>
                <a:lnTo>
                  <a:pt x="2763086" y="87219"/>
                </a:lnTo>
                <a:lnTo>
                  <a:pt x="2874867" y="68339"/>
                </a:lnTo>
                <a:lnTo>
                  <a:pt x="2986314" y="46331"/>
                </a:lnTo>
                <a:lnTo>
                  <a:pt x="3097760" y="23629"/>
                </a:lnTo>
                <a:lnTo>
                  <a:pt x="3209207" y="0"/>
                </a:lnTo>
                <a:cubicBezTo>
                  <a:pt x="3198832" y="386055"/>
                  <a:pt x="3205525" y="226792"/>
                  <a:pt x="3195151" y="61284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endParaRPr lang="en-US" dirty="0"/>
          </a:p>
        </p:txBody>
      </p:sp>
      <p:pic>
        <p:nvPicPr>
          <p:cNvPr id="30" name="Content Placeholder 6">
            <a:extLst>
              <a:ext uri="{FF2B5EF4-FFF2-40B4-BE49-F238E27FC236}">
                <a16:creationId xmlns:a16="http://schemas.microsoft.com/office/drawing/2014/main" id="{59DF1E36-3D17-4B6C-A58F-85AAAEDC5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164432" y="162232"/>
            <a:ext cx="2641120" cy="660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83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Introduction: Porters  Five  Forces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model of the Five Competitive Forces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Developed by Michael E. Porter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Featured in his book “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Competitive Strategy: Techniques for Analysing Industries and Competitors”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Published in 1980</a:t>
            </a:r>
          </a:p>
          <a:p>
            <a:r>
              <a:rPr lang="en-GB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‘Five Forces Tool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‘ has become an important method for analysing an organisations industry structure in strategic processes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371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Five competitive forces that shape every industry and every market.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These forces determine the intensity of competition and hence the </a:t>
            </a:r>
            <a:r>
              <a:rPr lang="en-GB" sz="2800" b="1" u="sng" dirty="0">
                <a:latin typeface="Arial" panose="020B0604020202020204" pitchFamily="34" charset="0"/>
                <a:cs typeface="Arial" panose="020B0604020202020204" pitchFamily="34" charset="0"/>
              </a:rPr>
              <a:t>profitability and attractiveness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of an industry.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objective of corporate strategy should be to modify these competitive forces in a way that improves the position of the organization.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Porters model supports analysis of the driving forces in an industry.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Based on the information derived from Porter’s Five Forces Analysis, management can decide how to influence or to exploit particular characteristics of their industry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237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SIC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United Kingdom Standard Industrial Classification of Economic Activities (</a:t>
            </a:r>
            <a:r>
              <a:rPr lang="en-GB" b="1" dirty="0"/>
              <a:t>SIC</a:t>
            </a:r>
            <a:r>
              <a:rPr lang="en-GB" dirty="0"/>
              <a:t>) is used to classify business establishments and other standard units by the type of economic activity in which they are engaged. The new version of these </a:t>
            </a:r>
            <a:r>
              <a:rPr lang="en-GB" b="1" dirty="0"/>
              <a:t>codes</a:t>
            </a:r>
            <a:r>
              <a:rPr lang="en-GB" dirty="0"/>
              <a:t> (</a:t>
            </a:r>
            <a:r>
              <a:rPr lang="en-GB" b="1" dirty="0"/>
              <a:t>SIC</a:t>
            </a:r>
            <a:r>
              <a:rPr lang="en-GB" dirty="0"/>
              <a:t>2007) was adopted by the UK as from 1st January 2008.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195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Sector: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sector is an area of the economy in which businesses share the same or a related product or service. </a:t>
            </a:r>
          </a:p>
          <a:p>
            <a:pPr lvl="1"/>
            <a:r>
              <a:rPr lang="en-GB" b="1" dirty="0"/>
              <a:t>Primary </a:t>
            </a:r>
            <a:r>
              <a:rPr lang="en-GB" dirty="0"/>
              <a:t>- extraction and harvesting of natural products from the earth (e.g., agriculture, mining and forestry)</a:t>
            </a:r>
          </a:p>
          <a:p>
            <a:pPr lvl="1"/>
            <a:r>
              <a:rPr lang="en-GB" b="1" dirty="0"/>
              <a:t>Secondary</a:t>
            </a:r>
            <a:r>
              <a:rPr lang="en-GB" dirty="0"/>
              <a:t> - processing, manufacturing and construction</a:t>
            </a:r>
          </a:p>
          <a:p>
            <a:pPr lvl="1"/>
            <a:r>
              <a:rPr lang="en-GB" b="1" dirty="0"/>
              <a:t>Tertiary </a:t>
            </a:r>
            <a:r>
              <a:rPr lang="en-GB" dirty="0"/>
              <a:t>- services, such as retail sales, entertainment and financial services</a:t>
            </a:r>
          </a:p>
          <a:p>
            <a:pPr lvl="1"/>
            <a:r>
              <a:rPr lang="en-GB" b="1" dirty="0"/>
              <a:t>Quaternary </a:t>
            </a:r>
            <a:r>
              <a:rPr lang="en-GB" dirty="0"/>
              <a:t>- made up of intellectual pursuits, like education</a:t>
            </a:r>
          </a:p>
          <a:p>
            <a:pPr lvl="1"/>
            <a:r>
              <a:rPr lang="en-GB" dirty="0"/>
              <a:t>http://www.investopedia.com/terms/s/sector.asp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118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Industry: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 classification that refers to a group of companies that are related in terms of their primary business activities. </a:t>
            </a:r>
          </a:p>
          <a:p>
            <a:r>
              <a:rPr lang="en-GB" dirty="0"/>
              <a:t>In modern economies, there are dozens of different industry classifications, which are typically grouped into larger categories called sectors. </a:t>
            </a:r>
          </a:p>
          <a:p>
            <a:r>
              <a:rPr lang="en-GB" dirty="0"/>
              <a:t>Individual companies are generally classified into industries based on their largest sources of revenue. </a:t>
            </a:r>
          </a:p>
          <a:p>
            <a:pPr lvl="1"/>
            <a:r>
              <a:rPr lang="en-GB" dirty="0"/>
              <a:t>For example, an automobile manufacturer might have a small financing division that contributes 10% to overall revenues, but the company will still be universally classified as an auto maker for attribution</a:t>
            </a:r>
          </a:p>
          <a:p>
            <a:pPr lvl="1"/>
            <a:r>
              <a:rPr lang="en-GB" dirty="0"/>
              <a:t>http://www.investopedia.com/terms/i/industry.asp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85920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907</Words>
  <Application>Microsoft Office PowerPoint</Application>
  <PresentationFormat>Widescreen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 Boardroom</vt:lpstr>
      <vt:lpstr>Viability</vt:lpstr>
      <vt:lpstr>Market Research</vt:lpstr>
      <vt:lpstr>Minimal Viable Product</vt:lpstr>
      <vt:lpstr>PowerPoint Presentation</vt:lpstr>
      <vt:lpstr>Introduction: Porters  Five  Forces </vt:lpstr>
      <vt:lpstr>What is it?</vt:lpstr>
      <vt:lpstr>SIC Codes</vt:lpstr>
      <vt:lpstr>Sector: Definition</vt:lpstr>
      <vt:lpstr>Industry: Definition</vt:lpstr>
      <vt:lpstr>Overview of  Porter’s  Five  Forces </vt:lpstr>
      <vt:lpstr>High Profit Vs Low Profit</vt:lpstr>
      <vt:lpstr>Airline Industry</vt:lpstr>
      <vt:lpstr>Soft Drinks Industry</vt:lpstr>
      <vt:lpstr>Characteristics </vt:lpstr>
      <vt:lpstr>The Model</vt:lpstr>
      <vt:lpstr>Barriers to Entry</vt:lpstr>
      <vt:lpstr>Power of Suppliers</vt:lpstr>
      <vt:lpstr>Power of Customers</vt:lpstr>
      <vt:lpstr>Threat of Substitutes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Business School</dc:title>
  <dc:creator>Janice Beckles</dc:creator>
  <cp:lastModifiedBy>Janice Beckles</cp:lastModifiedBy>
  <cp:revision>8</cp:revision>
  <dcterms:created xsi:type="dcterms:W3CDTF">2019-07-25T21:57:36Z</dcterms:created>
  <dcterms:modified xsi:type="dcterms:W3CDTF">2021-10-13T22:19:35Z</dcterms:modified>
</cp:coreProperties>
</file>