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91" d="100"/>
          <a:sy n="91" d="100"/>
        </p:scale>
        <p:origin x="63" y="6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388884"/>
            <a:ext cx="8915399" cy="1476702"/>
          </a:xfrm>
        </p:spPr>
        <p:txBody>
          <a:bodyPr>
            <a:normAutofit/>
          </a:bodyPr>
          <a:lstStyle/>
          <a:p>
            <a:pPr algn="ctr"/>
            <a:r>
              <a:rPr lang="en-GB" sz="3200" dirty="0" smtClean="0"/>
              <a:t>Good morning,</a:t>
            </a:r>
            <a:br>
              <a:rPr lang="en-GB" sz="3200" dirty="0" smtClean="0"/>
            </a:br>
            <a:r>
              <a:rPr lang="en-GB" sz="3200" dirty="0" smtClean="0"/>
              <a:t>Welcome to your online </a:t>
            </a:r>
            <a:r>
              <a:rPr lang="en-GB" sz="3200" dirty="0"/>
              <a:t>E</a:t>
            </a:r>
            <a:r>
              <a:rPr lang="en-GB" sz="3200" dirty="0" smtClean="0"/>
              <a:t>SOL class</a:t>
            </a:r>
            <a:endParaRPr lang="en-GB" sz="3200" dirty="0"/>
          </a:p>
        </p:txBody>
      </p:sp>
      <p:sp>
        <p:nvSpPr>
          <p:cNvPr id="3" name="Subtitle 2"/>
          <p:cNvSpPr>
            <a:spLocks noGrp="1"/>
          </p:cNvSpPr>
          <p:nvPr>
            <p:ph type="subTitle" idx="1"/>
          </p:nvPr>
        </p:nvSpPr>
        <p:spPr>
          <a:xfrm>
            <a:off x="2589213" y="2711669"/>
            <a:ext cx="8915399" cy="3191993"/>
          </a:xfrm>
        </p:spPr>
        <p:txBody>
          <a:bodyPr/>
          <a:lstStyle/>
          <a:p>
            <a:r>
              <a:rPr lang="en-GB" dirty="0" smtClean="0"/>
              <a:t>Today we will:</a:t>
            </a:r>
          </a:p>
          <a:p>
            <a:pPr marL="285750" indent="-285750">
              <a:buFont typeface="Arial" panose="020B0604020202020204" pitchFamily="34" charset="0"/>
              <a:buChar char="•"/>
            </a:pPr>
            <a:r>
              <a:rPr lang="en-GB" dirty="0" smtClean="0"/>
              <a:t>Read instructions (medicine) and learn new words</a:t>
            </a:r>
          </a:p>
          <a:p>
            <a:pPr marL="285750" indent="-285750">
              <a:buFont typeface="Arial" panose="020B0604020202020204" pitchFamily="34" charset="0"/>
              <a:buChar char="•"/>
            </a:pPr>
            <a:r>
              <a:rPr lang="en-GB" dirty="0" smtClean="0"/>
              <a:t>Practise using capital letters and full stops</a:t>
            </a:r>
          </a:p>
          <a:p>
            <a:pPr marL="285750" indent="-285750">
              <a:buFont typeface="Arial" panose="020B0604020202020204" pitchFamily="34" charset="0"/>
              <a:buChar char="•"/>
            </a:pPr>
            <a:r>
              <a:rPr lang="en-GB" dirty="0" smtClean="0"/>
              <a:t>Speak an read about food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1116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Answers</a:t>
            </a:r>
            <a:endParaRPr lang="en-GB" sz="3200"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2800" dirty="0"/>
          </a:p>
          <a:p>
            <a:pPr marL="0" indent="0">
              <a:buNone/>
            </a:pPr>
            <a:r>
              <a:rPr lang="en-US" sz="2800" dirty="0"/>
              <a:t>Tom is not well today. He’s got a cough and a sore throat. His throat hurts when he swallows and his chest hurts when he coughs. He phones the doctor’s surgery to make an appointment.</a:t>
            </a:r>
          </a:p>
          <a:p>
            <a:pPr marL="0" indent="0">
              <a:buNone/>
            </a:pPr>
            <a:r>
              <a:rPr lang="en-US" sz="2800" dirty="0"/>
              <a:t>He gets an appointment for 10:15. The doctor gives him a prescription for some tablets. Tom takes the prescription to the chemist and gets his tablets. Then he goes home and goes to bed.</a:t>
            </a:r>
            <a:endParaRPr lang="en-GB" sz="2800" dirty="0"/>
          </a:p>
        </p:txBody>
      </p:sp>
    </p:spTree>
    <p:extLst>
      <p:ext uri="{BB962C8B-B14F-4D97-AF65-F5344CB8AC3E}">
        <p14:creationId xmlns:p14="http://schemas.microsoft.com/office/powerpoint/2010/main" val="297332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4442"/>
            <a:ext cx="8911687" cy="1287518"/>
          </a:xfrm>
        </p:spPr>
        <p:txBody>
          <a:bodyPr>
            <a:normAutofit fontScale="90000"/>
          </a:bodyPr>
          <a:lstStyle/>
          <a:p>
            <a:r>
              <a:rPr lang="en-GB" sz="3200" dirty="0" smtClean="0"/>
              <a:t/>
            </a:r>
            <a:br>
              <a:rPr lang="en-GB" sz="3200" dirty="0" smtClean="0"/>
            </a:br>
            <a:r>
              <a:rPr lang="en-GB" sz="3200" dirty="0" smtClean="0"/>
              <a:t>Where can you see this text? What is it about?</a:t>
            </a:r>
            <a:br>
              <a:rPr lang="en-GB" sz="3200" dirty="0" smtClean="0"/>
            </a:br>
            <a:endParaRPr lang="en-GB" sz="3200" dirty="0"/>
          </a:p>
        </p:txBody>
      </p:sp>
      <p:pic>
        <p:nvPicPr>
          <p:cNvPr id="4" name="Content Placeholder 3"/>
          <p:cNvPicPr>
            <a:picLocks noGrp="1" noChangeAspect="1"/>
          </p:cNvPicPr>
          <p:nvPr>
            <p:ph idx="1"/>
          </p:nvPr>
        </p:nvPicPr>
        <p:blipFill>
          <a:blip r:embed="rId2"/>
          <a:stretch>
            <a:fillRect/>
          </a:stretch>
        </p:blipFill>
        <p:spPr>
          <a:xfrm>
            <a:off x="1403131" y="1618594"/>
            <a:ext cx="8461703" cy="5291958"/>
          </a:xfrm>
          <a:prstGeom prst="rect">
            <a:avLst/>
          </a:prstGeom>
        </p:spPr>
      </p:pic>
    </p:spTree>
    <p:extLst>
      <p:ext uri="{BB962C8B-B14F-4D97-AF65-F5344CB8AC3E}">
        <p14:creationId xmlns:p14="http://schemas.microsoft.com/office/powerpoint/2010/main" val="175453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3062"/>
            <a:ext cx="8911687" cy="888124"/>
          </a:xfrm>
        </p:spPr>
        <p:txBody>
          <a:bodyPr/>
          <a:lstStyle/>
          <a:p>
            <a:pPr algn="ctr"/>
            <a:r>
              <a:rPr lang="en-GB" dirty="0" smtClean="0"/>
              <a:t>What text is this?</a:t>
            </a:r>
            <a:endParaRPr lang="en-GB" dirty="0"/>
          </a:p>
        </p:txBody>
      </p:sp>
      <p:sp>
        <p:nvSpPr>
          <p:cNvPr id="3" name="Text Placeholder 2"/>
          <p:cNvSpPr>
            <a:spLocks noGrp="1"/>
          </p:cNvSpPr>
          <p:nvPr>
            <p:ph type="body" idx="1"/>
          </p:nvPr>
        </p:nvSpPr>
        <p:spPr>
          <a:xfrm>
            <a:off x="2939373" y="1313793"/>
            <a:ext cx="3992732" cy="655682"/>
          </a:xfrm>
        </p:spPr>
        <p:txBody>
          <a:bodyPr/>
          <a:lstStyle/>
          <a:p>
            <a:pPr algn="ctr"/>
            <a:r>
              <a:rPr lang="en-GB" dirty="0" smtClean="0"/>
              <a:t>Ingredients</a:t>
            </a:r>
            <a:endParaRPr lang="en-GB" dirty="0"/>
          </a:p>
        </p:txBody>
      </p:sp>
      <p:sp>
        <p:nvSpPr>
          <p:cNvPr id="4" name="Content Placeholder 3"/>
          <p:cNvSpPr>
            <a:spLocks noGrp="1"/>
          </p:cNvSpPr>
          <p:nvPr>
            <p:ph sz="half" idx="2"/>
          </p:nvPr>
        </p:nvSpPr>
        <p:spPr>
          <a:xfrm>
            <a:off x="2515640" y="2753710"/>
            <a:ext cx="4342893" cy="3858764"/>
          </a:xfrm>
        </p:spPr>
        <p:txBody>
          <a:bodyPr/>
          <a:lstStyle/>
          <a:p>
            <a:r>
              <a:rPr lang="en-GB" dirty="0"/>
              <a:t>250g small carrots, trimmed, scrubbed and halved</a:t>
            </a:r>
          </a:p>
          <a:p>
            <a:r>
              <a:rPr lang="en-GB" dirty="0"/>
              <a:t>250g small parsnips, trimmed, scrubbed and quartered</a:t>
            </a:r>
          </a:p>
          <a:p>
            <a:r>
              <a:rPr lang="en-GB" dirty="0"/>
              <a:t>250g sweet potatoes, scrubbed and thinly sliced</a:t>
            </a:r>
          </a:p>
          <a:p>
            <a:r>
              <a:rPr lang="en-GB" dirty="0"/>
              <a:t>1 </a:t>
            </a:r>
            <a:r>
              <a:rPr lang="en-GB" dirty="0" err="1"/>
              <a:t>tbsp</a:t>
            </a:r>
            <a:r>
              <a:rPr lang="en-GB" dirty="0"/>
              <a:t> olive oil</a:t>
            </a:r>
          </a:p>
          <a:p>
            <a:r>
              <a:rPr lang="en-GB" dirty="0"/>
              <a:t>1 tsp cumin seeds (optional)</a:t>
            </a:r>
          </a:p>
        </p:txBody>
      </p:sp>
      <p:sp>
        <p:nvSpPr>
          <p:cNvPr id="5" name="Text Placeholder 4"/>
          <p:cNvSpPr>
            <a:spLocks noGrp="1"/>
          </p:cNvSpPr>
          <p:nvPr>
            <p:ph type="body" sz="quarter" idx="3"/>
          </p:nvPr>
        </p:nvSpPr>
        <p:spPr>
          <a:xfrm>
            <a:off x="7506629" y="1208690"/>
            <a:ext cx="3999001" cy="760785"/>
          </a:xfrm>
        </p:spPr>
        <p:txBody>
          <a:bodyPr/>
          <a:lstStyle/>
          <a:p>
            <a:pPr algn="ctr"/>
            <a:r>
              <a:rPr lang="en-GB" dirty="0" smtClean="0"/>
              <a:t>Method</a:t>
            </a:r>
            <a:endParaRPr lang="en-GB" dirty="0"/>
          </a:p>
        </p:txBody>
      </p:sp>
      <p:sp>
        <p:nvSpPr>
          <p:cNvPr id="6" name="Content Placeholder 5"/>
          <p:cNvSpPr>
            <a:spLocks noGrp="1"/>
          </p:cNvSpPr>
          <p:nvPr>
            <p:ph sz="quarter" idx="4"/>
          </p:nvPr>
        </p:nvSpPr>
        <p:spPr>
          <a:xfrm>
            <a:off x="7166957" y="2545737"/>
            <a:ext cx="4338674" cy="3860317"/>
          </a:xfrm>
        </p:spPr>
        <p:txBody>
          <a:bodyPr>
            <a:normAutofit/>
          </a:bodyPr>
          <a:lstStyle/>
          <a:p>
            <a:r>
              <a:rPr lang="en-US" dirty="0"/>
              <a:t>Preheat the oven to 200°C, fan oven 180°C, gas mark 6.</a:t>
            </a:r>
          </a:p>
          <a:p>
            <a:endParaRPr lang="en-US" dirty="0"/>
          </a:p>
          <a:p>
            <a:r>
              <a:rPr lang="en-US" dirty="0" smtClean="0"/>
              <a:t>Put </a:t>
            </a:r>
            <a:r>
              <a:rPr lang="en-US" dirty="0"/>
              <a:t>all the vegetables into a roasting tin and add the olive oil, tossing to coat. Roast for 20 minutes, then turn the vegetables over, adding the cumin seeds (if being used). Roast for another 15 minutes, until tender.</a:t>
            </a:r>
            <a:endParaRPr lang="en-GB" dirty="0"/>
          </a:p>
        </p:txBody>
      </p:sp>
    </p:spTree>
    <p:extLst>
      <p:ext uri="{BB962C8B-B14F-4D97-AF65-F5344CB8AC3E}">
        <p14:creationId xmlns:p14="http://schemas.microsoft.com/office/powerpoint/2010/main" val="90019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New words for your spelling practice</a:t>
            </a:r>
            <a:endParaRPr lang="en-GB" sz="3200" dirty="0"/>
          </a:p>
        </p:txBody>
      </p:sp>
      <p:sp>
        <p:nvSpPr>
          <p:cNvPr id="3" name="Content Placeholder 2"/>
          <p:cNvSpPr>
            <a:spLocks noGrp="1"/>
          </p:cNvSpPr>
          <p:nvPr>
            <p:ph idx="1"/>
          </p:nvPr>
        </p:nvSpPr>
        <p:spPr/>
        <p:txBody>
          <a:bodyPr/>
          <a:lstStyle/>
          <a:p>
            <a:r>
              <a:rPr lang="en-GB" dirty="0" smtClean="0"/>
              <a:t>Ingredients</a:t>
            </a:r>
          </a:p>
          <a:p>
            <a:r>
              <a:rPr lang="en-GB" dirty="0" smtClean="0"/>
              <a:t>Method</a:t>
            </a:r>
          </a:p>
          <a:p>
            <a:r>
              <a:rPr lang="en-GB" dirty="0" smtClean="0"/>
              <a:t>Spoonful</a:t>
            </a:r>
          </a:p>
          <a:p>
            <a:r>
              <a:rPr lang="en-GB" dirty="0" smtClean="0"/>
              <a:t>Oven</a:t>
            </a:r>
          </a:p>
          <a:p>
            <a:r>
              <a:rPr lang="en-GB" dirty="0" smtClean="0"/>
              <a:t>Preheat</a:t>
            </a:r>
          </a:p>
          <a:p>
            <a:r>
              <a:rPr lang="en-GB" dirty="0" smtClean="0"/>
              <a:t>?</a:t>
            </a:r>
          </a:p>
          <a:p>
            <a:endParaRPr lang="en-GB" dirty="0"/>
          </a:p>
        </p:txBody>
      </p:sp>
    </p:spTree>
    <p:extLst>
      <p:ext uri="{BB962C8B-B14F-4D97-AF65-F5344CB8AC3E}">
        <p14:creationId xmlns:p14="http://schemas.microsoft.com/office/powerpoint/2010/main" val="246048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Homework</a:t>
            </a:r>
            <a:endParaRPr lang="en-GB" dirty="0"/>
          </a:p>
        </p:txBody>
      </p:sp>
      <p:sp>
        <p:nvSpPr>
          <p:cNvPr id="3" name="Content Placeholder 2"/>
          <p:cNvSpPr>
            <a:spLocks noGrp="1"/>
          </p:cNvSpPr>
          <p:nvPr>
            <p:ph idx="1"/>
          </p:nvPr>
        </p:nvSpPr>
        <p:spPr/>
        <p:txBody>
          <a:bodyPr/>
          <a:lstStyle/>
          <a:p>
            <a:r>
              <a:rPr lang="en-GB" dirty="0" smtClean="0"/>
              <a:t>Click on a link Change 4 life</a:t>
            </a:r>
          </a:p>
          <a:p>
            <a:r>
              <a:rPr lang="en-GB" dirty="0" smtClean="0"/>
              <a:t>Go to recipes</a:t>
            </a:r>
          </a:p>
          <a:p>
            <a:r>
              <a:rPr lang="en-GB" dirty="0" smtClean="0"/>
              <a:t>Choose one recipe</a:t>
            </a:r>
          </a:p>
          <a:p>
            <a:r>
              <a:rPr lang="en-GB" dirty="0" smtClean="0"/>
              <a:t>Copy all the ingredients – check difficult words</a:t>
            </a:r>
          </a:p>
          <a:p>
            <a:endParaRPr lang="en-GB" dirty="0" smtClean="0"/>
          </a:p>
          <a:p>
            <a:pPr marL="0" indent="0">
              <a:buNone/>
            </a:pPr>
            <a:endParaRPr lang="en-GB" dirty="0"/>
          </a:p>
        </p:txBody>
      </p:sp>
    </p:spTree>
    <p:extLst>
      <p:ext uri="{BB962C8B-B14F-4D97-AF65-F5344CB8AC3E}">
        <p14:creationId xmlns:p14="http://schemas.microsoft.com/office/powerpoint/2010/main" val="285507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 Listen to the </a:t>
            </a:r>
            <a:r>
              <a:rPr lang="en-US" sz="3200" dirty="0" smtClean="0"/>
              <a:t>sentences</a:t>
            </a:r>
            <a:r>
              <a:rPr lang="en-US" sz="3200" dirty="0"/>
              <a:t>. Mark the </a:t>
            </a:r>
            <a:r>
              <a:rPr lang="en-US" sz="3200" dirty="0">
                <a:solidFill>
                  <a:srgbClr val="FF0000"/>
                </a:solidFill>
              </a:rPr>
              <a:t>k</a:t>
            </a:r>
            <a:r>
              <a:rPr lang="en-US" sz="3200" dirty="0"/>
              <a:t> sound</a:t>
            </a:r>
            <a:r>
              <a:rPr lang="en-US" sz="3200" dirty="0" smtClean="0"/>
              <a:t>.</a:t>
            </a:r>
            <a:br>
              <a:rPr lang="en-US" sz="3200" dirty="0" smtClean="0"/>
            </a:br>
            <a:r>
              <a:rPr lang="en-US" sz="1800" dirty="0" smtClean="0"/>
              <a:t>(Track 47)</a:t>
            </a:r>
            <a:endParaRPr lang="en-GB" sz="1800" dirty="0"/>
          </a:p>
        </p:txBody>
      </p:sp>
      <p:sp>
        <p:nvSpPr>
          <p:cNvPr id="3" name="Content Placeholder 2"/>
          <p:cNvSpPr>
            <a:spLocks noGrp="1"/>
          </p:cNvSpPr>
          <p:nvPr>
            <p:ph sz="half" idx="1"/>
          </p:nvPr>
        </p:nvSpPr>
        <p:spPr/>
        <p:txBody>
          <a:bodyPr/>
          <a:lstStyle/>
          <a:p>
            <a:r>
              <a:rPr lang="en-US" dirty="0" smtClean="0"/>
              <a:t> </a:t>
            </a:r>
            <a:r>
              <a:rPr lang="en-US" dirty="0"/>
              <a:t>My </a:t>
            </a:r>
            <a:r>
              <a:rPr lang="en-US" u="sng" dirty="0"/>
              <a:t>back</a:t>
            </a:r>
            <a:r>
              <a:rPr lang="en-US" dirty="0"/>
              <a:t> hurts.</a:t>
            </a:r>
          </a:p>
          <a:p>
            <a:r>
              <a:rPr lang="en-US" dirty="0" smtClean="0"/>
              <a:t> </a:t>
            </a:r>
            <a:r>
              <a:rPr lang="en-US" dirty="0"/>
              <a:t>I’ve got </a:t>
            </a:r>
            <a:r>
              <a:rPr lang="en-US" u="sng" dirty="0"/>
              <a:t>toothache</a:t>
            </a:r>
            <a:r>
              <a:rPr lang="en-US" dirty="0"/>
              <a:t>.</a:t>
            </a:r>
          </a:p>
          <a:p>
            <a:r>
              <a:rPr lang="en-US" dirty="0" smtClean="0"/>
              <a:t> </a:t>
            </a:r>
            <a:r>
              <a:rPr lang="en-US" dirty="0"/>
              <a:t>He’s got problems with his stomach.</a:t>
            </a:r>
          </a:p>
          <a:p>
            <a:r>
              <a:rPr lang="en-US" dirty="0" smtClean="0"/>
              <a:t> </a:t>
            </a:r>
            <a:r>
              <a:rPr lang="en-US" dirty="0"/>
              <a:t>I’m sick.</a:t>
            </a:r>
          </a:p>
          <a:p>
            <a:r>
              <a:rPr lang="en-US" dirty="0" smtClean="0"/>
              <a:t> </a:t>
            </a:r>
            <a:r>
              <a:rPr lang="en-US" dirty="0"/>
              <a:t>She’s got a headache.</a:t>
            </a:r>
          </a:p>
          <a:p>
            <a:r>
              <a:rPr lang="en-US" dirty="0" smtClean="0"/>
              <a:t> </a:t>
            </a:r>
            <a:r>
              <a:rPr lang="en-US" dirty="0"/>
              <a:t>Is your neck OK?</a:t>
            </a:r>
          </a:p>
          <a:p>
            <a:pPr marL="0" indent="0">
              <a:buNone/>
            </a:pPr>
            <a:endParaRPr lang="en-GB"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058272265"/>
              </p:ext>
            </p:extLst>
          </p:nvPr>
        </p:nvGraphicFramePr>
        <p:xfrm>
          <a:off x="7191375" y="2125661"/>
          <a:ext cx="4313238" cy="2766904"/>
        </p:xfrm>
        <a:graphic>
          <a:graphicData uri="http://schemas.openxmlformats.org/drawingml/2006/table">
            <a:tbl>
              <a:tblPr firstRow="1" bandRow="1">
                <a:tableStyleId>{5C22544A-7EE6-4342-B048-85BDC9FD1C3A}</a:tableStyleId>
              </a:tblPr>
              <a:tblGrid>
                <a:gridCol w="2156619">
                  <a:extLst>
                    <a:ext uri="{9D8B030D-6E8A-4147-A177-3AD203B41FA5}">
                      <a16:colId xmlns:a16="http://schemas.microsoft.com/office/drawing/2014/main" val="2765184467"/>
                    </a:ext>
                  </a:extLst>
                </a:gridCol>
                <a:gridCol w="2156619">
                  <a:extLst>
                    <a:ext uri="{9D8B030D-6E8A-4147-A177-3AD203B41FA5}">
                      <a16:colId xmlns:a16="http://schemas.microsoft.com/office/drawing/2014/main" val="52450457"/>
                    </a:ext>
                  </a:extLst>
                </a:gridCol>
              </a:tblGrid>
              <a:tr h="1383452">
                <a:tc>
                  <a:txBody>
                    <a:bodyPr/>
                    <a:lstStyle/>
                    <a:p>
                      <a:pPr algn="ctr"/>
                      <a:r>
                        <a:rPr lang="en-GB" dirty="0" smtClean="0"/>
                        <a:t>-</a:t>
                      </a:r>
                      <a:r>
                        <a:rPr lang="en-GB" dirty="0" err="1" smtClean="0"/>
                        <a:t>ck</a:t>
                      </a:r>
                      <a:endParaRPr lang="en-GB" dirty="0"/>
                    </a:p>
                  </a:txBody>
                  <a:tcPr/>
                </a:tc>
                <a:tc>
                  <a:txBody>
                    <a:bodyPr/>
                    <a:lstStyle/>
                    <a:p>
                      <a:pPr algn="ctr"/>
                      <a:r>
                        <a:rPr lang="en-GB" dirty="0" smtClean="0"/>
                        <a:t>– </a:t>
                      </a:r>
                      <a:r>
                        <a:rPr lang="en-GB" dirty="0" err="1" smtClean="0"/>
                        <a:t>ch</a:t>
                      </a:r>
                      <a:r>
                        <a:rPr lang="en-GB" dirty="0" smtClean="0"/>
                        <a:t>/</a:t>
                      </a:r>
                      <a:r>
                        <a:rPr lang="en-GB" dirty="0" err="1" smtClean="0"/>
                        <a:t>che</a:t>
                      </a:r>
                      <a:endParaRPr lang="en-GB" dirty="0"/>
                    </a:p>
                  </a:txBody>
                  <a:tcPr/>
                </a:tc>
                <a:extLst>
                  <a:ext uri="{0D108BD9-81ED-4DB2-BD59-A6C34878D82A}">
                    <a16:rowId xmlns:a16="http://schemas.microsoft.com/office/drawing/2014/main" val="1038603327"/>
                  </a:ext>
                </a:extLst>
              </a:tr>
              <a:tr h="1383452">
                <a:tc>
                  <a:txBody>
                    <a:bodyPr/>
                    <a:lstStyle/>
                    <a:p>
                      <a:r>
                        <a:rPr lang="en-GB" dirty="0" smtClean="0"/>
                        <a:t>back</a:t>
                      </a:r>
                      <a:endParaRPr lang="en-GB" dirty="0"/>
                    </a:p>
                  </a:txBody>
                  <a:tcPr/>
                </a:tc>
                <a:tc>
                  <a:txBody>
                    <a:bodyPr/>
                    <a:lstStyle/>
                    <a:p>
                      <a:r>
                        <a:rPr lang="en-GB" dirty="0" smtClean="0"/>
                        <a:t>toothache</a:t>
                      </a:r>
                      <a:endParaRPr lang="en-GB" dirty="0"/>
                    </a:p>
                  </a:txBody>
                  <a:tcPr/>
                </a:tc>
                <a:extLst>
                  <a:ext uri="{0D108BD9-81ED-4DB2-BD59-A6C34878D82A}">
                    <a16:rowId xmlns:a16="http://schemas.microsoft.com/office/drawing/2014/main" val="3751033500"/>
                  </a:ext>
                </a:extLst>
              </a:tr>
            </a:tbl>
          </a:graphicData>
        </a:graphic>
      </p:graphicFrame>
    </p:spTree>
    <p:extLst>
      <p:ext uri="{BB962C8B-B14F-4D97-AF65-F5344CB8AC3E}">
        <p14:creationId xmlns:p14="http://schemas.microsoft.com/office/powerpoint/2010/main" val="291115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Look at the image. What type of medicine is it?</a:t>
            </a:r>
            <a:endParaRPr lang="en-GB" sz="3200" dirty="0"/>
          </a:p>
        </p:txBody>
      </p:sp>
      <p:sp>
        <p:nvSpPr>
          <p:cNvPr id="3" name="Content Placeholder 2"/>
          <p:cNvSpPr>
            <a:spLocks noGrp="1"/>
          </p:cNvSpPr>
          <p:nvPr>
            <p:ph sz="half" idx="1"/>
          </p:nvPr>
        </p:nvSpPr>
        <p:spPr/>
        <p:txBody>
          <a:bodyPr>
            <a:normAutofit/>
          </a:bodyPr>
          <a:lstStyle/>
          <a:p>
            <a:r>
              <a:rPr lang="en-US" sz="2800" dirty="0"/>
              <a:t>tablets </a:t>
            </a:r>
            <a:endParaRPr lang="en-US" sz="2800" dirty="0" smtClean="0"/>
          </a:p>
          <a:p>
            <a:r>
              <a:rPr lang="en-US" sz="2800" dirty="0" smtClean="0"/>
              <a:t>syrup </a:t>
            </a:r>
          </a:p>
          <a:p>
            <a:r>
              <a:rPr lang="en-US" sz="2800" dirty="0" smtClean="0"/>
              <a:t>ointment </a:t>
            </a:r>
            <a:endParaRPr lang="en-US" sz="2800" dirty="0"/>
          </a:p>
        </p:txBody>
      </p:sp>
      <p:pic>
        <p:nvPicPr>
          <p:cNvPr id="5" name="Content Placeholder 4"/>
          <p:cNvPicPr>
            <a:picLocks noGrp="1" noChangeAspect="1"/>
          </p:cNvPicPr>
          <p:nvPr>
            <p:ph sz="half" idx="2"/>
          </p:nvPr>
        </p:nvPicPr>
        <p:blipFill>
          <a:blip r:embed="rId2"/>
          <a:stretch>
            <a:fillRect/>
          </a:stretch>
        </p:blipFill>
        <p:spPr>
          <a:xfrm>
            <a:off x="6858000" y="1905000"/>
            <a:ext cx="3337613" cy="2862169"/>
          </a:xfrm>
          <a:prstGeom prst="rect">
            <a:avLst/>
          </a:prstGeom>
        </p:spPr>
      </p:pic>
    </p:spTree>
    <p:extLst>
      <p:ext uri="{BB962C8B-B14F-4D97-AF65-F5344CB8AC3E}">
        <p14:creationId xmlns:p14="http://schemas.microsoft.com/office/powerpoint/2010/main" val="337777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type of medicine is it?</a:t>
            </a:r>
            <a:br>
              <a:rPr lang="en-GB" dirty="0" smtClean="0"/>
            </a:br>
            <a:endParaRPr lang="en-GB" dirty="0"/>
          </a:p>
        </p:txBody>
      </p:sp>
      <p:sp>
        <p:nvSpPr>
          <p:cNvPr id="3" name="Content Placeholder 2"/>
          <p:cNvSpPr>
            <a:spLocks noGrp="1"/>
          </p:cNvSpPr>
          <p:nvPr>
            <p:ph sz="half" idx="1"/>
          </p:nvPr>
        </p:nvSpPr>
        <p:spPr/>
        <p:txBody>
          <a:bodyPr>
            <a:normAutofit/>
          </a:bodyPr>
          <a:lstStyle/>
          <a:p>
            <a:r>
              <a:rPr lang="en-GB" sz="2800" dirty="0"/>
              <a:t>syrup   </a:t>
            </a:r>
            <a:endParaRPr lang="en-GB" sz="2800" dirty="0" smtClean="0"/>
          </a:p>
          <a:p>
            <a:r>
              <a:rPr lang="en-GB" sz="2800" dirty="0" smtClean="0"/>
              <a:t>ointment   </a:t>
            </a:r>
          </a:p>
          <a:p>
            <a:r>
              <a:rPr lang="en-GB" sz="2800" dirty="0" smtClean="0"/>
              <a:t> </a:t>
            </a:r>
            <a:r>
              <a:rPr lang="en-GB" sz="2800" dirty="0"/>
              <a:t>powder</a:t>
            </a:r>
          </a:p>
        </p:txBody>
      </p:sp>
      <p:pic>
        <p:nvPicPr>
          <p:cNvPr id="5" name="Content Placeholder 4"/>
          <p:cNvPicPr>
            <a:picLocks noGrp="1" noChangeAspect="1"/>
          </p:cNvPicPr>
          <p:nvPr>
            <p:ph sz="half" idx="2"/>
          </p:nvPr>
        </p:nvPicPr>
        <p:blipFill>
          <a:blip r:embed="rId2"/>
          <a:stretch>
            <a:fillRect/>
          </a:stretch>
        </p:blipFill>
        <p:spPr>
          <a:xfrm>
            <a:off x="6978869" y="2238704"/>
            <a:ext cx="3178649" cy="2674882"/>
          </a:xfrm>
          <a:prstGeom prst="rect">
            <a:avLst/>
          </a:prstGeom>
        </p:spPr>
      </p:pic>
    </p:spTree>
    <p:extLst>
      <p:ext uri="{BB962C8B-B14F-4D97-AF65-F5344CB8AC3E}">
        <p14:creationId xmlns:p14="http://schemas.microsoft.com/office/powerpoint/2010/main" val="202016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And here?</a:t>
            </a:r>
            <a:r>
              <a:rPr lang="en-GB" dirty="0" smtClean="0"/>
              <a:t/>
            </a:r>
            <a:br>
              <a:rPr lang="en-GB" dirty="0" smtClean="0"/>
            </a:br>
            <a:endParaRPr lang="en-GB" dirty="0"/>
          </a:p>
        </p:txBody>
      </p:sp>
      <p:pic>
        <p:nvPicPr>
          <p:cNvPr id="5" name="Content Placeholder 4"/>
          <p:cNvPicPr>
            <a:picLocks noGrp="1" noChangeAspect="1"/>
          </p:cNvPicPr>
          <p:nvPr>
            <p:ph idx="1"/>
          </p:nvPr>
        </p:nvPicPr>
        <p:blipFill>
          <a:blip r:embed="rId2"/>
          <a:stretch>
            <a:fillRect/>
          </a:stretch>
        </p:blipFill>
        <p:spPr>
          <a:xfrm>
            <a:off x="6537434" y="2229759"/>
            <a:ext cx="3043045" cy="3282917"/>
          </a:xfrm>
          <a:prstGeom prst="rect">
            <a:avLst/>
          </a:prstGeom>
        </p:spPr>
      </p:pic>
      <p:sp>
        <p:nvSpPr>
          <p:cNvPr id="4" name="Text Placeholder 3"/>
          <p:cNvSpPr>
            <a:spLocks noGrp="1"/>
          </p:cNvSpPr>
          <p:nvPr>
            <p:ph type="body" sz="half" idx="2"/>
          </p:nvPr>
        </p:nvSpPr>
        <p:spPr/>
        <p:txBody>
          <a:bodyPr>
            <a:normAutofit/>
          </a:bodyPr>
          <a:lstStyle/>
          <a:p>
            <a:pPr marL="457200" indent="-457200">
              <a:buFont typeface="Arial" panose="020B0604020202020204" pitchFamily="34" charset="0"/>
              <a:buChar char="•"/>
            </a:pPr>
            <a:r>
              <a:rPr lang="en-GB" sz="2800" dirty="0"/>
              <a:t>drops   </a:t>
            </a:r>
            <a:endParaRPr lang="en-GB" sz="2800" dirty="0" smtClean="0"/>
          </a:p>
          <a:p>
            <a:pPr marL="457200" indent="-457200">
              <a:buFont typeface="Arial" panose="020B0604020202020204" pitchFamily="34" charset="0"/>
              <a:buChar char="•"/>
            </a:pPr>
            <a:r>
              <a:rPr lang="en-GB" sz="2800" dirty="0" smtClean="0"/>
              <a:t>inhaler  </a:t>
            </a:r>
          </a:p>
          <a:p>
            <a:pPr marL="457200" indent="-457200">
              <a:buFont typeface="Arial" panose="020B0604020202020204" pitchFamily="34" charset="0"/>
              <a:buChar char="•"/>
            </a:pPr>
            <a:r>
              <a:rPr lang="en-GB" sz="2800" dirty="0" smtClean="0"/>
              <a:t>cream </a:t>
            </a:r>
          </a:p>
          <a:p>
            <a:pPr marL="457200" indent="-457200">
              <a:buFont typeface="Arial" panose="020B0604020202020204" pitchFamily="34" charset="0"/>
              <a:buChar char="•"/>
            </a:pPr>
            <a:r>
              <a:rPr lang="en-GB" sz="2800" dirty="0" smtClean="0"/>
              <a:t>capsules</a:t>
            </a:r>
            <a:endParaRPr lang="en-GB" sz="2800" dirty="0"/>
          </a:p>
        </p:txBody>
      </p:sp>
    </p:spTree>
    <p:extLst>
      <p:ext uri="{BB962C8B-B14F-4D97-AF65-F5344CB8AC3E}">
        <p14:creationId xmlns:p14="http://schemas.microsoft.com/office/powerpoint/2010/main" val="183914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type of medicine is it?</a:t>
            </a:r>
            <a:endParaRPr lang="en-GB" dirty="0"/>
          </a:p>
        </p:txBody>
      </p:sp>
      <p:sp>
        <p:nvSpPr>
          <p:cNvPr id="3" name="Content Placeholder 2"/>
          <p:cNvSpPr>
            <a:spLocks noGrp="1"/>
          </p:cNvSpPr>
          <p:nvPr>
            <p:ph idx="1"/>
          </p:nvPr>
        </p:nvSpPr>
        <p:spPr>
          <a:xfrm>
            <a:off x="2589212" y="2133600"/>
            <a:ext cx="2865657" cy="4498428"/>
          </a:xfrm>
        </p:spPr>
        <p:txBody>
          <a:bodyPr>
            <a:normAutofit/>
          </a:bodyPr>
          <a:lstStyle/>
          <a:p>
            <a:r>
              <a:rPr lang="en-GB" sz="2800" dirty="0" err="1" smtClean="0"/>
              <a:t>Syr_p</a:t>
            </a:r>
            <a:endParaRPr lang="en-GB" sz="2800" dirty="0" smtClean="0"/>
          </a:p>
          <a:p>
            <a:r>
              <a:rPr lang="en-GB" sz="2800" dirty="0" err="1" smtClean="0"/>
              <a:t>Oi_tment</a:t>
            </a:r>
            <a:endParaRPr lang="en-GB" sz="2800" dirty="0" smtClean="0"/>
          </a:p>
          <a:p>
            <a:r>
              <a:rPr lang="en-GB" sz="2800" dirty="0" err="1" smtClean="0"/>
              <a:t>Dro_s</a:t>
            </a:r>
            <a:endParaRPr lang="en-GB" sz="2800" dirty="0" smtClean="0"/>
          </a:p>
          <a:p>
            <a:r>
              <a:rPr lang="en-GB" sz="2800" dirty="0" err="1" smtClean="0"/>
              <a:t>Inhal_r</a:t>
            </a:r>
            <a:endParaRPr lang="en-GB" sz="2800" dirty="0" smtClean="0"/>
          </a:p>
          <a:p>
            <a:r>
              <a:rPr lang="en-GB" sz="2800" dirty="0" err="1" smtClean="0"/>
              <a:t>Cre_m</a:t>
            </a:r>
            <a:endParaRPr lang="en-GB" sz="2800" dirty="0" smtClean="0"/>
          </a:p>
          <a:p>
            <a:r>
              <a:rPr lang="en-GB" sz="2800" dirty="0" smtClean="0"/>
              <a:t>Capsule_</a:t>
            </a:r>
          </a:p>
          <a:p>
            <a:r>
              <a:rPr lang="en-GB" sz="2800" dirty="0" err="1" smtClean="0"/>
              <a:t>Po_der</a:t>
            </a:r>
            <a:endParaRPr lang="en-GB" sz="2800" dirty="0" smtClean="0"/>
          </a:p>
          <a:p>
            <a:r>
              <a:rPr lang="en-GB" sz="2800" dirty="0" err="1" smtClean="0"/>
              <a:t>Ta_lets</a:t>
            </a:r>
            <a:endParaRPr lang="en-GB" sz="2800" dirty="0"/>
          </a:p>
        </p:txBody>
      </p:sp>
    </p:spTree>
    <p:extLst>
      <p:ext uri="{BB962C8B-B14F-4D97-AF65-F5344CB8AC3E}">
        <p14:creationId xmlns:p14="http://schemas.microsoft.com/office/powerpoint/2010/main" val="290400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Put the words in the correct order.</a:t>
            </a:r>
            <a:endParaRPr lang="en-GB" sz="3200" dirty="0"/>
          </a:p>
        </p:txBody>
      </p:sp>
      <p:sp>
        <p:nvSpPr>
          <p:cNvPr id="3" name="Content Placeholder 2"/>
          <p:cNvSpPr>
            <a:spLocks noGrp="1"/>
          </p:cNvSpPr>
          <p:nvPr>
            <p:ph sz="half" idx="1"/>
          </p:nvPr>
        </p:nvSpPr>
        <p:spPr>
          <a:xfrm>
            <a:off x="2589212" y="2133600"/>
            <a:ext cx="4313864" cy="4724400"/>
          </a:xfrm>
        </p:spPr>
        <p:txBody>
          <a:bodyPr>
            <a:normAutofit fontScale="85000" lnSpcReduction="20000"/>
          </a:bodyPr>
          <a:lstStyle/>
          <a:p>
            <a:pPr marL="0" indent="0">
              <a:buNone/>
            </a:pPr>
            <a:r>
              <a:rPr lang="en-US" dirty="0"/>
              <a:t>1	today not Tom well is.</a:t>
            </a:r>
          </a:p>
          <a:p>
            <a:r>
              <a:rPr lang="en-US" dirty="0"/>
              <a:t>________________________________</a:t>
            </a:r>
          </a:p>
          <a:p>
            <a:endParaRPr lang="en-US" dirty="0"/>
          </a:p>
          <a:p>
            <a:pPr marL="0" indent="0">
              <a:buNone/>
            </a:pPr>
            <a:r>
              <a:rPr lang="en-US" dirty="0"/>
              <a:t>2	got He’s throat a sore a and cough.</a:t>
            </a:r>
          </a:p>
          <a:p>
            <a:r>
              <a:rPr lang="en-US" dirty="0"/>
              <a:t>________________________________</a:t>
            </a:r>
          </a:p>
          <a:p>
            <a:endParaRPr lang="en-US" dirty="0"/>
          </a:p>
          <a:p>
            <a:pPr marL="0" indent="0">
              <a:buNone/>
            </a:pPr>
            <a:r>
              <a:rPr lang="en-US" dirty="0"/>
              <a:t>3	throat His swallows when he hurts.</a:t>
            </a:r>
          </a:p>
          <a:p>
            <a:r>
              <a:rPr lang="en-US" dirty="0"/>
              <a:t>________________________________</a:t>
            </a:r>
          </a:p>
          <a:p>
            <a:endParaRPr lang="en-US" dirty="0"/>
          </a:p>
          <a:p>
            <a:pPr marL="0" indent="0">
              <a:buNone/>
            </a:pPr>
            <a:r>
              <a:rPr lang="en-US" dirty="0"/>
              <a:t>4	when hurts he His coughs chest.</a:t>
            </a:r>
          </a:p>
          <a:p>
            <a:r>
              <a:rPr lang="en-US" dirty="0"/>
              <a:t>________________________________</a:t>
            </a:r>
          </a:p>
          <a:p>
            <a:endParaRPr lang="en-US" dirty="0"/>
          </a:p>
          <a:p>
            <a:pPr>
              <a:buAutoNum type="arabicPlain" startAt="5"/>
            </a:pPr>
            <a:r>
              <a:rPr lang="en-US" dirty="0" smtClean="0"/>
              <a:t>surgery </a:t>
            </a:r>
            <a:r>
              <a:rPr lang="en-US" dirty="0"/>
              <a:t>he the phones doctor’s Then</a:t>
            </a:r>
            <a:r>
              <a:rPr lang="en-US" dirty="0" smtClean="0"/>
              <a:t>.</a:t>
            </a:r>
          </a:p>
          <a:p>
            <a:pPr>
              <a:buAutoNum type="arabicPlain" startAt="5"/>
            </a:pPr>
            <a:endParaRPr lang="en-US" dirty="0"/>
          </a:p>
          <a:p>
            <a:r>
              <a:rPr lang="en-GB" dirty="0"/>
              <a:t>________________________________</a:t>
            </a:r>
          </a:p>
          <a:p>
            <a:pPr marL="0" indent="0">
              <a:buNone/>
            </a:pPr>
            <a:endParaRPr lang="en-GB" dirty="0"/>
          </a:p>
        </p:txBody>
      </p:sp>
      <p:sp>
        <p:nvSpPr>
          <p:cNvPr id="4" name="Content Placeholder 3"/>
          <p:cNvSpPr>
            <a:spLocks noGrp="1"/>
          </p:cNvSpPr>
          <p:nvPr>
            <p:ph sz="half" idx="2"/>
          </p:nvPr>
        </p:nvSpPr>
        <p:spPr>
          <a:xfrm>
            <a:off x="7190747" y="2126221"/>
            <a:ext cx="4313864" cy="4484785"/>
          </a:xfrm>
        </p:spPr>
        <p:txBody>
          <a:bodyPr>
            <a:normAutofit fontScale="85000" lnSpcReduction="20000"/>
          </a:bodyPr>
          <a:lstStyle/>
          <a:p>
            <a:pPr marL="0" indent="0">
              <a:buNone/>
            </a:pPr>
            <a:endParaRPr lang="en-US" dirty="0"/>
          </a:p>
          <a:p>
            <a:pPr marL="0" indent="0">
              <a:buNone/>
            </a:pPr>
            <a:r>
              <a:rPr lang="en-US" dirty="0"/>
              <a:t>6	10:15 gets He an for appointment.</a:t>
            </a:r>
          </a:p>
          <a:p>
            <a:r>
              <a:rPr lang="en-US" dirty="0"/>
              <a:t>________________________________</a:t>
            </a:r>
          </a:p>
          <a:p>
            <a:endParaRPr lang="en-US" dirty="0"/>
          </a:p>
          <a:p>
            <a:pPr marL="0" indent="0">
              <a:buNone/>
            </a:pPr>
            <a:r>
              <a:rPr lang="en-US" dirty="0"/>
              <a:t>7	doctor prescription gives The him a.</a:t>
            </a:r>
          </a:p>
          <a:p>
            <a:r>
              <a:rPr lang="en-US" dirty="0"/>
              <a:t>________________________________</a:t>
            </a:r>
          </a:p>
          <a:p>
            <a:endParaRPr lang="en-US" dirty="0"/>
          </a:p>
          <a:p>
            <a:pPr marL="0" indent="0">
              <a:buNone/>
            </a:pPr>
            <a:r>
              <a:rPr lang="en-US" dirty="0"/>
              <a:t>8	prescription the Tom chemist to the takes.</a:t>
            </a:r>
          </a:p>
          <a:p>
            <a:r>
              <a:rPr lang="en-US" dirty="0"/>
              <a:t>________________________________</a:t>
            </a:r>
          </a:p>
          <a:p>
            <a:endParaRPr lang="en-US" dirty="0"/>
          </a:p>
          <a:p>
            <a:pPr marL="0" indent="0">
              <a:buNone/>
            </a:pPr>
            <a:r>
              <a:rPr lang="en-US" dirty="0"/>
              <a:t>9	home he goes bed and Then goes to.</a:t>
            </a:r>
          </a:p>
          <a:p>
            <a:r>
              <a:rPr lang="en-US" dirty="0"/>
              <a:t>________________________________</a:t>
            </a:r>
          </a:p>
          <a:p>
            <a:endParaRPr lang="en-US" dirty="0"/>
          </a:p>
          <a:p>
            <a:endParaRPr lang="en-GB" dirty="0"/>
          </a:p>
        </p:txBody>
      </p:sp>
    </p:spTree>
    <p:extLst>
      <p:ext uri="{BB962C8B-B14F-4D97-AF65-F5344CB8AC3E}">
        <p14:creationId xmlns:p14="http://schemas.microsoft.com/office/powerpoint/2010/main" val="125821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Answers</a:t>
            </a:r>
            <a:endParaRPr lang="en-GB" dirty="0"/>
          </a:p>
        </p:txBody>
      </p:sp>
      <p:sp>
        <p:nvSpPr>
          <p:cNvPr id="3" name="Content Placeholder 2"/>
          <p:cNvSpPr>
            <a:spLocks noGrp="1"/>
          </p:cNvSpPr>
          <p:nvPr>
            <p:ph idx="1"/>
          </p:nvPr>
        </p:nvSpPr>
        <p:spPr/>
        <p:txBody>
          <a:bodyPr>
            <a:normAutofit fontScale="92500" lnSpcReduction="20000"/>
          </a:bodyPr>
          <a:lstStyle/>
          <a:p>
            <a:endParaRPr lang="en-US" dirty="0"/>
          </a:p>
          <a:p>
            <a:pPr marL="0" indent="0">
              <a:buNone/>
            </a:pPr>
            <a:r>
              <a:rPr lang="en-US" dirty="0" smtClean="0"/>
              <a:t>1 Tom </a:t>
            </a:r>
            <a:r>
              <a:rPr lang="en-US" dirty="0"/>
              <a:t>is not well today.</a:t>
            </a:r>
          </a:p>
          <a:p>
            <a:pPr marL="0" indent="0">
              <a:buNone/>
            </a:pPr>
            <a:r>
              <a:rPr lang="en-US" dirty="0" smtClean="0"/>
              <a:t>2 He’s </a:t>
            </a:r>
            <a:r>
              <a:rPr lang="en-US" dirty="0"/>
              <a:t>got a cough and a sore throat.</a:t>
            </a:r>
          </a:p>
          <a:p>
            <a:pPr marL="0" indent="0">
              <a:buNone/>
            </a:pPr>
            <a:r>
              <a:rPr lang="en-US" dirty="0" smtClean="0"/>
              <a:t>3 His </a:t>
            </a:r>
            <a:r>
              <a:rPr lang="en-US" dirty="0"/>
              <a:t>throat hurts when he swallows.</a:t>
            </a:r>
          </a:p>
          <a:p>
            <a:pPr marL="0" indent="0">
              <a:buNone/>
            </a:pPr>
            <a:r>
              <a:rPr lang="en-US" dirty="0" smtClean="0"/>
              <a:t>4 His </a:t>
            </a:r>
            <a:r>
              <a:rPr lang="en-US" dirty="0"/>
              <a:t>chest hurts when he coughs.</a:t>
            </a:r>
          </a:p>
          <a:p>
            <a:pPr marL="0" indent="0">
              <a:buNone/>
            </a:pPr>
            <a:r>
              <a:rPr lang="en-US" dirty="0" smtClean="0"/>
              <a:t>5 He </a:t>
            </a:r>
            <a:r>
              <a:rPr lang="en-US" dirty="0"/>
              <a:t>phones the doctor’s surgery.</a:t>
            </a:r>
          </a:p>
          <a:p>
            <a:pPr marL="0" indent="0">
              <a:buNone/>
            </a:pPr>
            <a:r>
              <a:rPr lang="en-US" dirty="0" smtClean="0"/>
              <a:t>6 He </a:t>
            </a:r>
            <a:r>
              <a:rPr lang="en-US" dirty="0"/>
              <a:t>gets an appointment for 10:15.</a:t>
            </a:r>
          </a:p>
          <a:p>
            <a:pPr marL="0" indent="0">
              <a:buNone/>
            </a:pPr>
            <a:r>
              <a:rPr lang="en-US" dirty="0" smtClean="0"/>
              <a:t>7 The </a:t>
            </a:r>
            <a:r>
              <a:rPr lang="en-US" dirty="0"/>
              <a:t>doctor gives him a prescription.</a:t>
            </a:r>
          </a:p>
          <a:p>
            <a:pPr marL="0" indent="0">
              <a:buNone/>
            </a:pPr>
            <a:r>
              <a:rPr lang="en-US" dirty="0" smtClean="0"/>
              <a:t>8 Tom </a:t>
            </a:r>
            <a:r>
              <a:rPr lang="en-US" dirty="0"/>
              <a:t>takes the prescription to the chemist.</a:t>
            </a:r>
          </a:p>
          <a:p>
            <a:pPr marL="0" indent="0">
              <a:buNone/>
            </a:pPr>
            <a:r>
              <a:rPr lang="en-US" dirty="0" smtClean="0"/>
              <a:t>9 Then </a:t>
            </a:r>
            <a:r>
              <a:rPr lang="en-US" dirty="0"/>
              <a:t>he goes home and goes to bed.</a:t>
            </a:r>
          </a:p>
          <a:p>
            <a:pPr marL="0" indent="0">
              <a:buNone/>
            </a:pPr>
            <a:r>
              <a:rPr lang="en-US" dirty="0"/>
              <a:t> </a:t>
            </a:r>
          </a:p>
          <a:p>
            <a:endParaRPr lang="en-GB" dirty="0"/>
          </a:p>
        </p:txBody>
      </p:sp>
    </p:spTree>
    <p:extLst>
      <p:ext uri="{BB962C8B-B14F-4D97-AF65-F5344CB8AC3E}">
        <p14:creationId xmlns:p14="http://schemas.microsoft.com/office/powerpoint/2010/main" val="37188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Where are the capital letters and full stops?</a:t>
            </a:r>
            <a:br>
              <a:rPr lang="en-US" sz="3200" dirty="0"/>
            </a:br>
            <a:r>
              <a:rPr lang="en-US" sz="3200" dirty="0"/>
              <a:t/>
            </a:r>
            <a:br>
              <a:rPr lang="en-US" sz="3200" dirty="0"/>
            </a:br>
            <a:endParaRPr lang="en-GB" sz="3200" dirty="0"/>
          </a:p>
        </p:txBody>
      </p:sp>
      <p:sp>
        <p:nvSpPr>
          <p:cNvPr id="3" name="Content Placeholder 2"/>
          <p:cNvSpPr>
            <a:spLocks noGrp="1"/>
          </p:cNvSpPr>
          <p:nvPr>
            <p:ph idx="1"/>
          </p:nvPr>
        </p:nvSpPr>
        <p:spPr/>
        <p:txBody>
          <a:bodyPr>
            <a:normAutofit/>
          </a:bodyPr>
          <a:lstStyle/>
          <a:p>
            <a:pPr marL="0" indent="0">
              <a:buNone/>
            </a:pPr>
            <a:r>
              <a:rPr lang="en-US" sz="2800" dirty="0"/>
              <a:t>tom is not well today he’s got a cough and a sore throat his throat hurts when he swallows and his chest hurts when he coughs he phones the doctor’s surgery to make an appointment</a:t>
            </a:r>
          </a:p>
          <a:p>
            <a:pPr marL="0" indent="0">
              <a:buNone/>
            </a:pPr>
            <a:r>
              <a:rPr lang="en-US" sz="2800" dirty="0"/>
              <a:t>he gets an appointment for 10:15 the doctor gives him a prescription for some tablets tom takes the prescription to the chemist and gets his tablets then he goes home and goes to bed</a:t>
            </a:r>
          </a:p>
          <a:p>
            <a:endParaRPr lang="en-GB" sz="2800" dirty="0"/>
          </a:p>
        </p:txBody>
      </p:sp>
    </p:spTree>
    <p:extLst>
      <p:ext uri="{BB962C8B-B14F-4D97-AF65-F5344CB8AC3E}">
        <p14:creationId xmlns:p14="http://schemas.microsoft.com/office/powerpoint/2010/main" val="18844893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957863D837747B66F84C4AB4A93EE" ma:contentTypeVersion="12" ma:contentTypeDescription="Create a new document." ma:contentTypeScope="" ma:versionID="82d1f4aeb79fe79c0fd49f32d5cae5f9">
  <xsd:schema xmlns:xsd="http://www.w3.org/2001/XMLSchema" xmlns:xs="http://www.w3.org/2001/XMLSchema" xmlns:p="http://schemas.microsoft.com/office/2006/metadata/properties" xmlns:ns3="864a162b-6542-4936-93da-60f3c2cf7848" xmlns:ns4="fda347e8-585c-4e63-a911-a81b04e8784d" targetNamespace="http://schemas.microsoft.com/office/2006/metadata/properties" ma:root="true" ma:fieldsID="03cdce0e11b92fdbfe7e6b0564a8d4dc" ns3:_="" ns4:_="">
    <xsd:import namespace="864a162b-6542-4936-93da-60f3c2cf7848"/>
    <xsd:import namespace="fda347e8-585c-4e63-a911-a81b04e8784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a162b-6542-4936-93da-60f3c2cf78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347e8-585c-4e63-a911-a81b04e878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31020-6892-4D38-A87B-32025C562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a162b-6542-4936-93da-60f3c2cf7848"/>
    <ds:schemaRef ds:uri="fda347e8-585c-4e63-a911-a81b04e87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043D1-F6CD-4905-A169-5446FC617303}">
  <ds:schemaRefs>
    <ds:schemaRef ds:uri="http://schemas.microsoft.com/sharepoint/v3/contenttype/forms"/>
  </ds:schemaRefs>
</ds:datastoreItem>
</file>

<file path=customXml/itemProps3.xml><?xml version="1.0" encoding="utf-8"?>
<ds:datastoreItem xmlns:ds="http://schemas.openxmlformats.org/officeDocument/2006/customXml" ds:itemID="{891B690B-B237-4992-901F-B8D90EDC33E6}">
  <ds:schemaRefs>
    <ds:schemaRef ds:uri="http://purl.org/dc/dcmitype/"/>
    <ds:schemaRef ds:uri="http://purl.org/dc/terms/"/>
    <ds:schemaRef ds:uri="http://purl.org/dc/elements/1.1/"/>
    <ds:schemaRef ds:uri="http://schemas.microsoft.com/office/2006/documentManagement/types"/>
    <ds:schemaRef ds:uri="fda347e8-585c-4e63-a911-a81b04e8784d"/>
    <ds:schemaRef ds:uri="http://schemas.microsoft.com/office/2006/metadata/properties"/>
    <ds:schemaRef ds:uri="http://schemas.microsoft.com/office/infopath/2007/PartnerControls"/>
    <ds:schemaRef ds:uri="http://schemas.openxmlformats.org/package/2006/metadata/core-properties"/>
    <ds:schemaRef ds:uri="864a162b-6542-4936-93da-60f3c2cf784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49</TotalTime>
  <Words>630</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Wisp</vt:lpstr>
      <vt:lpstr>Good morning, Welcome to your online ESOL class</vt:lpstr>
      <vt:lpstr> Listen to the sentences. Mark the k sound. (Track 47)</vt:lpstr>
      <vt:lpstr>Look at the image. What type of medicine is it?</vt:lpstr>
      <vt:lpstr>What type of medicine is it? </vt:lpstr>
      <vt:lpstr>And here? </vt:lpstr>
      <vt:lpstr>What type of medicine is it?</vt:lpstr>
      <vt:lpstr>Put the words in the correct order.</vt:lpstr>
      <vt:lpstr>Answers</vt:lpstr>
      <vt:lpstr>Where are the capital letters and full stops?  </vt:lpstr>
      <vt:lpstr>Answers</vt:lpstr>
      <vt:lpstr> Where can you see this text? What is it about? </vt:lpstr>
      <vt:lpstr>What text is this?</vt:lpstr>
      <vt:lpstr>New words for your spelling practice</vt:lpstr>
      <vt:lpstr>Homework</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Welcome to your online ESOL class</dc:title>
  <dc:creator>Jakubowska-Chaaban, Malgorzata</dc:creator>
  <cp:lastModifiedBy>Jakubowska-Chaaban, Malgorzata</cp:lastModifiedBy>
  <cp:revision>5</cp:revision>
  <dcterms:created xsi:type="dcterms:W3CDTF">2020-10-18T19:17:36Z</dcterms:created>
  <dcterms:modified xsi:type="dcterms:W3CDTF">2020-10-18T20:06:38Z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0x010100D81957863D837747B66F84C4AB4A93EE</vt:lpwstr>
  </property>
</Properties>
</file>