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4"/>
  </p:sldMasterIdLst>
  <p:notesMasterIdLst>
    <p:notesMasterId r:id="rId16"/>
  </p:notesMasterIdLst>
  <p:sldIdLst>
    <p:sldId id="258" r:id="rId5"/>
    <p:sldId id="271" r:id="rId6"/>
    <p:sldId id="261" r:id="rId7"/>
    <p:sldId id="263" r:id="rId8"/>
    <p:sldId id="264" r:id="rId9"/>
    <p:sldId id="265" r:id="rId10"/>
    <p:sldId id="266" r:id="rId11"/>
    <p:sldId id="268" r:id="rId12"/>
    <p:sldId id="269" r:id="rId13"/>
    <p:sldId id="270" r:id="rId14"/>
    <p:sldId id="260"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03" autoAdjust="0"/>
    <p:restoredTop sz="94660"/>
  </p:normalViewPr>
  <p:slideViewPr>
    <p:cSldViewPr snapToGrid="0">
      <p:cViewPr>
        <p:scale>
          <a:sx n="81" d="100"/>
          <a:sy n="81" d="100"/>
        </p:scale>
        <p:origin x="-144" y="48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7D5058-014A-4401-B493-0DD48E1F7070}" type="datetimeFigureOut">
              <a:rPr lang="en-GB" smtClean="0"/>
              <a:t>09/06/2021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1C6D2F0-3F1A-41F7-87FC-74BCD49AED62}" type="slidenum">
              <a:rPr lang="en-GB" smtClean="0"/>
              <a:t>‹#›</a:t>
            </a:fld>
            <a:endParaRPr lang="en-GB"/>
          </a:p>
        </p:txBody>
      </p:sp>
    </p:spTree>
    <p:extLst>
      <p:ext uri="{BB962C8B-B14F-4D97-AF65-F5344CB8AC3E}">
        <p14:creationId xmlns:p14="http://schemas.microsoft.com/office/powerpoint/2010/main" val="8822485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1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9149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3084DBCF-70FB-4291-947F-651C8D855BCD}" type="slidenum">
              <a:rPr lang="en-GB" altLang="en-US"/>
              <a:pPr/>
              <a:t>6</a:t>
            </a:fld>
            <a:endParaRPr lang="en-GB" altLang="en-US"/>
          </a:p>
        </p:txBody>
      </p:sp>
    </p:spTree>
    <p:extLst>
      <p:ext uri="{BB962C8B-B14F-4D97-AF65-F5344CB8AC3E}">
        <p14:creationId xmlns:p14="http://schemas.microsoft.com/office/powerpoint/2010/main" val="33766869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93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GB" altLang="en-US" smtClean="0"/>
          </a:p>
        </p:txBody>
      </p:sp>
      <p:sp>
        <p:nvSpPr>
          <p:cNvPr id="19354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01771376-9230-4B04-95A6-421FD78FC336}" type="slidenum">
              <a:rPr lang="en-GB" altLang="en-US"/>
              <a:pPr/>
              <a:t>7</a:t>
            </a:fld>
            <a:endParaRPr lang="en-GB" altLang="en-US"/>
          </a:p>
        </p:txBody>
      </p:sp>
    </p:spTree>
    <p:extLst>
      <p:ext uri="{BB962C8B-B14F-4D97-AF65-F5344CB8AC3E}">
        <p14:creationId xmlns:p14="http://schemas.microsoft.com/office/powerpoint/2010/main" val="368466975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smtClean="0"/>
              <a:t>6/9/2021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54878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46C117F-5CCF-4837-BE5F-2B92066CAFAF}" type="datetimeFigureOut">
              <a:rPr lang="en-US" smtClean="0"/>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8151117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4EB90BD-B6CE-46B7-997F-7313B992CCDC}" type="datetimeFigureOut">
              <a:rPr lang="en-US" smtClean="0"/>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0101613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CDB9D11F-B188-461D-B23F-39381795C052}" type="datetimeFigureOut">
              <a:rPr lang="en-US" smtClean="0"/>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5592519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52E6D8D9-55A2-4063-B0F3-121F44549695}" type="datetimeFigureOut">
              <a:rPr lang="en-US" smtClean="0"/>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5243750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D4B24536-994D-4021-A283-9F449C0DB509}" type="datetimeFigureOut">
              <a:rPr lang="en-US" smtClean="0"/>
              <a:t>6/9/2021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32975349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3" name="Date Placeholder 2"/>
          <p:cNvSpPr>
            <a:spLocks noGrp="1"/>
          </p:cNvSpPr>
          <p:nvPr>
            <p:ph type="dt" sz="half" idx="10"/>
          </p:nvPr>
        </p:nvSpPr>
        <p:spPr/>
        <p:txBody>
          <a:bodyPr/>
          <a:lstStyle/>
          <a:p>
            <a:fld id="{3CBBBB78-C96F-47B7-AB17-D852CA960AC9}" type="datetimeFigureOut">
              <a:rPr lang="en-US" smtClean="0"/>
              <a:t>6/9/2021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993683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smtClean="0"/>
              <a:t>6/9/2021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2113953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smtClean="0"/>
              <a:t>6/9/2021</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251629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smtClean="0"/>
              <a:t>6/9/2021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988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30578ACC-22D6-47C1-A373-4FD133E34F3C}" type="datetimeFigureOut">
              <a:rPr lang="en-US" smtClean="0"/>
              <a:t>6/9/2021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6113342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smtClean="0"/>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556628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smtClean="0"/>
              <a:t>6/9/2021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768891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smtClean="0"/>
              <a:t>6/9/2021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35066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smtClean="0"/>
              <a:t>6/9/2021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5512108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E331444B-B92B-4E27-8C94-BB93EAF5CB18}" type="datetimeFigureOut">
              <a:rPr lang="en-US" smtClean="0"/>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48471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363EFA5E-FA76-400D-B3DC-F0BA90E6D107}" type="datetimeFigureOut">
              <a:rPr lang="en-US" smtClean="0"/>
              <a:t>6/9/2021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5039219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smtClean="0"/>
              <a:t>6/9/2021</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55084249"/>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Learning Objectives for this week</a:t>
            </a:r>
            <a:endParaRPr lang="en-GB" dirty="0"/>
          </a:p>
        </p:txBody>
      </p:sp>
      <p:sp>
        <p:nvSpPr>
          <p:cNvPr id="3" name="Content Placeholder 2"/>
          <p:cNvSpPr>
            <a:spLocks noGrp="1"/>
          </p:cNvSpPr>
          <p:nvPr>
            <p:ph idx="1"/>
          </p:nvPr>
        </p:nvSpPr>
        <p:spPr/>
        <p:txBody>
          <a:bodyPr/>
          <a:lstStyle/>
          <a:p>
            <a:r>
              <a:rPr lang="en-US" dirty="0"/>
              <a:t>5. Know how to respect customer needs. </a:t>
            </a:r>
            <a:endParaRPr lang="en-US" dirty="0" smtClean="0"/>
          </a:p>
          <a:p>
            <a:endParaRPr lang="en-US" dirty="0"/>
          </a:p>
          <a:p>
            <a:r>
              <a:rPr lang="en-US" dirty="0" smtClean="0"/>
              <a:t>5.1</a:t>
            </a:r>
            <a:r>
              <a:rPr lang="en-US" dirty="0"/>
              <a:t>. Outline why it is important to maintain customer confidentiality.</a:t>
            </a:r>
            <a:endParaRPr lang="en-GB" dirty="0"/>
          </a:p>
        </p:txBody>
      </p:sp>
    </p:spTree>
    <p:extLst>
      <p:ext uri="{BB962C8B-B14F-4D97-AF65-F5344CB8AC3E}">
        <p14:creationId xmlns:p14="http://schemas.microsoft.com/office/powerpoint/2010/main" val="20324619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51678" y="382385"/>
            <a:ext cx="10178322" cy="1152501"/>
          </a:xfrm>
        </p:spPr>
        <p:txBody>
          <a:bodyPr>
            <a:normAutofit fontScale="90000"/>
          </a:bodyPr>
          <a:lstStyle/>
          <a:p>
            <a:r>
              <a:rPr lang="en-GB" sz="4000" dirty="0" smtClean="0"/>
              <a:t>GDPR   May 2018</a:t>
            </a:r>
            <a:br>
              <a:rPr lang="en-GB" sz="4000" dirty="0" smtClean="0"/>
            </a:br>
            <a:r>
              <a:rPr lang="en-GB" sz="4000" dirty="0" smtClean="0"/>
              <a:t>General data protection regulations</a:t>
            </a:r>
            <a:endParaRPr lang="en-GB" sz="4000" dirty="0"/>
          </a:p>
        </p:txBody>
      </p:sp>
      <p:sp>
        <p:nvSpPr>
          <p:cNvPr id="3" name="Content Placeholder 2"/>
          <p:cNvSpPr>
            <a:spLocks noGrp="1"/>
          </p:cNvSpPr>
          <p:nvPr>
            <p:ph idx="1"/>
          </p:nvPr>
        </p:nvSpPr>
        <p:spPr>
          <a:xfrm>
            <a:off x="1251678" y="1730829"/>
            <a:ext cx="10178322" cy="4419600"/>
          </a:xfrm>
        </p:spPr>
        <p:txBody>
          <a:bodyPr>
            <a:normAutofit fontScale="85000" lnSpcReduction="20000"/>
          </a:bodyPr>
          <a:lstStyle/>
          <a:p>
            <a:endParaRPr lang="en-GB" dirty="0" smtClean="0"/>
          </a:p>
          <a:p>
            <a:r>
              <a:rPr lang="en-GB" dirty="0" smtClean="0"/>
              <a:t>Standardises </a:t>
            </a:r>
            <a:r>
              <a:rPr lang="en-GB" dirty="0" smtClean="0"/>
              <a:t>and updates Data Protection across EU states (including post </a:t>
            </a:r>
            <a:r>
              <a:rPr lang="en-GB" dirty="0" err="1" smtClean="0"/>
              <a:t>Brexit</a:t>
            </a:r>
            <a:r>
              <a:rPr lang="en-GB" dirty="0" smtClean="0"/>
              <a:t> Britain).</a:t>
            </a:r>
          </a:p>
          <a:p>
            <a:r>
              <a:rPr lang="en-GB" dirty="0" smtClean="0"/>
              <a:t>A key concept is consent – Customers must give consent to you before you use their data and they can withdraw that consent and ask questions about what happens to data.</a:t>
            </a:r>
          </a:p>
          <a:p>
            <a:r>
              <a:rPr lang="en-GB" dirty="0" smtClean="0"/>
              <a:t>Customer service Advisors will need to be fully compliant with processes and individuals wishes regarding it’s use so they can handle queries from customers correctly.</a:t>
            </a:r>
          </a:p>
          <a:p>
            <a:r>
              <a:rPr lang="en-GB" dirty="0" smtClean="0"/>
              <a:t>Customers will be able to request that you only use their data in ways they want and are able to object to direct marketing or use of their data by third parties.</a:t>
            </a:r>
          </a:p>
          <a:p>
            <a:r>
              <a:rPr lang="en-GB" dirty="0" smtClean="0"/>
              <a:t>If companies use automated decision making processes about use of data these will need to be reviewed.</a:t>
            </a:r>
          </a:p>
          <a:p>
            <a:r>
              <a:rPr lang="en-GB" dirty="0" smtClean="0"/>
              <a:t>All staff will need to be aware of what constitutes a data breach and what the processes are with regard to reporting to management.</a:t>
            </a:r>
          </a:p>
          <a:p>
            <a:r>
              <a:rPr lang="en-GB" b="1" dirty="0" smtClean="0"/>
              <a:t>https://fivecrm.com/gdpr-and-customer-services</a:t>
            </a:r>
            <a:endParaRPr lang="en-GB" b="1" dirty="0"/>
          </a:p>
        </p:txBody>
      </p:sp>
    </p:spTree>
    <p:extLst>
      <p:ext uri="{BB962C8B-B14F-4D97-AF65-F5344CB8AC3E}">
        <p14:creationId xmlns:p14="http://schemas.microsoft.com/office/powerpoint/2010/main" val="2881099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Customer needs and expectations</a:t>
            </a:r>
            <a:endParaRPr lang="en-GB" dirty="0"/>
          </a:p>
        </p:txBody>
      </p:sp>
      <p:sp>
        <p:nvSpPr>
          <p:cNvPr id="3" name="Content Placeholder 2"/>
          <p:cNvSpPr>
            <a:spLocks noGrp="1"/>
          </p:cNvSpPr>
          <p:nvPr>
            <p:ph idx="1"/>
          </p:nvPr>
        </p:nvSpPr>
        <p:spPr/>
        <p:txBody>
          <a:bodyPr/>
          <a:lstStyle/>
          <a:p>
            <a:r>
              <a:rPr lang="en-GB" dirty="0" smtClean="0"/>
              <a:t>Using the worksheet work with a partner and identify the differences between customer needs and customer expectations.</a:t>
            </a:r>
            <a:endParaRPr lang="en-GB" dirty="0"/>
          </a:p>
        </p:txBody>
      </p:sp>
    </p:spTree>
    <p:extLst>
      <p:ext uri="{BB962C8B-B14F-4D97-AF65-F5344CB8AC3E}">
        <p14:creationId xmlns:p14="http://schemas.microsoft.com/office/powerpoint/2010/main" val="39265261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Customer  Needs</a:t>
            </a:r>
            <a:endParaRPr lang="en-GB" dirty="0"/>
          </a:p>
        </p:txBody>
      </p:sp>
      <p:sp>
        <p:nvSpPr>
          <p:cNvPr id="3" name="Content Placeholder 2"/>
          <p:cNvSpPr>
            <a:spLocks noGrp="1"/>
          </p:cNvSpPr>
          <p:nvPr>
            <p:ph idx="1"/>
          </p:nvPr>
        </p:nvSpPr>
        <p:spPr/>
        <p:txBody>
          <a:bodyPr>
            <a:normAutofit fontScale="92500" lnSpcReduction="20000"/>
          </a:bodyPr>
          <a:lstStyle/>
          <a:p>
            <a:pPr>
              <a:defRPr/>
            </a:pPr>
            <a:r>
              <a:rPr lang="en-GB" altLang="en-US" dirty="0"/>
              <a:t>Effective communication skills from the customer service adviser to </a:t>
            </a:r>
            <a:r>
              <a:rPr lang="en-GB" altLang="en-US" dirty="0" smtClean="0"/>
              <a:t>correctly identify </a:t>
            </a:r>
            <a:r>
              <a:rPr lang="en-GB" altLang="en-US" dirty="0"/>
              <a:t>their needs</a:t>
            </a:r>
            <a:endParaRPr lang="en-GB" dirty="0"/>
          </a:p>
          <a:p>
            <a:pPr>
              <a:defRPr/>
            </a:pPr>
            <a:r>
              <a:rPr lang="en-GB" dirty="0" smtClean="0"/>
              <a:t>To  </a:t>
            </a:r>
            <a:r>
              <a:rPr lang="en-GB" dirty="0"/>
              <a:t>find the </a:t>
            </a:r>
            <a:r>
              <a:rPr lang="en-GB" dirty="0" smtClean="0"/>
              <a:t>product or service </a:t>
            </a:r>
            <a:r>
              <a:rPr lang="en-GB" dirty="0"/>
              <a:t>they </a:t>
            </a:r>
            <a:r>
              <a:rPr lang="en-GB" dirty="0" smtClean="0"/>
              <a:t>require and that it will be fit for purpose, as described and of satisfactory quality.</a:t>
            </a:r>
            <a:endParaRPr lang="en-GB" dirty="0"/>
          </a:p>
          <a:p>
            <a:pPr>
              <a:defRPr/>
            </a:pPr>
            <a:r>
              <a:rPr lang="en-GB" dirty="0"/>
              <a:t>To be treated as an </a:t>
            </a:r>
            <a:r>
              <a:rPr lang="en-GB" dirty="0" smtClean="0"/>
              <a:t>individual</a:t>
            </a:r>
          </a:p>
          <a:p>
            <a:pPr>
              <a:defRPr/>
            </a:pPr>
            <a:r>
              <a:rPr lang="en-GB" altLang="en-US" dirty="0" smtClean="0"/>
              <a:t>A </a:t>
            </a:r>
            <a:r>
              <a:rPr lang="en-GB" altLang="en-US" dirty="0"/>
              <a:t>commitment to providing good customer care </a:t>
            </a:r>
            <a:r>
              <a:rPr lang="en-GB" altLang="en-US" dirty="0" smtClean="0"/>
              <a:t>from start to finish</a:t>
            </a:r>
            <a:endParaRPr lang="en-GB" altLang="en-US" dirty="0"/>
          </a:p>
          <a:p>
            <a:pPr>
              <a:defRPr/>
            </a:pPr>
            <a:r>
              <a:rPr lang="en-GB" altLang="en-US" dirty="0" smtClean="0"/>
              <a:t>Helpful, polite </a:t>
            </a:r>
            <a:r>
              <a:rPr lang="en-GB" altLang="en-US" dirty="0"/>
              <a:t>and knowledgeable staff </a:t>
            </a:r>
          </a:p>
          <a:p>
            <a:pPr>
              <a:defRPr/>
            </a:pPr>
            <a:r>
              <a:rPr lang="en-GB" altLang="en-US" dirty="0"/>
              <a:t>Problems to be dealt with promptly </a:t>
            </a:r>
          </a:p>
          <a:p>
            <a:pPr>
              <a:defRPr/>
            </a:pPr>
            <a:r>
              <a:rPr lang="en-GB" altLang="en-US" dirty="0"/>
              <a:t>Information and updates </a:t>
            </a:r>
          </a:p>
          <a:p>
            <a:pPr>
              <a:defRPr/>
            </a:pPr>
            <a:r>
              <a:rPr lang="en-GB" altLang="en-US" dirty="0"/>
              <a:t>Confidentiality</a:t>
            </a:r>
          </a:p>
          <a:p>
            <a:pPr>
              <a:defRPr/>
            </a:pPr>
            <a:endParaRPr lang="en-GB" dirty="0"/>
          </a:p>
          <a:p>
            <a:endParaRPr lang="en-GB" dirty="0"/>
          </a:p>
        </p:txBody>
      </p:sp>
    </p:spTree>
    <p:extLst>
      <p:ext uri="{BB962C8B-B14F-4D97-AF65-F5344CB8AC3E}">
        <p14:creationId xmlns:p14="http://schemas.microsoft.com/office/powerpoint/2010/main" val="25902463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p:txBody>
          <a:bodyPr/>
          <a:lstStyle/>
          <a:p>
            <a:pPr eaLnBrk="1" hangingPunct="1"/>
            <a:r>
              <a:rPr lang="en-GB" altLang="en-US" b="1" dirty="0" smtClean="0"/>
              <a:t>How Customer needs  are formed:</a:t>
            </a:r>
          </a:p>
        </p:txBody>
      </p:sp>
      <p:sp>
        <p:nvSpPr>
          <p:cNvPr id="3" name="Content Placeholder 2"/>
          <p:cNvSpPr>
            <a:spLocks noGrp="1"/>
          </p:cNvSpPr>
          <p:nvPr>
            <p:ph idx="1"/>
          </p:nvPr>
        </p:nvSpPr>
        <p:spPr/>
        <p:txBody>
          <a:bodyPr rtlCol="0">
            <a:noAutofit/>
          </a:bodyPr>
          <a:lstStyle/>
          <a:p>
            <a:pPr>
              <a:defRPr/>
            </a:pPr>
            <a:r>
              <a:rPr lang="en-GB" dirty="0" smtClean="0"/>
              <a:t>Customer needs are </a:t>
            </a:r>
            <a:r>
              <a:rPr lang="en-GB" dirty="0" smtClean="0"/>
              <a:t>formed </a:t>
            </a:r>
            <a:r>
              <a:rPr lang="en-GB" dirty="0" smtClean="0"/>
              <a:t>by:</a:t>
            </a:r>
          </a:p>
          <a:p>
            <a:pPr>
              <a:defRPr/>
            </a:pPr>
            <a:endParaRPr lang="en-GB" dirty="0" smtClean="0"/>
          </a:p>
          <a:p>
            <a:pPr>
              <a:defRPr/>
            </a:pPr>
            <a:r>
              <a:rPr lang="en-GB" dirty="0" smtClean="0"/>
              <a:t>life </a:t>
            </a:r>
            <a:r>
              <a:rPr lang="en-GB" dirty="0"/>
              <a:t>circumstances</a:t>
            </a:r>
          </a:p>
          <a:p>
            <a:pPr>
              <a:defRPr/>
            </a:pPr>
            <a:r>
              <a:rPr lang="en-GB" dirty="0"/>
              <a:t>spending power</a:t>
            </a:r>
          </a:p>
          <a:p>
            <a:pPr>
              <a:defRPr/>
            </a:pPr>
            <a:r>
              <a:rPr lang="en-GB" dirty="0" smtClean="0"/>
              <a:t>tastes</a:t>
            </a:r>
          </a:p>
          <a:p>
            <a:pPr>
              <a:defRPr/>
            </a:pPr>
            <a:r>
              <a:rPr lang="en-GB" dirty="0" smtClean="0"/>
              <a:t>lifestyle</a:t>
            </a:r>
            <a:endParaRPr lang="en-GB" dirty="0"/>
          </a:p>
          <a:p>
            <a:pPr>
              <a:defRPr/>
            </a:pPr>
            <a:r>
              <a:rPr lang="en-GB" dirty="0" smtClean="0"/>
              <a:t>character</a:t>
            </a:r>
          </a:p>
          <a:p>
            <a:pPr>
              <a:defRPr/>
            </a:pPr>
            <a:r>
              <a:rPr lang="en-GB" dirty="0" smtClean="0"/>
              <a:t>knowledge </a:t>
            </a:r>
            <a:r>
              <a:rPr lang="en-GB" dirty="0" smtClean="0"/>
              <a:t>and influences.</a:t>
            </a:r>
          </a:p>
        </p:txBody>
      </p:sp>
      <p:sp>
        <p:nvSpPr>
          <p:cNvPr id="55301" name="Slide Number Placeholder 4"/>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90268E7-98D2-4C6F-B393-18C4856FF14C}" type="slidenum">
              <a:rPr lang="en-GB" altLang="en-US" sz="1200">
                <a:solidFill>
                  <a:srgbClr val="898989"/>
                </a:solidFill>
              </a:rPr>
              <a:pPr>
                <a:spcBef>
                  <a:spcPct val="0"/>
                </a:spcBef>
                <a:buFontTx/>
                <a:buNone/>
              </a:pPr>
              <a:t>3</a:t>
            </a:fld>
            <a:endParaRPr lang="en-GB" altLang="en-US" sz="1200">
              <a:solidFill>
                <a:srgbClr val="898989"/>
              </a:solidFill>
            </a:endParaRPr>
          </a:p>
        </p:txBody>
      </p:sp>
    </p:spTree>
    <p:extLst>
      <p:ext uri="{BB962C8B-B14F-4D97-AF65-F5344CB8AC3E}">
        <p14:creationId xmlns:p14="http://schemas.microsoft.com/office/powerpoint/2010/main" val="3284463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p:txBody>
          <a:bodyPr/>
          <a:lstStyle/>
          <a:p>
            <a:pPr eaLnBrk="1" hangingPunct="1"/>
            <a:r>
              <a:rPr lang="en-GB" altLang="en-US" b="1" dirty="0" smtClean="0"/>
              <a:t>Identify Customer needs by </a:t>
            </a:r>
            <a:r>
              <a:rPr lang="en-GB" altLang="en-US" b="1" dirty="0" smtClean="0"/>
              <a:t/>
            </a:r>
            <a:br>
              <a:rPr lang="en-GB" altLang="en-US" b="1" dirty="0" smtClean="0"/>
            </a:br>
            <a:endParaRPr lang="en-GB" altLang="en-US" b="1" dirty="0" smtClean="0"/>
          </a:p>
        </p:txBody>
      </p:sp>
      <p:sp>
        <p:nvSpPr>
          <p:cNvPr id="3" name="Content Placeholder 2"/>
          <p:cNvSpPr>
            <a:spLocks noGrp="1"/>
          </p:cNvSpPr>
          <p:nvPr>
            <p:ph idx="1"/>
          </p:nvPr>
        </p:nvSpPr>
        <p:spPr>
          <a:xfrm>
            <a:off x="1251678" y="1177290"/>
            <a:ext cx="10178322" cy="5360669"/>
          </a:xfrm>
        </p:spPr>
        <p:txBody>
          <a:bodyPr rtlCol="0">
            <a:noAutofit/>
          </a:bodyPr>
          <a:lstStyle/>
          <a:p>
            <a:pPr>
              <a:defRPr/>
            </a:pPr>
            <a:endParaRPr lang="en-GB" dirty="0" smtClean="0"/>
          </a:p>
          <a:p>
            <a:pPr>
              <a:defRPr/>
            </a:pPr>
            <a:endParaRPr lang="en-GB" dirty="0"/>
          </a:p>
          <a:p>
            <a:pPr>
              <a:defRPr/>
            </a:pPr>
            <a:endParaRPr lang="en-GB" dirty="0" smtClean="0"/>
          </a:p>
          <a:p>
            <a:pPr>
              <a:defRPr/>
            </a:pPr>
            <a:r>
              <a:rPr lang="en-GB" dirty="0" smtClean="0"/>
              <a:t>Communicating </a:t>
            </a:r>
            <a:r>
              <a:rPr lang="en-GB" dirty="0" smtClean="0"/>
              <a:t>with customers - asking open and closed questions</a:t>
            </a:r>
          </a:p>
          <a:p>
            <a:pPr>
              <a:defRPr/>
            </a:pPr>
            <a:r>
              <a:rPr lang="en-GB" dirty="0" smtClean="0"/>
              <a:t>Asking probing questions</a:t>
            </a:r>
          </a:p>
          <a:p>
            <a:pPr>
              <a:defRPr/>
            </a:pPr>
            <a:r>
              <a:rPr lang="en-GB" dirty="0" smtClean="0"/>
              <a:t>Observing customer body language</a:t>
            </a:r>
          </a:p>
          <a:p>
            <a:pPr>
              <a:defRPr/>
            </a:pPr>
            <a:r>
              <a:rPr lang="en-GB" dirty="0" smtClean="0"/>
              <a:t>Carrying out surveys</a:t>
            </a:r>
          </a:p>
          <a:p>
            <a:pPr>
              <a:defRPr/>
            </a:pPr>
            <a:r>
              <a:rPr lang="en-GB" dirty="0" smtClean="0"/>
              <a:t>Questionnaires</a:t>
            </a:r>
          </a:p>
          <a:p>
            <a:pPr>
              <a:defRPr/>
            </a:pPr>
            <a:r>
              <a:rPr lang="en-GB" dirty="0" smtClean="0"/>
              <a:t>Conducting focus groups</a:t>
            </a:r>
          </a:p>
          <a:p>
            <a:pPr>
              <a:defRPr/>
            </a:pPr>
            <a:r>
              <a:rPr lang="en-GB" dirty="0" smtClean="0"/>
              <a:t>Customer feedback</a:t>
            </a:r>
          </a:p>
        </p:txBody>
      </p:sp>
      <p:sp>
        <p:nvSpPr>
          <p:cNvPr id="60420"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268E59C-0EFC-4F57-945C-E1228E5A27ED}" type="slidenum">
              <a:rPr lang="en-GB" altLang="en-US" sz="1200">
                <a:solidFill>
                  <a:srgbClr val="898989"/>
                </a:solidFill>
              </a:rPr>
              <a:pPr>
                <a:spcBef>
                  <a:spcPct val="0"/>
                </a:spcBef>
                <a:buFontTx/>
                <a:buNone/>
              </a:pPr>
              <a:t>4</a:t>
            </a:fld>
            <a:endParaRPr lang="en-GB" altLang="en-US" sz="1200">
              <a:solidFill>
                <a:srgbClr val="898989"/>
              </a:solidFill>
            </a:endParaRPr>
          </a:p>
        </p:txBody>
      </p:sp>
    </p:spTree>
    <p:extLst>
      <p:ext uri="{BB962C8B-B14F-4D97-AF65-F5344CB8AC3E}">
        <p14:creationId xmlns:p14="http://schemas.microsoft.com/office/powerpoint/2010/main" val="29881483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Customer Confidentiality</a:t>
            </a:r>
            <a:endParaRPr lang="en-GB"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773784" y="2284421"/>
            <a:ext cx="5047345" cy="4005583"/>
          </a:xfrm>
        </p:spPr>
      </p:pic>
    </p:spTree>
    <p:extLst>
      <p:ext uri="{BB962C8B-B14F-4D97-AF65-F5344CB8AC3E}">
        <p14:creationId xmlns:p14="http://schemas.microsoft.com/office/powerpoint/2010/main" val="22200915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Title 1"/>
          <p:cNvSpPr>
            <a:spLocks noGrp="1"/>
          </p:cNvSpPr>
          <p:nvPr>
            <p:ph type="title"/>
          </p:nvPr>
        </p:nvSpPr>
        <p:spPr>
          <a:ln>
            <a:solidFill>
              <a:srgbClr val="7030A0"/>
            </a:solidFill>
            <a:miter lim="800000"/>
            <a:headEnd/>
            <a:tailEnd/>
          </a:ln>
        </p:spPr>
        <p:txBody>
          <a:bodyPr/>
          <a:lstStyle/>
          <a:p>
            <a:pPr eaLnBrk="1" hangingPunct="1"/>
            <a:r>
              <a:rPr lang="en-GB" altLang="en-US" smtClean="0"/>
              <a:t>Data Protection Act 1998</a:t>
            </a:r>
          </a:p>
        </p:txBody>
      </p:sp>
      <p:sp>
        <p:nvSpPr>
          <p:cNvPr id="190467" name="Slide Number Placeholder 2"/>
          <p:cNvSpPr>
            <a:spLocks noGrp="1"/>
          </p:cNvSpPr>
          <p:nvPr>
            <p:ph type="sldNum" sz="quarter" idx="429496729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37A8456-3125-4345-B4F8-9659CC5738CC}" type="slidenum">
              <a:rPr lang="en-GB" altLang="en-US">
                <a:solidFill>
                  <a:srgbClr val="898989"/>
                </a:solidFill>
              </a:rPr>
              <a:pPr/>
              <a:t>6</a:t>
            </a:fld>
            <a:endParaRPr lang="en-GB" altLang="en-US">
              <a:solidFill>
                <a:srgbClr val="898989"/>
              </a:solidFill>
            </a:endParaRPr>
          </a:p>
        </p:txBody>
      </p:sp>
      <p:sp>
        <p:nvSpPr>
          <p:cNvPr id="190468" name="Content Placeholder 3"/>
          <p:cNvSpPr>
            <a:spLocks noGrp="1"/>
          </p:cNvSpPr>
          <p:nvPr>
            <p:ph sz="quarter" idx="4294967295"/>
          </p:nvPr>
        </p:nvSpPr>
        <p:spPr>
          <a:xfrm>
            <a:off x="517109" y="1825624"/>
            <a:ext cx="9466679" cy="4413530"/>
          </a:xfrm>
        </p:spPr>
        <p:txBody>
          <a:bodyPr>
            <a:normAutofit/>
          </a:bodyPr>
          <a:lstStyle/>
          <a:p>
            <a:pPr eaLnBrk="1" hangingPunct="1">
              <a:buFont typeface="Arial" panose="020B0604020202020204" pitchFamily="34" charset="0"/>
              <a:buNone/>
            </a:pPr>
            <a:endParaRPr lang="en-US" altLang="en-US" dirty="0" smtClean="0"/>
          </a:p>
          <a:p>
            <a:pPr eaLnBrk="1" hangingPunct="1">
              <a:buFont typeface="Arial" panose="020B0604020202020204" pitchFamily="34" charset="0"/>
              <a:buNone/>
            </a:pPr>
            <a:r>
              <a:rPr lang="en-US" altLang="en-US" dirty="0" smtClean="0"/>
              <a:t>The </a:t>
            </a:r>
            <a:r>
              <a:rPr lang="en-US" altLang="en-US" dirty="0" smtClean="0"/>
              <a:t>Data Protection Act controls how your personal information is used by </a:t>
            </a:r>
            <a:r>
              <a:rPr lang="en-US" altLang="en-US" dirty="0" err="1" smtClean="0"/>
              <a:t>organisations</a:t>
            </a:r>
            <a:r>
              <a:rPr lang="en-US" altLang="en-US" dirty="0" smtClean="0"/>
              <a:t>, businesses or the government. </a:t>
            </a:r>
          </a:p>
          <a:p>
            <a:pPr eaLnBrk="1" hangingPunct="1">
              <a:buFont typeface="Arial" panose="020B0604020202020204" pitchFamily="34" charset="0"/>
              <a:buNone/>
            </a:pPr>
            <a:endParaRPr lang="en-US" altLang="en-US" dirty="0" smtClean="0"/>
          </a:p>
          <a:p>
            <a:pPr eaLnBrk="1" hangingPunct="1">
              <a:buFont typeface="Arial" panose="020B0604020202020204" pitchFamily="34" charset="0"/>
              <a:buNone/>
            </a:pPr>
            <a:r>
              <a:rPr lang="en-US" altLang="en-US" dirty="0" smtClean="0"/>
              <a:t>Everyone responsible for using data has to follow strict rules called ‘data protection principles’. They must make sure the information is:</a:t>
            </a:r>
          </a:p>
          <a:p>
            <a:pPr eaLnBrk="1" hangingPunct="1">
              <a:buFont typeface="Arial" panose="020B0604020202020204" pitchFamily="34" charset="0"/>
              <a:buNone/>
            </a:pPr>
            <a:endParaRPr lang="en-US" altLang="en-US" dirty="0" smtClean="0"/>
          </a:p>
          <a:p>
            <a:pPr eaLnBrk="1" hangingPunct="1">
              <a:buFont typeface="Arial" panose="020B0604020202020204" pitchFamily="34" charset="0"/>
              <a:buNone/>
            </a:pPr>
            <a:endParaRPr lang="en-GB" altLang="en-US" dirty="0" smtClean="0"/>
          </a:p>
        </p:txBody>
      </p:sp>
      <p:pic>
        <p:nvPicPr>
          <p:cNvPr id="190469" name="Content Placeholder 5" descr="http://sr.photos2.fotosearch.com/bthumb/CSP/CSP991/k11798274.jpg"/>
          <p:cNvPicPr>
            <a:picLocks noGrp="1"/>
          </p:cNvPicPr>
          <p:nvPr>
            <p:ph sz="quarter" idx="4294967295"/>
          </p:nvPr>
        </p:nvPicPr>
        <p:blipFill>
          <a:blip r:embed="rId3">
            <a:extLst>
              <a:ext uri="{28A0092B-C50C-407E-A947-70E740481C1C}">
                <a14:useLocalDpi xmlns:a14="http://schemas.microsoft.com/office/drawing/2010/main" val="0"/>
              </a:ext>
            </a:extLst>
          </a:blip>
          <a:srcRect/>
          <a:stretch>
            <a:fillRect/>
          </a:stretch>
        </p:blipFill>
        <p:spPr>
          <a:xfrm>
            <a:off x="8632597" y="4230982"/>
            <a:ext cx="3448050" cy="2355850"/>
          </a:xfrm>
        </p:spPr>
      </p:pic>
    </p:spTree>
    <p:extLst>
      <p:ext uri="{BB962C8B-B14F-4D97-AF65-F5344CB8AC3E}">
        <p14:creationId xmlns:p14="http://schemas.microsoft.com/office/powerpoint/2010/main" val="253503273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70" name="AutoShape 38"/>
          <p:cNvSpPr>
            <a:spLocks noChangeArrowheads="1"/>
          </p:cNvSpPr>
          <p:nvPr/>
        </p:nvSpPr>
        <p:spPr bwMode="auto">
          <a:xfrm>
            <a:off x="5016501" y="2708276"/>
            <a:ext cx="2809875" cy="2232025"/>
          </a:xfrm>
          <a:custGeom>
            <a:avLst/>
            <a:gdLst>
              <a:gd name="T0" fmla="*/ 2147483646 w 21600"/>
              <a:gd name="T1" fmla="*/ 2147483646 h 21600"/>
              <a:gd name="T2" fmla="*/ 2147483646 w 21600"/>
              <a:gd name="T3" fmla="*/ 2147483646 h 21600"/>
              <a:gd name="T4" fmla="*/ 0 w 21600"/>
              <a:gd name="T5" fmla="*/ 2147483646 h 21600"/>
              <a:gd name="T6" fmla="*/ 2147483646 w 21600"/>
              <a:gd name="T7" fmla="*/ 0 h 21600"/>
              <a:gd name="T8" fmla="*/ 0 60000 65536"/>
              <a:gd name="T9" fmla="*/ 5898240 60000 65536"/>
              <a:gd name="T10" fmla="*/ 11796480 60000 65536"/>
              <a:gd name="T11" fmla="*/ 17694720 60000 65536"/>
              <a:gd name="T12" fmla="*/ 5400 w 21600"/>
              <a:gd name="T13" fmla="*/ 5400 h 21600"/>
              <a:gd name="T14" fmla="*/ 16200 w 21600"/>
              <a:gd name="T15" fmla="*/ 16200 h 21600"/>
            </a:gdLst>
            <a:ahLst/>
            <a:cxnLst>
              <a:cxn ang="T8">
                <a:pos x="T0" y="T1"/>
              </a:cxn>
              <a:cxn ang="T9">
                <a:pos x="T2" y="T3"/>
              </a:cxn>
              <a:cxn ang="T10">
                <a:pos x="T4" y="T5"/>
              </a:cxn>
              <a:cxn ang="T11">
                <a:pos x="T6" y="T7"/>
              </a:cxn>
            </a:cxnLst>
            <a:rect l="T12" t="T13" r="T14" b="T15"/>
            <a:pathLst>
              <a:path w="21600" h="21600">
                <a:moveTo>
                  <a:pt x="5400" y="5400"/>
                </a:moveTo>
                <a:lnTo>
                  <a:pt x="9450" y="5400"/>
                </a:lnTo>
                <a:lnTo>
                  <a:pt x="9450" y="2700"/>
                </a:lnTo>
                <a:lnTo>
                  <a:pt x="8100" y="2700"/>
                </a:lnTo>
                <a:lnTo>
                  <a:pt x="10800" y="0"/>
                </a:lnTo>
                <a:lnTo>
                  <a:pt x="13500" y="2700"/>
                </a:lnTo>
                <a:lnTo>
                  <a:pt x="12150" y="2700"/>
                </a:lnTo>
                <a:lnTo>
                  <a:pt x="12150" y="5400"/>
                </a:lnTo>
                <a:lnTo>
                  <a:pt x="16200" y="5400"/>
                </a:lnTo>
                <a:lnTo>
                  <a:pt x="16200" y="9450"/>
                </a:lnTo>
                <a:lnTo>
                  <a:pt x="18900" y="9450"/>
                </a:lnTo>
                <a:lnTo>
                  <a:pt x="18900" y="8100"/>
                </a:lnTo>
                <a:lnTo>
                  <a:pt x="21600" y="10800"/>
                </a:lnTo>
                <a:lnTo>
                  <a:pt x="18900" y="13500"/>
                </a:lnTo>
                <a:lnTo>
                  <a:pt x="18900" y="12150"/>
                </a:lnTo>
                <a:lnTo>
                  <a:pt x="16200" y="12150"/>
                </a:lnTo>
                <a:lnTo>
                  <a:pt x="16200" y="16200"/>
                </a:lnTo>
                <a:lnTo>
                  <a:pt x="12150" y="16200"/>
                </a:lnTo>
                <a:lnTo>
                  <a:pt x="12150" y="18900"/>
                </a:lnTo>
                <a:lnTo>
                  <a:pt x="13500" y="18900"/>
                </a:lnTo>
                <a:lnTo>
                  <a:pt x="10800" y="21600"/>
                </a:lnTo>
                <a:lnTo>
                  <a:pt x="8100" y="18900"/>
                </a:lnTo>
                <a:lnTo>
                  <a:pt x="9450" y="18900"/>
                </a:lnTo>
                <a:lnTo>
                  <a:pt x="9450" y="16200"/>
                </a:lnTo>
                <a:lnTo>
                  <a:pt x="5400" y="16200"/>
                </a:lnTo>
                <a:lnTo>
                  <a:pt x="5400" y="12150"/>
                </a:lnTo>
                <a:lnTo>
                  <a:pt x="2700" y="12150"/>
                </a:lnTo>
                <a:lnTo>
                  <a:pt x="2700" y="13500"/>
                </a:lnTo>
                <a:lnTo>
                  <a:pt x="0" y="10800"/>
                </a:lnTo>
                <a:lnTo>
                  <a:pt x="2700" y="8100"/>
                </a:lnTo>
                <a:lnTo>
                  <a:pt x="2700" y="9450"/>
                </a:lnTo>
                <a:lnTo>
                  <a:pt x="5400" y="9450"/>
                </a:lnTo>
                <a:lnTo>
                  <a:pt x="5400" y="5400"/>
                </a:lnTo>
                <a:close/>
              </a:path>
            </a:pathLst>
          </a:custGeom>
          <a:solidFill>
            <a:srgbClr val="FFFF00"/>
          </a:solidFill>
          <a:ln w="38100">
            <a:solidFill>
              <a:schemeClr val="tx1"/>
            </a:solidFill>
            <a:miter lim="800000"/>
            <a:headEnd/>
            <a:tailEnd/>
          </a:ln>
        </p:spPr>
        <p:txBody>
          <a:bodyPr wrap="none" anchor="ctr"/>
          <a:lstStyle/>
          <a:p>
            <a:endParaRPr lang="en-GB"/>
          </a:p>
        </p:txBody>
      </p:sp>
      <p:sp>
        <p:nvSpPr>
          <p:cNvPr id="95271" name="Text Box 39"/>
          <p:cNvSpPr txBox="1">
            <a:spLocks noChangeArrowheads="1"/>
          </p:cNvSpPr>
          <p:nvPr/>
        </p:nvSpPr>
        <p:spPr bwMode="auto">
          <a:xfrm>
            <a:off x="6024563" y="3284538"/>
            <a:ext cx="79216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spcBef>
                <a:spcPct val="50000"/>
              </a:spcBef>
            </a:pPr>
            <a:r>
              <a:rPr lang="en-GB" altLang="en-US" sz="2000" b="1">
                <a:solidFill>
                  <a:srgbClr val="002060"/>
                </a:solidFill>
              </a:rPr>
              <a:t>Data must be…</a:t>
            </a:r>
          </a:p>
        </p:txBody>
      </p:sp>
      <p:sp>
        <p:nvSpPr>
          <p:cNvPr id="95273" name="AutoShape 41"/>
          <p:cNvSpPr>
            <a:spLocks noChangeArrowheads="1"/>
          </p:cNvSpPr>
          <p:nvPr/>
        </p:nvSpPr>
        <p:spPr bwMode="auto">
          <a:xfrm>
            <a:off x="4367214" y="1844675"/>
            <a:ext cx="1512887" cy="863600"/>
          </a:xfrm>
          <a:prstGeom prst="plaque">
            <a:avLst>
              <a:gd name="adj" fmla="val 16667"/>
            </a:avLst>
          </a:prstGeom>
          <a:solidFill>
            <a:srgbClr val="FF00FF"/>
          </a:solidFill>
          <a:ln w="12700">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GB" altLang="en-US"/>
          </a:p>
        </p:txBody>
      </p:sp>
      <p:sp>
        <p:nvSpPr>
          <p:cNvPr id="95275" name="AutoShape 43"/>
          <p:cNvSpPr>
            <a:spLocks noChangeArrowheads="1"/>
          </p:cNvSpPr>
          <p:nvPr/>
        </p:nvSpPr>
        <p:spPr bwMode="auto">
          <a:xfrm>
            <a:off x="2640014" y="2852738"/>
            <a:ext cx="1978025" cy="1079500"/>
          </a:xfrm>
          <a:prstGeom prst="plaque">
            <a:avLst>
              <a:gd name="adj" fmla="val 16667"/>
            </a:avLst>
          </a:prstGeom>
          <a:solidFill>
            <a:srgbClr val="CC99FF"/>
          </a:solidFill>
          <a:ln w="12700">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GB" altLang="en-US"/>
          </a:p>
        </p:txBody>
      </p:sp>
      <p:sp>
        <p:nvSpPr>
          <p:cNvPr id="95276" name="AutoShape 44"/>
          <p:cNvSpPr>
            <a:spLocks noChangeArrowheads="1"/>
          </p:cNvSpPr>
          <p:nvPr/>
        </p:nvSpPr>
        <p:spPr bwMode="auto">
          <a:xfrm>
            <a:off x="3736976" y="4365626"/>
            <a:ext cx="1420813" cy="1057275"/>
          </a:xfrm>
          <a:prstGeom prst="plaque">
            <a:avLst>
              <a:gd name="adj" fmla="val 16667"/>
            </a:avLst>
          </a:prstGeom>
          <a:solidFill>
            <a:srgbClr val="FF6600"/>
          </a:solidFill>
          <a:ln w="12700">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GB" altLang="en-US"/>
          </a:p>
        </p:txBody>
      </p:sp>
      <p:sp>
        <p:nvSpPr>
          <p:cNvPr id="95277" name="AutoShape 45"/>
          <p:cNvSpPr>
            <a:spLocks noChangeArrowheads="1"/>
          </p:cNvSpPr>
          <p:nvPr/>
        </p:nvSpPr>
        <p:spPr bwMode="auto">
          <a:xfrm>
            <a:off x="6959600" y="1773238"/>
            <a:ext cx="1549400" cy="863600"/>
          </a:xfrm>
          <a:prstGeom prst="plaque">
            <a:avLst>
              <a:gd name="adj" fmla="val 16667"/>
            </a:avLst>
          </a:prstGeom>
          <a:solidFill>
            <a:srgbClr val="3366FF"/>
          </a:solidFill>
          <a:ln w="12700">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GB" altLang="en-US"/>
          </a:p>
        </p:txBody>
      </p:sp>
      <p:sp>
        <p:nvSpPr>
          <p:cNvPr id="95278" name="AutoShape 46"/>
          <p:cNvSpPr>
            <a:spLocks noChangeArrowheads="1"/>
          </p:cNvSpPr>
          <p:nvPr/>
        </p:nvSpPr>
        <p:spPr bwMode="auto">
          <a:xfrm>
            <a:off x="8112126" y="3068639"/>
            <a:ext cx="1655763" cy="1081087"/>
          </a:xfrm>
          <a:prstGeom prst="plaque">
            <a:avLst>
              <a:gd name="adj" fmla="val 16667"/>
            </a:avLst>
          </a:prstGeom>
          <a:solidFill>
            <a:srgbClr val="00FF00"/>
          </a:solidFill>
          <a:ln w="12700">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GB" altLang="en-US"/>
          </a:p>
        </p:txBody>
      </p:sp>
      <p:sp>
        <p:nvSpPr>
          <p:cNvPr id="95279" name="AutoShape 47"/>
          <p:cNvSpPr>
            <a:spLocks noChangeArrowheads="1"/>
          </p:cNvSpPr>
          <p:nvPr/>
        </p:nvSpPr>
        <p:spPr bwMode="auto">
          <a:xfrm>
            <a:off x="7535863" y="4581525"/>
            <a:ext cx="2017712" cy="1163638"/>
          </a:xfrm>
          <a:prstGeom prst="plaque">
            <a:avLst>
              <a:gd name="adj" fmla="val 16667"/>
            </a:avLst>
          </a:prstGeom>
          <a:solidFill>
            <a:srgbClr val="FF0000"/>
          </a:solidFill>
          <a:ln w="12700">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GB" altLang="en-US"/>
          </a:p>
        </p:txBody>
      </p:sp>
      <p:sp>
        <p:nvSpPr>
          <p:cNvPr id="95280" name="AutoShape 48"/>
          <p:cNvSpPr>
            <a:spLocks noChangeArrowheads="1"/>
          </p:cNvSpPr>
          <p:nvPr/>
        </p:nvSpPr>
        <p:spPr bwMode="auto">
          <a:xfrm>
            <a:off x="5448300" y="5229225"/>
            <a:ext cx="1690688" cy="1079500"/>
          </a:xfrm>
          <a:prstGeom prst="plaque">
            <a:avLst>
              <a:gd name="adj" fmla="val 16667"/>
            </a:avLst>
          </a:prstGeom>
          <a:solidFill>
            <a:srgbClr val="00FFFF"/>
          </a:solidFill>
          <a:ln w="12700">
            <a:solidFill>
              <a:schemeClr val="tx1"/>
            </a:solidFill>
            <a:miter lim="800000"/>
            <a:headEnd/>
            <a:tailEnd/>
          </a:ln>
        </p:spPr>
        <p:txBody>
          <a:bodyPr wrap="none" anchor="ct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eaLnBrk="1" hangingPunct="1"/>
            <a:endParaRPr lang="en-GB" altLang="en-US"/>
          </a:p>
        </p:txBody>
      </p:sp>
      <p:sp>
        <p:nvSpPr>
          <p:cNvPr id="95282" name="Text Box 50"/>
          <p:cNvSpPr txBox="1">
            <a:spLocks noChangeArrowheads="1"/>
          </p:cNvSpPr>
          <p:nvPr/>
        </p:nvSpPr>
        <p:spPr bwMode="auto">
          <a:xfrm>
            <a:off x="4618038" y="2030414"/>
            <a:ext cx="1079500" cy="4921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a:r>
              <a:rPr lang="en-GB" altLang="en-US" sz="1300" b="1"/>
              <a:t>Used fairly &amp; lawfully</a:t>
            </a:r>
          </a:p>
        </p:txBody>
      </p:sp>
      <p:sp>
        <p:nvSpPr>
          <p:cNvPr id="95283" name="Text Box 51"/>
          <p:cNvSpPr txBox="1">
            <a:spLocks noChangeArrowheads="1"/>
          </p:cNvSpPr>
          <p:nvPr/>
        </p:nvSpPr>
        <p:spPr bwMode="auto">
          <a:xfrm>
            <a:off x="7138988" y="1909764"/>
            <a:ext cx="1079500"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ct val="50000"/>
              </a:spcBef>
            </a:pPr>
            <a:r>
              <a:rPr lang="en-GB" altLang="en-US" sz="1400" b="1"/>
              <a:t>Accurate &amp; up to date</a:t>
            </a:r>
          </a:p>
        </p:txBody>
      </p:sp>
      <p:sp>
        <p:nvSpPr>
          <p:cNvPr id="95284" name="Text Box 52"/>
          <p:cNvSpPr txBox="1">
            <a:spLocks noChangeArrowheads="1"/>
          </p:cNvSpPr>
          <p:nvPr/>
        </p:nvSpPr>
        <p:spPr bwMode="auto">
          <a:xfrm>
            <a:off x="8291514" y="3243263"/>
            <a:ext cx="1296987" cy="692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ct val="50000"/>
              </a:spcBef>
            </a:pPr>
            <a:r>
              <a:rPr lang="en-GB" altLang="en-US" sz="1300" b="1"/>
              <a:t>Processed in line with individual rights</a:t>
            </a:r>
          </a:p>
        </p:txBody>
      </p:sp>
      <p:sp>
        <p:nvSpPr>
          <p:cNvPr id="95285" name="Text Box 53"/>
          <p:cNvSpPr txBox="1">
            <a:spLocks noChangeArrowheads="1"/>
          </p:cNvSpPr>
          <p:nvPr/>
        </p:nvSpPr>
        <p:spPr bwMode="auto">
          <a:xfrm>
            <a:off x="7680326" y="4797425"/>
            <a:ext cx="1655763" cy="692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ct val="50000"/>
              </a:spcBef>
            </a:pPr>
            <a:r>
              <a:rPr lang="en-US" altLang="en-US" sz="1300" b="1"/>
              <a:t>Used for limited, specifically stated purposes</a:t>
            </a:r>
          </a:p>
        </p:txBody>
      </p:sp>
      <p:sp>
        <p:nvSpPr>
          <p:cNvPr id="95286" name="Text Box 54"/>
          <p:cNvSpPr txBox="1">
            <a:spLocks noChangeArrowheads="1"/>
          </p:cNvSpPr>
          <p:nvPr/>
        </p:nvSpPr>
        <p:spPr bwMode="auto">
          <a:xfrm>
            <a:off x="5734050" y="5422900"/>
            <a:ext cx="1119188" cy="6921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ct val="50000"/>
              </a:spcBef>
            </a:pPr>
            <a:r>
              <a:rPr lang="en-GB" altLang="en-US" sz="1300" b="1"/>
              <a:t>Adequate, relevant &amp; not excessive</a:t>
            </a:r>
          </a:p>
        </p:txBody>
      </p:sp>
      <p:sp>
        <p:nvSpPr>
          <p:cNvPr id="95287" name="Text Box 55"/>
          <p:cNvSpPr txBox="1">
            <a:spLocks noChangeArrowheads="1"/>
          </p:cNvSpPr>
          <p:nvPr/>
        </p:nvSpPr>
        <p:spPr bwMode="auto">
          <a:xfrm>
            <a:off x="4014789" y="4535489"/>
            <a:ext cx="865187"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ct val="50000"/>
              </a:spcBef>
            </a:pPr>
            <a:r>
              <a:rPr lang="en-GB" altLang="en-US" sz="1400" b="1"/>
              <a:t>Kept safe &amp; secure</a:t>
            </a:r>
          </a:p>
        </p:txBody>
      </p:sp>
      <p:sp>
        <p:nvSpPr>
          <p:cNvPr id="95288" name="Text Box 56"/>
          <p:cNvSpPr txBox="1">
            <a:spLocks noChangeArrowheads="1"/>
          </p:cNvSpPr>
          <p:nvPr/>
        </p:nvSpPr>
        <p:spPr bwMode="auto">
          <a:xfrm>
            <a:off x="3016251" y="3068639"/>
            <a:ext cx="1223963" cy="6873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pPr algn="ctr" eaLnBrk="1" hangingPunct="1">
              <a:spcBef>
                <a:spcPct val="50000"/>
              </a:spcBef>
            </a:pPr>
            <a:r>
              <a:rPr lang="en-GB" altLang="en-US" sz="1300" b="1" dirty="0"/>
              <a:t>Not kept for longer than necessary</a:t>
            </a:r>
          </a:p>
        </p:txBody>
      </p:sp>
      <p:sp>
        <p:nvSpPr>
          <p:cNvPr id="24" name="Title 1"/>
          <p:cNvSpPr txBox="1">
            <a:spLocks/>
          </p:cNvSpPr>
          <p:nvPr/>
        </p:nvSpPr>
        <p:spPr>
          <a:xfrm>
            <a:off x="1981200" y="274638"/>
            <a:ext cx="8229600" cy="1143000"/>
          </a:xfrm>
          <a:prstGeom prst="rect">
            <a:avLst/>
          </a:prstGeom>
          <a:ln>
            <a:solidFill>
              <a:srgbClr val="7030A0"/>
            </a:solidFill>
          </a:ln>
        </p:spPr>
        <p:txBody>
          <a:bodyPr>
            <a:normAutofit fontScale="82500" lnSpcReduction="20000"/>
          </a:bodyPr>
          <a:lstStyle/>
          <a:p>
            <a:pPr marL="342900" indent="-342900" algn="ctr">
              <a:spcBef>
                <a:spcPct val="20000"/>
              </a:spcBef>
              <a:defRPr/>
            </a:pPr>
            <a:endParaRPr lang="en-GB" sz="4400" dirty="0" smtClean="0"/>
          </a:p>
          <a:p>
            <a:pPr marL="342900" indent="-342900" algn="ctr">
              <a:spcBef>
                <a:spcPct val="20000"/>
              </a:spcBef>
              <a:defRPr/>
            </a:pPr>
            <a:r>
              <a:rPr lang="en-GB" sz="4400" dirty="0" smtClean="0"/>
              <a:t>The </a:t>
            </a:r>
            <a:r>
              <a:rPr lang="en-GB" sz="4400" dirty="0"/>
              <a:t>Data Protection Act 1998</a:t>
            </a:r>
          </a:p>
        </p:txBody>
      </p:sp>
      <p:sp>
        <p:nvSpPr>
          <p:cNvPr id="192531" name="Slide Number Placeholder 2"/>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Calibri" panose="020F0502020204030204" pitchFamily="34" charset="0"/>
              </a:defRPr>
            </a:lvl1pPr>
            <a:lvl2pPr marL="742950" indent="-285750">
              <a:defRPr>
                <a:solidFill>
                  <a:schemeClr val="tx1"/>
                </a:solidFill>
                <a:latin typeface="Calibri" panose="020F0502020204030204" pitchFamily="34" charset="0"/>
              </a:defRPr>
            </a:lvl2pPr>
            <a:lvl3pPr marL="1143000" indent="-228600">
              <a:defRPr>
                <a:solidFill>
                  <a:schemeClr val="tx1"/>
                </a:solidFill>
                <a:latin typeface="Calibri" panose="020F0502020204030204" pitchFamily="34" charset="0"/>
              </a:defRPr>
            </a:lvl3pPr>
            <a:lvl4pPr marL="1600200" indent="-228600">
              <a:defRPr>
                <a:solidFill>
                  <a:schemeClr val="tx1"/>
                </a:solidFill>
                <a:latin typeface="Calibri" panose="020F0502020204030204" pitchFamily="34" charset="0"/>
              </a:defRPr>
            </a:lvl4pPr>
            <a:lvl5pPr marL="2057400" indent="-228600">
              <a:defRPr>
                <a:solidFill>
                  <a:schemeClr val="tx1"/>
                </a:solidFill>
                <a:latin typeface="Calibri" panose="020F0502020204030204" pitchFamily="34" charset="0"/>
              </a:defRPr>
            </a:lvl5pPr>
            <a:lvl6pPr marL="2514600" indent="-228600" eaLnBrk="0" fontAlgn="base" hangingPunct="0">
              <a:spcBef>
                <a:spcPct val="0"/>
              </a:spcBef>
              <a:spcAft>
                <a:spcPct val="0"/>
              </a:spcAft>
              <a:defRPr>
                <a:solidFill>
                  <a:schemeClr val="tx1"/>
                </a:solidFill>
                <a:latin typeface="Calibri" panose="020F0502020204030204" pitchFamily="34" charset="0"/>
              </a:defRPr>
            </a:lvl6pPr>
            <a:lvl7pPr marL="2971800" indent="-228600" eaLnBrk="0" fontAlgn="base" hangingPunct="0">
              <a:spcBef>
                <a:spcPct val="0"/>
              </a:spcBef>
              <a:spcAft>
                <a:spcPct val="0"/>
              </a:spcAft>
              <a:defRPr>
                <a:solidFill>
                  <a:schemeClr val="tx1"/>
                </a:solidFill>
                <a:latin typeface="Calibri" panose="020F0502020204030204" pitchFamily="34" charset="0"/>
              </a:defRPr>
            </a:lvl7pPr>
            <a:lvl8pPr marL="3429000" indent="-228600" eaLnBrk="0" fontAlgn="base" hangingPunct="0">
              <a:spcBef>
                <a:spcPct val="0"/>
              </a:spcBef>
              <a:spcAft>
                <a:spcPct val="0"/>
              </a:spcAft>
              <a:defRPr>
                <a:solidFill>
                  <a:schemeClr val="tx1"/>
                </a:solidFill>
                <a:latin typeface="Calibri" panose="020F0502020204030204" pitchFamily="34" charset="0"/>
              </a:defRPr>
            </a:lvl8pPr>
            <a:lvl9pPr marL="3886200" indent="-228600" eaLnBrk="0" fontAlgn="base" hangingPunct="0">
              <a:spcBef>
                <a:spcPct val="0"/>
              </a:spcBef>
              <a:spcAft>
                <a:spcPct val="0"/>
              </a:spcAft>
              <a:defRPr>
                <a:solidFill>
                  <a:schemeClr val="tx1"/>
                </a:solidFill>
                <a:latin typeface="Calibri" panose="020F0502020204030204" pitchFamily="34" charset="0"/>
              </a:defRPr>
            </a:lvl9pPr>
          </a:lstStyle>
          <a:p>
            <a:fld id="{5D026F87-B1AE-436C-B5B8-579F0C38D4DD}" type="slidenum">
              <a:rPr lang="en-GB" altLang="en-US">
                <a:solidFill>
                  <a:srgbClr val="898989"/>
                </a:solidFill>
              </a:rPr>
              <a:pPr/>
              <a:t>7</a:t>
            </a:fld>
            <a:endParaRPr lang="en-GB" altLang="en-US">
              <a:solidFill>
                <a:srgbClr val="898989"/>
              </a:solidFill>
            </a:endParaRPr>
          </a:p>
        </p:txBody>
      </p:sp>
    </p:spTree>
    <p:extLst>
      <p:ext uri="{BB962C8B-B14F-4D97-AF65-F5344CB8AC3E}">
        <p14:creationId xmlns:p14="http://schemas.microsoft.com/office/powerpoint/2010/main" val="57523408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nodeType="clickEffect">
                                  <p:stCondLst>
                                    <p:cond delay="0"/>
                                  </p:stCondLst>
                                  <p:childTnLst>
                                    <p:set>
                                      <p:cBhvr>
                                        <p:cTn id="6" dur="1" fill="hold">
                                          <p:stCondLst>
                                            <p:cond delay="0"/>
                                          </p:stCondLst>
                                        </p:cTn>
                                        <p:tgtEl>
                                          <p:spTgt spid="95270"/>
                                        </p:tgtEl>
                                        <p:attrNameLst>
                                          <p:attrName>style.visibility</p:attrName>
                                        </p:attrNameLst>
                                      </p:cBhvr>
                                      <p:to>
                                        <p:strVal val="visible"/>
                                      </p:to>
                                    </p:set>
                                    <p:animEffect transition="in" filter="diamond(in)">
                                      <p:cBhvr>
                                        <p:cTn id="7" dur="2000"/>
                                        <p:tgtEl>
                                          <p:spTgt spid="95270"/>
                                        </p:tgtEl>
                                      </p:cBhvr>
                                    </p:animEffect>
                                  </p:childTnLst>
                                </p:cTn>
                              </p:par>
                            </p:childTnLst>
                          </p:cTn>
                        </p:par>
                        <p:par>
                          <p:cTn id="8" fill="hold" nodeType="afterGroup">
                            <p:stCondLst>
                              <p:cond delay="2500"/>
                            </p:stCondLst>
                            <p:childTnLst>
                              <p:par>
                                <p:cTn id="9" presetID="2" presetClass="entr" presetSubtype="12" fill="hold" grpId="0" nodeType="afterEffect">
                                  <p:stCondLst>
                                    <p:cond delay="0"/>
                                  </p:stCondLst>
                                  <p:childTnLst>
                                    <p:set>
                                      <p:cBhvr>
                                        <p:cTn id="10" dur="1" fill="hold">
                                          <p:stCondLst>
                                            <p:cond delay="0"/>
                                          </p:stCondLst>
                                        </p:cTn>
                                        <p:tgtEl>
                                          <p:spTgt spid="95273"/>
                                        </p:tgtEl>
                                        <p:attrNameLst>
                                          <p:attrName>style.visibility</p:attrName>
                                        </p:attrNameLst>
                                      </p:cBhvr>
                                      <p:to>
                                        <p:strVal val="visible"/>
                                      </p:to>
                                    </p:set>
                                    <p:anim calcmode="lin" valueType="num">
                                      <p:cBhvr additive="base">
                                        <p:cTn id="11" dur="500" fill="hold"/>
                                        <p:tgtEl>
                                          <p:spTgt spid="95273"/>
                                        </p:tgtEl>
                                        <p:attrNameLst>
                                          <p:attrName>ppt_x</p:attrName>
                                        </p:attrNameLst>
                                      </p:cBhvr>
                                      <p:tavLst>
                                        <p:tav tm="0">
                                          <p:val>
                                            <p:strVal val="0-#ppt_w/2"/>
                                          </p:val>
                                        </p:tav>
                                        <p:tav tm="100000">
                                          <p:val>
                                            <p:strVal val="#ppt_x"/>
                                          </p:val>
                                        </p:tav>
                                      </p:tavLst>
                                    </p:anim>
                                    <p:anim calcmode="lin" valueType="num">
                                      <p:cBhvr additive="base">
                                        <p:cTn id="12" dur="500" fill="hold"/>
                                        <p:tgtEl>
                                          <p:spTgt spid="95273"/>
                                        </p:tgtEl>
                                        <p:attrNameLst>
                                          <p:attrName>ppt_y</p:attrName>
                                        </p:attrNameLst>
                                      </p:cBhvr>
                                      <p:tavLst>
                                        <p:tav tm="0">
                                          <p:val>
                                            <p:strVal val="1+#ppt_h/2"/>
                                          </p:val>
                                        </p:tav>
                                        <p:tav tm="100000">
                                          <p:val>
                                            <p:strVal val="#ppt_y"/>
                                          </p:val>
                                        </p:tav>
                                      </p:tavLst>
                                    </p:anim>
                                  </p:childTnLst>
                                </p:cTn>
                              </p:par>
                            </p:childTnLst>
                          </p:cTn>
                        </p:par>
                        <p:par>
                          <p:cTn id="13" fill="hold" nodeType="afterGroup">
                            <p:stCondLst>
                              <p:cond delay="3000"/>
                            </p:stCondLst>
                            <p:childTnLst>
                              <p:par>
                                <p:cTn id="14" presetID="2" presetClass="entr" presetSubtype="4" fill="hold" grpId="0" nodeType="afterEffect">
                                  <p:stCondLst>
                                    <p:cond delay="0"/>
                                  </p:stCondLst>
                                  <p:childTnLst>
                                    <p:set>
                                      <p:cBhvr>
                                        <p:cTn id="15" dur="1" fill="hold">
                                          <p:stCondLst>
                                            <p:cond delay="0"/>
                                          </p:stCondLst>
                                        </p:cTn>
                                        <p:tgtEl>
                                          <p:spTgt spid="95277"/>
                                        </p:tgtEl>
                                        <p:attrNameLst>
                                          <p:attrName>style.visibility</p:attrName>
                                        </p:attrNameLst>
                                      </p:cBhvr>
                                      <p:to>
                                        <p:strVal val="visible"/>
                                      </p:to>
                                    </p:set>
                                    <p:anim calcmode="lin" valueType="num">
                                      <p:cBhvr additive="base">
                                        <p:cTn id="16" dur="500" fill="hold"/>
                                        <p:tgtEl>
                                          <p:spTgt spid="95277"/>
                                        </p:tgtEl>
                                        <p:attrNameLst>
                                          <p:attrName>ppt_x</p:attrName>
                                        </p:attrNameLst>
                                      </p:cBhvr>
                                      <p:tavLst>
                                        <p:tav tm="0">
                                          <p:val>
                                            <p:strVal val="#ppt_x"/>
                                          </p:val>
                                        </p:tav>
                                        <p:tav tm="100000">
                                          <p:val>
                                            <p:strVal val="#ppt_x"/>
                                          </p:val>
                                        </p:tav>
                                      </p:tavLst>
                                    </p:anim>
                                    <p:anim calcmode="lin" valueType="num">
                                      <p:cBhvr additive="base">
                                        <p:cTn id="17" dur="500" fill="hold"/>
                                        <p:tgtEl>
                                          <p:spTgt spid="95277"/>
                                        </p:tgtEl>
                                        <p:attrNameLst>
                                          <p:attrName>ppt_y</p:attrName>
                                        </p:attrNameLst>
                                      </p:cBhvr>
                                      <p:tavLst>
                                        <p:tav tm="0">
                                          <p:val>
                                            <p:strVal val="1+#ppt_h/2"/>
                                          </p:val>
                                        </p:tav>
                                        <p:tav tm="100000">
                                          <p:val>
                                            <p:strVal val="#ppt_y"/>
                                          </p:val>
                                        </p:tav>
                                      </p:tavLst>
                                    </p:anim>
                                  </p:childTnLst>
                                </p:cTn>
                              </p:par>
                            </p:childTnLst>
                          </p:cTn>
                        </p:par>
                        <p:par>
                          <p:cTn id="18" fill="hold" nodeType="afterGroup">
                            <p:stCondLst>
                              <p:cond delay="3500"/>
                            </p:stCondLst>
                            <p:childTnLst>
                              <p:par>
                                <p:cTn id="19" presetID="2" presetClass="entr" presetSubtype="8" fill="hold" grpId="0" nodeType="afterEffect">
                                  <p:stCondLst>
                                    <p:cond delay="0"/>
                                  </p:stCondLst>
                                  <p:childTnLst>
                                    <p:set>
                                      <p:cBhvr>
                                        <p:cTn id="20" dur="1" fill="hold">
                                          <p:stCondLst>
                                            <p:cond delay="0"/>
                                          </p:stCondLst>
                                        </p:cTn>
                                        <p:tgtEl>
                                          <p:spTgt spid="95278"/>
                                        </p:tgtEl>
                                        <p:attrNameLst>
                                          <p:attrName>style.visibility</p:attrName>
                                        </p:attrNameLst>
                                      </p:cBhvr>
                                      <p:to>
                                        <p:strVal val="visible"/>
                                      </p:to>
                                    </p:set>
                                    <p:anim calcmode="lin" valueType="num">
                                      <p:cBhvr additive="base">
                                        <p:cTn id="21" dur="500" fill="hold"/>
                                        <p:tgtEl>
                                          <p:spTgt spid="95278"/>
                                        </p:tgtEl>
                                        <p:attrNameLst>
                                          <p:attrName>ppt_x</p:attrName>
                                        </p:attrNameLst>
                                      </p:cBhvr>
                                      <p:tavLst>
                                        <p:tav tm="0">
                                          <p:val>
                                            <p:strVal val="0-#ppt_w/2"/>
                                          </p:val>
                                        </p:tav>
                                        <p:tav tm="100000">
                                          <p:val>
                                            <p:strVal val="#ppt_x"/>
                                          </p:val>
                                        </p:tav>
                                      </p:tavLst>
                                    </p:anim>
                                    <p:anim calcmode="lin" valueType="num">
                                      <p:cBhvr additive="base">
                                        <p:cTn id="22" dur="500" fill="hold"/>
                                        <p:tgtEl>
                                          <p:spTgt spid="95278"/>
                                        </p:tgtEl>
                                        <p:attrNameLst>
                                          <p:attrName>ppt_y</p:attrName>
                                        </p:attrNameLst>
                                      </p:cBhvr>
                                      <p:tavLst>
                                        <p:tav tm="0">
                                          <p:val>
                                            <p:strVal val="#ppt_y"/>
                                          </p:val>
                                        </p:tav>
                                        <p:tav tm="100000">
                                          <p:val>
                                            <p:strVal val="#ppt_y"/>
                                          </p:val>
                                        </p:tav>
                                      </p:tavLst>
                                    </p:anim>
                                  </p:childTnLst>
                                </p:cTn>
                              </p:par>
                            </p:childTnLst>
                          </p:cTn>
                        </p:par>
                        <p:par>
                          <p:cTn id="23" fill="hold" nodeType="afterGroup">
                            <p:stCondLst>
                              <p:cond delay="4000"/>
                            </p:stCondLst>
                            <p:childTnLst>
                              <p:par>
                                <p:cTn id="24" presetID="2" presetClass="entr" presetSubtype="1" fill="hold" grpId="0" nodeType="afterEffect">
                                  <p:stCondLst>
                                    <p:cond delay="0"/>
                                  </p:stCondLst>
                                  <p:childTnLst>
                                    <p:set>
                                      <p:cBhvr>
                                        <p:cTn id="25" dur="1" fill="hold">
                                          <p:stCondLst>
                                            <p:cond delay="0"/>
                                          </p:stCondLst>
                                        </p:cTn>
                                        <p:tgtEl>
                                          <p:spTgt spid="95279"/>
                                        </p:tgtEl>
                                        <p:attrNameLst>
                                          <p:attrName>style.visibility</p:attrName>
                                        </p:attrNameLst>
                                      </p:cBhvr>
                                      <p:to>
                                        <p:strVal val="visible"/>
                                      </p:to>
                                    </p:set>
                                    <p:anim calcmode="lin" valueType="num">
                                      <p:cBhvr additive="base">
                                        <p:cTn id="26" dur="500" fill="hold"/>
                                        <p:tgtEl>
                                          <p:spTgt spid="95279"/>
                                        </p:tgtEl>
                                        <p:attrNameLst>
                                          <p:attrName>ppt_x</p:attrName>
                                        </p:attrNameLst>
                                      </p:cBhvr>
                                      <p:tavLst>
                                        <p:tav tm="0">
                                          <p:val>
                                            <p:strVal val="#ppt_x"/>
                                          </p:val>
                                        </p:tav>
                                        <p:tav tm="100000">
                                          <p:val>
                                            <p:strVal val="#ppt_x"/>
                                          </p:val>
                                        </p:tav>
                                      </p:tavLst>
                                    </p:anim>
                                    <p:anim calcmode="lin" valueType="num">
                                      <p:cBhvr additive="base">
                                        <p:cTn id="27" dur="500" fill="hold"/>
                                        <p:tgtEl>
                                          <p:spTgt spid="95279"/>
                                        </p:tgtEl>
                                        <p:attrNameLst>
                                          <p:attrName>ppt_y</p:attrName>
                                        </p:attrNameLst>
                                      </p:cBhvr>
                                      <p:tavLst>
                                        <p:tav tm="0">
                                          <p:val>
                                            <p:strVal val="0-#ppt_h/2"/>
                                          </p:val>
                                        </p:tav>
                                        <p:tav tm="100000">
                                          <p:val>
                                            <p:strVal val="#ppt_y"/>
                                          </p:val>
                                        </p:tav>
                                      </p:tavLst>
                                    </p:anim>
                                  </p:childTnLst>
                                </p:cTn>
                              </p:par>
                            </p:childTnLst>
                          </p:cTn>
                        </p:par>
                        <p:par>
                          <p:cTn id="28" fill="hold" nodeType="afterGroup">
                            <p:stCondLst>
                              <p:cond delay="4500"/>
                            </p:stCondLst>
                            <p:childTnLst>
                              <p:par>
                                <p:cTn id="29" presetID="2" presetClass="entr" presetSubtype="1" fill="hold" grpId="0" nodeType="afterEffect">
                                  <p:stCondLst>
                                    <p:cond delay="0"/>
                                  </p:stCondLst>
                                  <p:childTnLst>
                                    <p:set>
                                      <p:cBhvr>
                                        <p:cTn id="30" dur="1" fill="hold">
                                          <p:stCondLst>
                                            <p:cond delay="0"/>
                                          </p:stCondLst>
                                        </p:cTn>
                                        <p:tgtEl>
                                          <p:spTgt spid="95280"/>
                                        </p:tgtEl>
                                        <p:attrNameLst>
                                          <p:attrName>style.visibility</p:attrName>
                                        </p:attrNameLst>
                                      </p:cBhvr>
                                      <p:to>
                                        <p:strVal val="visible"/>
                                      </p:to>
                                    </p:set>
                                    <p:anim calcmode="lin" valueType="num">
                                      <p:cBhvr additive="base">
                                        <p:cTn id="31" dur="500" fill="hold"/>
                                        <p:tgtEl>
                                          <p:spTgt spid="95280"/>
                                        </p:tgtEl>
                                        <p:attrNameLst>
                                          <p:attrName>ppt_x</p:attrName>
                                        </p:attrNameLst>
                                      </p:cBhvr>
                                      <p:tavLst>
                                        <p:tav tm="0">
                                          <p:val>
                                            <p:strVal val="#ppt_x"/>
                                          </p:val>
                                        </p:tav>
                                        <p:tav tm="100000">
                                          <p:val>
                                            <p:strVal val="#ppt_x"/>
                                          </p:val>
                                        </p:tav>
                                      </p:tavLst>
                                    </p:anim>
                                    <p:anim calcmode="lin" valueType="num">
                                      <p:cBhvr additive="base">
                                        <p:cTn id="32" dur="500" fill="hold"/>
                                        <p:tgtEl>
                                          <p:spTgt spid="95280"/>
                                        </p:tgtEl>
                                        <p:attrNameLst>
                                          <p:attrName>ppt_y</p:attrName>
                                        </p:attrNameLst>
                                      </p:cBhvr>
                                      <p:tavLst>
                                        <p:tav tm="0">
                                          <p:val>
                                            <p:strVal val="0-#ppt_h/2"/>
                                          </p:val>
                                        </p:tav>
                                        <p:tav tm="100000">
                                          <p:val>
                                            <p:strVal val="#ppt_y"/>
                                          </p:val>
                                        </p:tav>
                                      </p:tavLst>
                                    </p:anim>
                                  </p:childTnLst>
                                </p:cTn>
                              </p:par>
                            </p:childTnLst>
                          </p:cTn>
                        </p:par>
                        <p:par>
                          <p:cTn id="33" fill="hold" nodeType="afterGroup">
                            <p:stCondLst>
                              <p:cond delay="5000"/>
                            </p:stCondLst>
                            <p:childTnLst>
                              <p:par>
                                <p:cTn id="34" presetID="2" presetClass="entr" presetSubtype="1" fill="hold" grpId="0" nodeType="afterEffect">
                                  <p:stCondLst>
                                    <p:cond delay="0"/>
                                  </p:stCondLst>
                                  <p:childTnLst>
                                    <p:set>
                                      <p:cBhvr>
                                        <p:cTn id="35" dur="1" fill="hold">
                                          <p:stCondLst>
                                            <p:cond delay="0"/>
                                          </p:stCondLst>
                                        </p:cTn>
                                        <p:tgtEl>
                                          <p:spTgt spid="95276"/>
                                        </p:tgtEl>
                                        <p:attrNameLst>
                                          <p:attrName>style.visibility</p:attrName>
                                        </p:attrNameLst>
                                      </p:cBhvr>
                                      <p:to>
                                        <p:strVal val="visible"/>
                                      </p:to>
                                    </p:set>
                                    <p:anim calcmode="lin" valueType="num">
                                      <p:cBhvr additive="base">
                                        <p:cTn id="36" dur="500" fill="hold"/>
                                        <p:tgtEl>
                                          <p:spTgt spid="95276"/>
                                        </p:tgtEl>
                                        <p:attrNameLst>
                                          <p:attrName>ppt_x</p:attrName>
                                        </p:attrNameLst>
                                      </p:cBhvr>
                                      <p:tavLst>
                                        <p:tav tm="0">
                                          <p:val>
                                            <p:strVal val="#ppt_x"/>
                                          </p:val>
                                        </p:tav>
                                        <p:tav tm="100000">
                                          <p:val>
                                            <p:strVal val="#ppt_x"/>
                                          </p:val>
                                        </p:tav>
                                      </p:tavLst>
                                    </p:anim>
                                    <p:anim calcmode="lin" valueType="num">
                                      <p:cBhvr additive="base">
                                        <p:cTn id="37" dur="500" fill="hold"/>
                                        <p:tgtEl>
                                          <p:spTgt spid="95276"/>
                                        </p:tgtEl>
                                        <p:attrNameLst>
                                          <p:attrName>ppt_y</p:attrName>
                                        </p:attrNameLst>
                                      </p:cBhvr>
                                      <p:tavLst>
                                        <p:tav tm="0">
                                          <p:val>
                                            <p:strVal val="0-#ppt_h/2"/>
                                          </p:val>
                                        </p:tav>
                                        <p:tav tm="100000">
                                          <p:val>
                                            <p:strVal val="#ppt_y"/>
                                          </p:val>
                                        </p:tav>
                                      </p:tavLst>
                                    </p:anim>
                                  </p:childTnLst>
                                </p:cTn>
                              </p:par>
                            </p:childTnLst>
                          </p:cTn>
                        </p:par>
                        <p:par>
                          <p:cTn id="38" fill="hold" nodeType="afterGroup">
                            <p:stCondLst>
                              <p:cond delay="5500"/>
                            </p:stCondLst>
                            <p:childTnLst>
                              <p:par>
                                <p:cTn id="39" presetID="2" presetClass="entr" presetSubtype="2" fill="hold" grpId="0" nodeType="afterEffect">
                                  <p:stCondLst>
                                    <p:cond delay="0"/>
                                  </p:stCondLst>
                                  <p:childTnLst>
                                    <p:set>
                                      <p:cBhvr>
                                        <p:cTn id="40" dur="1" fill="hold">
                                          <p:stCondLst>
                                            <p:cond delay="0"/>
                                          </p:stCondLst>
                                        </p:cTn>
                                        <p:tgtEl>
                                          <p:spTgt spid="95275"/>
                                        </p:tgtEl>
                                        <p:attrNameLst>
                                          <p:attrName>style.visibility</p:attrName>
                                        </p:attrNameLst>
                                      </p:cBhvr>
                                      <p:to>
                                        <p:strVal val="visible"/>
                                      </p:to>
                                    </p:set>
                                    <p:anim calcmode="lin" valueType="num">
                                      <p:cBhvr additive="base">
                                        <p:cTn id="41" dur="500" fill="hold"/>
                                        <p:tgtEl>
                                          <p:spTgt spid="95275"/>
                                        </p:tgtEl>
                                        <p:attrNameLst>
                                          <p:attrName>ppt_x</p:attrName>
                                        </p:attrNameLst>
                                      </p:cBhvr>
                                      <p:tavLst>
                                        <p:tav tm="0">
                                          <p:val>
                                            <p:strVal val="1+#ppt_w/2"/>
                                          </p:val>
                                        </p:tav>
                                        <p:tav tm="100000">
                                          <p:val>
                                            <p:strVal val="#ppt_x"/>
                                          </p:val>
                                        </p:tav>
                                      </p:tavLst>
                                    </p:anim>
                                    <p:anim calcmode="lin" valueType="num">
                                      <p:cBhvr additive="base">
                                        <p:cTn id="42" dur="500" fill="hold"/>
                                        <p:tgtEl>
                                          <p:spTgt spid="95275"/>
                                        </p:tgtEl>
                                        <p:attrNameLst>
                                          <p:attrName>ppt_y</p:attrName>
                                        </p:attrNameLst>
                                      </p:cBhvr>
                                      <p:tavLst>
                                        <p:tav tm="0">
                                          <p:val>
                                            <p:strVal val="#ppt_y"/>
                                          </p:val>
                                        </p:tav>
                                        <p:tav tm="100000">
                                          <p:val>
                                            <p:strVal val="#ppt_y"/>
                                          </p:val>
                                        </p:tav>
                                      </p:tavLst>
                                    </p:anim>
                                  </p:childTnLst>
                                </p:cTn>
                              </p:par>
                            </p:childTnLst>
                          </p:cTn>
                        </p:par>
                        <p:par>
                          <p:cTn id="43" fill="hold" nodeType="afterGroup">
                            <p:stCondLst>
                              <p:cond delay="6000"/>
                            </p:stCondLst>
                            <p:childTnLst>
                              <p:par>
                                <p:cTn id="44" presetID="26" presetClass="emph" presetSubtype="0" fill="hold" nodeType="afterEffect">
                                  <p:stCondLst>
                                    <p:cond delay="0"/>
                                  </p:stCondLst>
                                  <p:childTnLst>
                                    <p:animEffect transition="out" filter="fade">
                                      <p:cBhvr>
                                        <p:cTn id="45" dur="500" tmFilter="0, 0; .2, .5; .8, .5; 1, 0"/>
                                        <p:tgtEl>
                                          <p:spTgt spid="95270"/>
                                        </p:tgtEl>
                                      </p:cBhvr>
                                    </p:animEffect>
                                    <p:animScale>
                                      <p:cBhvr>
                                        <p:cTn id="46" dur="250" autoRev="1" fill="hold"/>
                                        <p:tgtEl>
                                          <p:spTgt spid="95270"/>
                                        </p:tgtEl>
                                      </p:cBhvr>
                                      <p:by x="105000" y="105000"/>
                                    </p:animScale>
                                  </p:childTnLst>
                                </p:cTn>
                              </p:par>
                              <p:par>
                                <p:cTn id="47" presetID="5" presetClass="entr" presetSubtype="10" fill="hold" nodeType="withEffect">
                                  <p:stCondLst>
                                    <p:cond delay="0"/>
                                  </p:stCondLst>
                                  <p:childTnLst>
                                    <p:set>
                                      <p:cBhvr>
                                        <p:cTn id="48" dur="1" fill="hold">
                                          <p:stCondLst>
                                            <p:cond delay="0"/>
                                          </p:stCondLst>
                                        </p:cTn>
                                        <p:tgtEl>
                                          <p:spTgt spid="95271">
                                            <p:txEl>
                                              <p:pRg st="0" end="0"/>
                                            </p:txEl>
                                          </p:spTgt>
                                        </p:tgtEl>
                                        <p:attrNameLst>
                                          <p:attrName>style.visibility</p:attrName>
                                        </p:attrNameLst>
                                      </p:cBhvr>
                                      <p:to>
                                        <p:strVal val="visible"/>
                                      </p:to>
                                    </p:set>
                                    <p:animEffect transition="in" filter="checkerboard(across)">
                                      <p:cBhvr>
                                        <p:cTn id="49" dur="500"/>
                                        <p:tgtEl>
                                          <p:spTgt spid="95271">
                                            <p:txEl>
                                              <p:pRg st="0" end="0"/>
                                            </p:txEl>
                                          </p:spTgt>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5" presetClass="entr" presetSubtype="10" fill="hold" nodeType="clickEffect">
                                  <p:stCondLst>
                                    <p:cond delay="0"/>
                                  </p:stCondLst>
                                  <p:childTnLst>
                                    <p:set>
                                      <p:cBhvr>
                                        <p:cTn id="53" dur="1" fill="hold">
                                          <p:stCondLst>
                                            <p:cond delay="0"/>
                                          </p:stCondLst>
                                        </p:cTn>
                                        <p:tgtEl>
                                          <p:spTgt spid="95282">
                                            <p:txEl>
                                              <p:pRg st="0" end="0"/>
                                            </p:txEl>
                                          </p:spTgt>
                                        </p:tgtEl>
                                        <p:attrNameLst>
                                          <p:attrName>style.visibility</p:attrName>
                                        </p:attrNameLst>
                                      </p:cBhvr>
                                      <p:to>
                                        <p:strVal val="visible"/>
                                      </p:to>
                                    </p:set>
                                    <p:animEffect transition="in" filter="checkerboard(across)">
                                      <p:cBhvr>
                                        <p:cTn id="54" dur="500"/>
                                        <p:tgtEl>
                                          <p:spTgt spid="95282">
                                            <p:txEl>
                                              <p:pRg st="0" end="0"/>
                                            </p:txEl>
                                          </p:spTgt>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5" presetClass="entr" presetSubtype="10" fill="hold" nodeType="clickEffect">
                                  <p:stCondLst>
                                    <p:cond delay="0"/>
                                  </p:stCondLst>
                                  <p:childTnLst>
                                    <p:set>
                                      <p:cBhvr>
                                        <p:cTn id="58" dur="1" fill="hold">
                                          <p:stCondLst>
                                            <p:cond delay="0"/>
                                          </p:stCondLst>
                                        </p:cTn>
                                        <p:tgtEl>
                                          <p:spTgt spid="95283">
                                            <p:txEl>
                                              <p:pRg st="0" end="0"/>
                                            </p:txEl>
                                          </p:spTgt>
                                        </p:tgtEl>
                                        <p:attrNameLst>
                                          <p:attrName>style.visibility</p:attrName>
                                        </p:attrNameLst>
                                      </p:cBhvr>
                                      <p:to>
                                        <p:strVal val="visible"/>
                                      </p:to>
                                    </p:set>
                                    <p:animEffect transition="in" filter="checkerboard(across)">
                                      <p:cBhvr>
                                        <p:cTn id="59" dur="500"/>
                                        <p:tgtEl>
                                          <p:spTgt spid="95283">
                                            <p:txEl>
                                              <p:pRg st="0" end="0"/>
                                            </p:txEl>
                                          </p:spTgt>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5" presetClass="entr" presetSubtype="10" fill="hold" nodeType="clickEffect">
                                  <p:stCondLst>
                                    <p:cond delay="0"/>
                                  </p:stCondLst>
                                  <p:childTnLst>
                                    <p:set>
                                      <p:cBhvr>
                                        <p:cTn id="63" dur="1" fill="hold">
                                          <p:stCondLst>
                                            <p:cond delay="0"/>
                                          </p:stCondLst>
                                        </p:cTn>
                                        <p:tgtEl>
                                          <p:spTgt spid="95284">
                                            <p:txEl>
                                              <p:pRg st="0" end="0"/>
                                            </p:txEl>
                                          </p:spTgt>
                                        </p:tgtEl>
                                        <p:attrNameLst>
                                          <p:attrName>style.visibility</p:attrName>
                                        </p:attrNameLst>
                                      </p:cBhvr>
                                      <p:to>
                                        <p:strVal val="visible"/>
                                      </p:to>
                                    </p:set>
                                    <p:animEffect transition="in" filter="checkerboard(across)">
                                      <p:cBhvr>
                                        <p:cTn id="64" dur="500"/>
                                        <p:tgtEl>
                                          <p:spTgt spid="95284">
                                            <p:txEl>
                                              <p:pRg st="0" end="0"/>
                                            </p:txEl>
                                          </p:spTgt>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5" presetClass="entr" presetSubtype="10" fill="hold" nodeType="clickEffect">
                                  <p:stCondLst>
                                    <p:cond delay="0"/>
                                  </p:stCondLst>
                                  <p:childTnLst>
                                    <p:set>
                                      <p:cBhvr>
                                        <p:cTn id="68" dur="1" fill="hold">
                                          <p:stCondLst>
                                            <p:cond delay="0"/>
                                          </p:stCondLst>
                                        </p:cTn>
                                        <p:tgtEl>
                                          <p:spTgt spid="95285">
                                            <p:txEl>
                                              <p:pRg st="0" end="0"/>
                                            </p:txEl>
                                          </p:spTgt>
                                        </p:tgtEl>
                                        <p:attrNameLst>
                                          <p:attrName>style.visibility</p:attrName>
                                        </p:attrNameLst>
                                      </p:cBhvr>
                                      <p:to>
                                        <p:strVal val="visible"/>
                                      </p:to>
                                    </p:set>
                                    <p:animEffect transition="in" filter="checkerboard(across)">
                                      <p:cBhvr>
                                        <p:cTn id="69" dur="500"/>
                                        <p:tgtEl>
                                          <p:spTgt spid="95285">
                                            <p:txEl>
                                              <p:pRg st="0" end="0"/>
                                            </p:txEl>
                                          </p:spTgt>
                                        </p:tgtEl>
                                      </p:cBhvr>
                                    </p:animEffect>
                                  </p:childTnLst>
                                </p:cTn>
                              </p:par>
                            </p:childTnLst>
                          </p:cTn>
                        </p:par>
                      </p:childTnLst>
                    </p:cTn>
                  </p:par>
                  <p:par>
                    <p:cTn id="70" fill="hold" nodeType="clickPar">
                      <p:stCondLst>
                        <p:cond delay="indefinite"/>
                      </p:stCondLst>
                      <p:childTnLst>
                        <p:par>
                          <p:cTn id="71" fill="hold" nodeType="withGroup">
                            <p:stCondLst>
                              <p:cond delay="0"/>
                            </p:stCondLst>
                            <p:childTnLst>
                              <p:par>
                                <p:cTn id="72" presetID="5" presetClass="entr" presetSubtype="10" fill="hold" nodeType="clickEffect">
                                  <p:stCondLst>
                                    <p:cond delay="0"/>
                                  </p:stCondLst>
                                  <p:childTnLst>
                                    <p:set>
                                      <p:cBhvr>
                                        <p:cTn id="73" dur="1" fill="hold">
                                          <p:stCondLst>
                                            <p:cond delay="0"/>
                                          </p:stCondLst>
                                        </p:cTn>
                                        <p:tgtEl>
                                          <p:spTgt spid="95286">
                                            <p:txEl>
                                              <p:pRg st="0" end="0"/>
                                            </p:txEl>
                                          </p:spTgt>
                                        </p:tgtEl>
                                        <p:attrNameLst>
                                          <p:attrName>style.visibility</p:attrName>
                                        </p:attrNameLst>
                                      </p:cBhvr>
                                      <p:to>
                                        <p:strVal val="visible"/>
                                      </p:to>
                                    </p:set>
                                    <p:animEffect transition="in" filter="checkerboard(across)">
                                      <p:cBhvr>
                                        <p:cTn id="74" dur="500"/>
                                        <p:tgtEl>
                                          <p:spTgt spid="95286">
                                            <p:txEl>
                                              <p:pRg st="0" end="0"/>
                                            </p:txEl>
                                          </p:spTgt>
                                        </p:tgtEl>
                                      </p:cBhvr>
                                    </p:animEffect>
                                  </p:childTnLst>
                                </p:cTn>
                              </p:par>
                            </p:childTnLst>
                          </p:cTn>
                        </p:par>
                      </p:childTnLst>
                    </p:cTn>
                  </p:par>
                  <p:par>
                    <p:cTn id="75" fill="hold" nodeType="clickPar">
                      <p:stCondLst>
                        <p:cond delay="indefinite"/>
                      </p:stCondLst>
                      <p:childTnLst>
                        <p:par>
                          <p:cTn id="76" fill="hold" nodeType="withGroup">
                            <p:stCondLst>
                              <p:cond delay="0"/>
                            </p:stCondLst>
                            <p:childTnLst>
                              <p:par>
                                <p:cTn id="77" presetID="5" presetClass="entr" presetSubtype="10" fill="hold" nodeType="clickEffect">
                                  <p:stCondLst>
                                    <p:cond delay="0"/>
                                  </p:stCondLst>
                                  <p:childTnLst>
                                    <p:set>
                                      <p:cBhvr>
                                        <p:cTn id="78" dur="1" fill="hold">
                                          <p:stCondLst>
                                            <p:cond delay="0"/>
                                          </p:stCondLst>
                                        </p:cTn>
                                        <p:tgtEl>
                                          <p:spTgt spid="95287">
                                            <p:txEl>
                                              <p:pRg st="0" end="0"/>
                                            </p:txEl>
                                          </p:spTgt>
                                        </p:tgtEl>
                                        <p:attrNameLst>
                                          <p:attrName>style.visibility</p:attrName>
                                        </p:attrNameLst>
                                      </p:cBhvr>
                                      <p:to>
                                        <p:strVal val="visible"/>
                                      </p:to>
                                    </p:set>
                                    <p:animEffect transition="in" filter="checkerboard(across)">
                                      <p:cBhvr>
                                        <p:cTn id="79" dur="500"/>
                                        <p:tgtEl>
                                          <p:spTgt spid="95287">
                                            <p:txEl>
                                              <p:pRg st="0" end="0"/>
                                            </p:txEl>
                                          </p:spTgt>
                                        </p:tgtEl>
                                      </p:cBhvr>
                                    </p:animEffect>
                                  </p:childTnLst>
                                </p:cTn>
                              </p:par>
                            </p:childTnLst>
                          </p:cTn>
                        </p:par>
                      </p:childTnLst>
                    </p:cTn>
                  </p:par>
                  <p:par>
                    <p:cTn id="80" fill="hold" nodeType="clickPar">
                      <p:stCondLst>
                        <p:cond delay="indefinite"/>
                      </p:stCondLst>
                      <p:childTnLst>
                        <p:par>
                          <p:cTn id="81" fill="hold" nodeType="withGroup">
                            <p:stCondLst>
                              <p:cond delay="0"/>
                            </p:stCondLst>
                            <p:childTnLst>
                              <p:par>
                                <p:cTn id="82" presetID="5" presetClass="entr" presetSubtype="10" fill="hold" nodeType="clickEffect">
                                  <p:stCondLst>
                                    <p:cond delay="0"/>
                                  </p:stCondLst>
                                  <p:childTnLst>
                                    <p:set>
                                      <p:cBhvr>
                                        <p:cTn id="83" dur="1" fill="hold">
                                          <p:stCondLst>
                                            <p:cond delay="0"/>
                                          </p:stCondLst>
                                        </p:cTn>
                                        <p:tgtEl>
                                          <p:spTgt spid="95288">
                                            <p:txEl>
                                              <p:pRg st="0" end="0"/>
                                            </p:txEl>
                                          </p:spTgt>
                                        </p:tgtEl>
                                        <p:attrNameLst>
                                          <p:attrName>style.visibility</p:attrName>
                                        </p:attrNameLst>
                                      </p:cBhvr>
                                      <p:to>
                                        <p:strVal val="visible"/>
                                      </p:to>
                                    </p:set>
                                    <p:animEffect transition="in" filter="checkerboard(across)">
                                      <p:cBhvr>
                                        <p:cTn id="84" dur="500"/>
                                        <p:tgtEl>
                                          <p:spTgt spid="9528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73" grpId="0" animBg="1"/>
      <p:bldP spid="95275" grpId="0" animBg="1"/>
      <p:bldP spid="95276" grpId="0" animBg="1"/>
      <p:bldP spid="95277" grpId="0" animBg="1"/>
      <p:bldP spid="95278" grpId="0" animBg="1"/>
      <p:bldP spid="95279" grpId="0" animBg="1"/>
      <p:bldP spid="95280"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Data Protection Principles</a:t>
            </a:r>
            <a:endParaRPr lang="en-GB" dirty="0"/>
          </a:p>
        </p:txBody>
      </p:sp>
      <p:sp>
        <p:nvSpPr>
          <p:cNvPr id="3" name="Content Placeholder 2"/>
          <p:cNvSpPr>
            <a:spLocks noGrp="1"/>
          </p:cNvSpPr>
          <p:nvPr>
            <p:ph idx="1"/>
          </p:nvPr>
        </p:nvSpPr>
        <p:spPr>
          <a:xfrm>
            <a:off x="680321" y="2336873"/>
            <a:ext cx="9613861" cy="4328788"/>
          </a:xfrm>
        </p:spPr>
        <p:txBody>
          <a:bodyPr/>
          <a:lstStyle/>
          <a:p>
            <a:pPr marL="457200" indent="-457200">
              <a:buAutoNum type="arabicPeriod"/>
              <a:defRPr/>
            </a:pPr>
            <a:r>
              <a:rPr lang="en-GB" dirty="0" smtClean="0"/>
              <a:t>Do </a:t>
            </a:r>
            <a:r>
              <a:rPr lang="en-GB" dirty="0"/>
              <a:t>the people whose information I hold, understand what </a:t>
            </a:r>
            <a:endParaRPr lang="en-GB" dirty="0" smtClean="0"/>
          </a:p>
          <a:p>
            <a:pPr marL="0" indent="0">
              <a:buNone/>
              <a:defRPr/>
            </a:pPr>
            <a:r>
              <a:rPr lang="en-GB" dirty="0"/>
              <a:t> </a:t>
            </a:r>
            <a:r>
              <a:rPr lang="en-GB" dirty="0" smtClean="0"/>
              <a:t>    it </a:t>
            </a:r>
            <a:r>
              <a:rPr lang="en-GB" dirty="0"/>
              <a:t>will be used for</a:t>
            </a:r>
            <a:r>
              <a:rPr lang="en-GB" dirty="0" smtClean="0"/>
              <a:t>?</a:t>
            </a:r>
          </a:p>
          <a:p>
            <a:pPr marL="457200" indent="-457200">
              <a:buAutoNum type="arabicPeriod"/>
              <a:defRPr/>
            </a:pPr>
            <a:endParaRPr lang="en-GB" dirty="0"/>
          </a:p>
          <a:p>
            <a:pPr marL="266700" indent="-266700">
              <a:buNone/>
              <a:defRPr/>
            </a:pPr>
            <a:r>
              <a:rPr lang="en-GB" dirty="0"/>
              <a:t>2. If I am asked to pass on personal information, would the people about whom I hold information expect me to do this</a:t>
            </a:r>
            <a:r>
              <a:rPr lang="en-GB" dirty="0" smtClean="0"/>
              <a:t>?</a:t>
            </a:r>
          </a:p>
          <a:p>
            <a:pPr marL="266700" indent="-266700">
              <a:buNone/>
              <a:defRPr/>
            </a:pPr>
            <a:endParaRPr lang="en-GB" dirty="0"/>
          </a:p>
          <a:p>
            <a:pPr marL="0" indent="0">
              <a:buNone/>
              <a:defRPr/>
            </a:pPr>
            <a:r>
              <a:rPr lang="en-GB" dirty="0"/>
              <a:t>3. Is this information being held securely</a:t>
            </a:r>
            <a:r>
              <a:rPr lang="en-GB" dirty="0" smtClean="0"/>
              <a:t>?</a:t>
            </a:r>
          </a:p>
          <a:p>
            <a:pPr marL="0" indent="0">
              <a:buNone/>
              <a:defRPr/>
            </a:pPr>
            <a:endParaRPr lang="en-GB" dirty="0"/>
          </a:p>
          <a:p>
            <a:pPr marL="266700" indent="-266700">
              <a:buNone/>
              <a:defRPr/>
            </a:pPr>
            <a:r>
              <a:rPr lang="en-GB" dirty="0"/>
              <a:t>4. Is access to personal information limited to only those who need to know?</a:t>
            </a:r>
          </a:p>
          <a:p>
            <a:endParaRPr lang="en-GB" dirty="0"/>
          </a:p>
        </p:txBody>
      </p:sp>
    </p:spTree>
    <p:extLst>
      <p:ext uri="{BB962C8B-B14F-4D97-AF65-F5344CB8AC3E}">
        <p14:creationId xmlns:p14="http://schemas.microsoft.com/office/powerpoint/2010/main" val="7759731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14400" y="354330"/>
            <a:ext cx="11277600" cy="5525770"/>
          </a:xfrm>
        </p:spPr>
        <p:txBody>
          <a:bodyPr>
            <a:normAutofit/>
          </a:bodyPr>
          <a:lstStyle/>
          <a:p>
            <a:pPr marL="0" indent="0">
              <a:buNone/>
              <a:defRPr/>
            </a:pPr>
            <a:endParaRPr lang="en-GB" dirty="0" smtClean="0"/>
          </a:p>
          <a:p>
            <a:pPr marL="0" indent="0">
              <a:buNone/>
              <a:defRPr/>
            </a:pPr>
            <a:endParaRPr lang="en-GB" dirty="0"/>
          </a:p>
          <a:p>
            <a:pPr marL="0" indent="0">
              <a:buNone/>
              <a:defRPr/>
            </a:pPr>
            <a:endParaRPr lang="en-GB" dirty="0" smtClean="0"/>
          </a:p>
          <a:p>
            <a:pPr marL="0" indent="0">
              <a:buNone/>
              <a:defRPr/>
            </a:pPr>
            <a:r>
              <a:rPr lang="en-GB" dirty="0" smtClean="0"/>
              <a:t>5</a:t>
            </a:r>
            <a:r>
              <a:rPr lang="en-GB" dirty="0" smtClean="0"/>
              <a:t>. </a:t>
            </a:r>
            <a:r>
              <a:rPr lang="en-GB" dirty="0"/>
              <a:t>Is the personal information accurate and up to date</a:t>
            </a:r>
            <a:r>
              <a:rPr lang="en-GB" dirty="0" smtClean="0"/>
              <a:t>?</a:t>
            </a:r>
          </a:p>
          <a:p>
            <a:pPr marL="0" indent="0">
              <a:buNone/>
              <a:defRPr/>
            </a:pPr>
            <a:endParaRPr lang="en-GB" dirty="0"/>
          </a:p>
          <a:p>
            <a:pPr marL="0" indent="0">
              <a:buNone/>
              <a:defRPr/>
            </a:pPr>
            <a:r>
              <a:rPr lang="en-GB" dirty="0"/>
              <a:t>6</a:t>
            </a:r>
            <a:r>
              <a:rPr lang="en-GB" dirty="0" smtClean="0"/>
              <a:t>. </a:t>
            </a:r>
            <a:r>
              <a:rPr lang="en-GB" dirty="0"/>
              <a:t>Do I delete or destroy personal information as soon as I have used it</a:t>
            </a:r>
            <a:r>
              <a:rPr lang="en-GB" dirty="0" smtClean="0"/>
              <a:t>?</a:t>
            </a:r>
          </a:p>
          <a:p>
            <a:pPr marL="0" indent="0">
              <a:buNone/>
              <a:defRPr/>
            </a:pPr>
            <a:endParaRPr lang="en-GB" dirty="0"/>
          </a:p>
          <a:p>
            <a:pPr marL="266700" indent="-266700">
              <a:buNone/>
              <a:defRPr/>
            </a:pPr>
            <a:r>
              <a:rPr lang="en-GB" dirty="0"/>
              <a:t>7</a:t>
            </a:r>
            <a:r>
              <a:rPr lang="en-GB" dirty="0" smtClean="0"/>
              <a:t>. </a:t>
            </a:r>
            <a:r>
              <a:rPr lang="en-GB" dirty="0"/>
              <a:t>Have I received sufficient training from my employer in carrying out my duties and responsibilities under the </a:t>
            </a:r>
            <a:r>
              <a:rPr lang="en-GB" dirty="0" smtClean="0"/>
              <a:t>General Data </a:t>
            </a:r>
            <a:r>
              <a:rPr lang="en-GB" dirty="0"/>
              <a:t>Protection </a:t>
            </a:r>
            <a:r>
              <a:rPr lang="en-GB" dirty="0" smtClean="0"/>
              <a:t>Regulations </a:t>
            </a:r>
            <a:endParaRPr lang="en-GB" dirty="0" smtClean="0"/>
          </a:p>
          <a:p>
            <a:pPr marL="266700" indent="-266700">
              <a:buNone/>
              <a:defRPr/>
            </a:pPr>
            <a:endParaRPr lang="en-GB" dirty="0" smtClean="0"/>
          </a:p>
          <a:p>
            <a:pPr marL="266700" indent="-266700">
              <a:buNone/>
              <a:defRPr/>
            </a:pPr>
            <a:r>
              <a:rPr lang="en-GB" dirty="0" smtClean="0"/>
              <a:t>8.   Am </a:t>
            </a:r>
            <a:r>
              <a:rPr lang="en-GB" dirty="0"/>
              <a:t>I putting them into practice? </a:t>
            </a:r>
          </a:p>
          <a:p>
            <a:pPr indent="-274320">
              <a:defRPr/>
            </a:pPr>
            <a:endParaRPr lang="en-GB" sz="3200" dirty="0"/>
          </a:p>
          <a:p>
            <a:endParaRPr lang="en-GB" sz="3200" dirty="0"/>
          </a:p>
        </p:txBody>
      </p:sp>
    </p:spTree>
    <p:extLst>
      <p:ext uri="{BB962C8B-B14F-4D97-AF65-F5344CB8AC3E}">
        <p14:creationId xmlns:p14="http://schemas.microsoft.com/office/powerpoint/2010/main" val="3070011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8D4585"/>
      </a:dk2>
      <a:lt2>
        <a:srgbClr val="E7E6E6"/>
      </a:lt2>
      <a:accent1>
        <a:srgbClr val="F35AE6"/>
      </a:accent1>
      <a:accent2>
        <a:srgbClr val="FC5283"/>
      </a:accent2>
      <a:accent3>
        <a:srgbClr val="F67C64"/>
      </a:accent3>
      <a:accent4>
        <a:srgbClr val="F89F65"/>
      </a:accent4>
      <a:accent5>
        <a:srgbClr val="55C6BA"/>
      </a:accent5>
      <a:accent6>
        <a:srgbClr val="84A3FD"/>
      </a:accent6>
      <a:hlink>
        <a:srgbClr val="6ED4F6"/>
      </a:hlink>
      <a:folHlink>
        <a:srgbClr val="9FECFC"/>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A496156611B3A4C9D3016DD1C82BE82" ma:contentTypeVersion="14" ma:contentTypeDescription="Create a new document." ma:contentTypeScope="" ma:versionID="a0dc8397e2a3f1afdb79b843148ae111">
  <xsd:schema xmlns:xsd="http://www.w3.org/2001/XMLSchema" xmlns:xs="http://www.w3.org/2001/XMLSchema" xmlns:p="http://schemas.microsoft.com/office/2006/metadata/properties" xmlns:ns3="b3fe5981-60c0-4104-a1b1-a1fac9687ed0" xmlns:ns4="e0e7bb2f-ff26-4fae-befd-4a9a53791a98" targetNamespace="http://schemas.microsoft.com/office/2006/metadata/properties" ma:root="true" ma:fieldsID="4e27fab920473e4351fe4ab2726f0006" ns3:_="" ns4:_="">
    <xsd:import namespace="b3fe5981-60c0-4104-a1b1-a1fac9687ed0"/>
    <xsd:import namespace="e0e7bb2f-ff26-4fae-befd-4a9a53791a98"/>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AutoKeyPoints" minOccurs="0"/>
                <xsd:element ref="ns3:MediaServiceKeyPoints" minOccurs="0"/>
                <xsd:element ref="ns3:MediaServiceDateTaken" minOccurs="0"/>
                <xsd:element ref="ns3:MediaServiceLocation" minOccurs="0"/>
                <xsd:element ref="ns3: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3fe5981-60c0-4104-a1b1-a1fac9687ed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LengthInSeconds" ma:index="21" nillable="true" ma:displayName="Length (seconds)" ma:internalName="MediaLengthInSeconds"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e0e7bb2f-ff26-4fae-befd-4a9a53791a98"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element name="SharingHintHash" ma:index="16"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791EC8B5-1F84-4689-BC10-B8F929B13AE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3fe5981-60c0-4104-a1b1-a1fac9687ed0"/>
    <ds:schemaRef ds:uri="e0e7bb2f-ff26-4fae-befd-4a9a53791a9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2A31A98E-B1BC-4068-98DF-3415E3A3FF80}">
  <ds:schemaRefs>
    <ds:schemaRef ds:uri="http://schemas.microsoft.com/sharepoint/v3/contenttype/forms"/>
  </ds:schemaRefs>
</ds:datastoreItem>
</file>

<file path=customXml/itemProps3.xml><?xml version="1.0" encoding="utf-8"?>
<ds:datastoreItem xmlns:ds="http://schemas.openxmlformats.org/officeDocument/2006/customXml" ds:itemID="{650CB560-6982-4A5A-9260-BA47C8D5834D}">
  <ds:schemaRefs>
    <ds:schemaRef ds:uri="http://www.w3.org/XML/1998/namespace"/>
    <ds:schemaRef ds:uri="http://schemas.microsoft.com/office/2006/documentManagement/types"/>
    <ds:schemaRef ds:uri="http://purl.org/dc/elements/1.1/"/>
    <ds:schemaRef ds:uri="http://schemas.openxmlformats.org/package/2006/metadata/core-properties"/>
    <ds:schemaRef ds:uri="http://purl.org/dc/dcmitype/"/>
    <ds:schemaRef ds:uri="http://schemas.microsoft.com/office/2006/metadata/properties"/>
    <ds:schemaRef ds:uri="http://purl.org/dc/terms/"/>
    <ds:schemaRef ds:uri="e0e7bb2f-ff26-4fae-befd-4a9a53791a98"/>
    <ds:schemaRef ds:uri="b3fe5981-60c0-4104-a1b1-a1fac9687ed0"/>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emplate>TM04033917[[fn=Berlin]]</Template>
  <TotalTime>34</TotalTime>
  <Words>566</Words>
  <Application>Microsoft Office PowerPoint</Application>
  <PresentationFormat>Widescreen</PresentationFormat>
  <Paragraphs>85</Paragraphs>
  <Slides>11</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Calibri</vt:lpstr>
      <vt:lpstr>Trebuchet MS</vt:lpstr>
      <vt:lpstr>Berlin</vt:lpstr>
      <vt:lpstr>Learning Objectives for this week</vt:lpstr>
      <vt:lpstr>Customer  Needs</vt:lpstr>
      <vt:lpstr>How Customer needs  are formed:</vt:lpstr>
      <vt:lpstr>Identify Customer needs by  </vt:lpstr>
      <vt:lpstr>Customer Confidentiality</vt:lpstr>
      <vt:lpstr>Data Protection Act 1998</vt:lpstr>
      <vt:lpstr>PowerPoint Presentation</vt:lpstr>
      <vt:lpstr>Data Protection Principles</vt:lpstr>
      <vt:lpstr>PowerPoint Presentation</vt:lpstr>
      <vt:lpstr>GDPR   May 2018 General data protection regulations</vt:lpstr>
      <vt:lpstr>Customer needs and expectations</vt:lpstr>
    </vt:vector>
  </TitlesOfParts>
  <Company>London Borough of Islington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Moore, Alison</dc:creator>
  <cp:lastModifiedBy>Moore, Alison</cp:lastModifiedBy>
  <cp:revision>5</cp:revision>
  <dcterms:created xsi:type="dcterms:W3CDTF">2021-06-09T11:01:42Z</dcterms:created>
  <dcterms:modified xsi:type="dcterms:W3CDTF">2021-06-09T11:36:09Z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0x010100BA496156611B3A4C9D3016DD1C82BE82</vt:lpwstr>
  </property>
</Properties>
</file>