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4"/>
  </p:notesMasterIdLst>
  <p:sldIdLst>
    <p:sldId id="271" r:id="rId5"/>
    <p:sldId id="269" r:id="rId6"/>
    <p:sldId id="270" r:id="rId7"/>
    <p:sldId id="256" r:id="rId8"/>
    <p:sldId id="262" r:id="rId9"/>
    <p:sldId id="261" r:id="rId10"/>
    <p:sldId id="258" r:id="rId11"/>
    <p:sldId id="26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513" autoAdjust="0"/>
  </p:normalViewPr>
  <p:slideViewPr>
    <p:cSldViewPr>
      <p:cViewPr varScale="1">
        <p:scale>
          <a:sx n="55" d="100"/>
          <a:sy n="55" d="100"/>
        </p:scale>
        <p:origin x="89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userId="09480c21-a792-4f35-9038-0a976c15d73e" providerId="ADAL" clId="{9ADB5F8C-0B0D-4DCD-B13E-C82702B4236A}"/>
    <pc:docChg chg="custSel modSld">
      <pc:chgData name="Julie" userId="09480c21-a792-4f35-9038-0a976c15d73e" providerId="ADAL" clId="{9ADB5F8C-0B0D-4DCD-B13E-C82702B4236A}" dt="2020-10-19T19:30:07.831" v="11" actId="732"/>
      <pc:docMkLst>
        <pc:docMk/>
      </pc:docMkLst>
      <pc:sldChg chg="modSp mod">
        <pc:chgData name="Julie" userId="09480c21-a792-4f35-9038-0a976c15d73e" providerId="ADAL" clId="{9ADB5F8C-0B0D-4DCD-B13E-C82702B4236A}" dt="2020-10-19T19:27:46.092" v="7" actId="20577"/>
        <pc:sldMkLst>
          <pc:docMk/>
          <pc:sldMk cId="64375732" sldId="258"/>
        </pc:sldMkLst>
        <pc:spChg chg="mod">
          <ac:chgData name="Julie" userId="09480c21-a792-4f35-9038-0a976c15d73e" providerId="ADAL" clId="{9ADB5F8C-0B0D-4DCD-B13E-C82702B4236A}" dt="2020-10-19T19:27:46.092" v="7" actId="20577"/>
          <ac:spMkLst>
            <pc:docMk/>
            <pc:sldMk cId="64375732" sldId="258"/>
            <ac:spMk id="3" creationId="{00000000-0000-0000-0000-000000000000}"/>
          </ac:spMkLst>
        </pc:spChg>
      </pc:sldChg>
      <pc:sldChg chg="modSp mod">
        <pc:chgData name="Julie" userId="09480c21-a792-4f35-9038-0a976c15d73e" providerId="ADAL" clId="{9ADB5F8C-0B0D-4DCD-B13E-C82702B4236A}" dt="2020-10-19T19:27:37.780" v="3" actId="6549"/>
        <pc:sldMkLst>
          <pc:docMk/>
          <pc:sldMk cId="2524683173" sldId="262"/>
        </pc:sldMkLst>
        <pc:spChg chg="mod">
          <ac:chgData name="Julie" userId="09480c21-a792-4f35-9038-0a976c15d73e" providerId="ADAL" clId="{9ADB5F8C-0B0D-4DCD-B13E-C82702B4236A}" dt="2020-10-19T19:27:37.780" v="3" actId="6549"/>
          <ac:spMkLst>
            <pc:docMk/>
            <pc:sldMk cId="2524683173" sldId="262"/>
            <ac:spMk id="4" creationId="{00000000-0000-0000-0000-000000000000}"/>
          </ac:spMkLst>
        </pc:spChg>
      </pc:sldChg>
      <pc:sldChg chg="addSp delSp modSp mod">
        <pc:chgData name="Julie" userId="09480c21-a792-4f35-9038-0a976c15d73e" providerId="ADAL" clId="{9ADB5F8C-0B0D-4DCD-B13E-C82702B4236A}" dt="2020-10-19T19:30:07.831" v="11" actId="732"/>
        <pc:sldMkLst>
          <pc:docMk/>
          <pc:sldMk cId="3698438696" sldId="265"/>
        </pc:sldMkLst>
        <pc:spChg chg="del">
          <ac:chgData name="Julie" userId="09480c21-a792-4f35-9038-0a976c15d73e" providerId="ADAL" clId="{9ADB5F8C-0B0D-4DCD-B13E-C82702B4236A}" dt="2020-10-19T19:29:40.368" v="9" actId="22"/>
          <ac:spMkLst>
            <pc:docMk/>
            <pc:sldMk cId="3698438696" sldId="265"/>
            <ac:spMk id="3" creationId="{00000000-0000-0000-0000-000000000000}"/>
          </ac:spMkLst>
        </pc:spChg>
        <pc:picChg chg="add mod ord modCrop">
          <ac:chgData name="Julie" userId="09480c21-a792-4f35-9038-0a976c15d73e" providerId="ADAL" clId="{9ADB5F8C-0B0D-4DCD-B13E-C82702B4236A}" dt="2020-10-19T19:30:07.831" v="11" actId="732"/>
          <ac:picMkLst>
            <pc:docMk/>
            <pc:sldMk cId="3698438696" sldId="265"/>
            <ac:picMk id="5" creationId="{68799923-C23A-4BBE-920B-65BC37DA5C38}"/>
          </ac:picMkLst>
        </pc:picChg>
        <pc:picChg chg="del">
          <ac:chgData name="Julie" userId="09480c21-a792-4f35-9038-0a976c15d73e" providerId="ADAL" clId="{9ADB5F8C-0B0D-4DCD-B13E-C82702B4236A}" dt="2020-10-19T19:28:03.127" v="8" actId="478"/>
          <ac:picMkLst>
            <pc:docMk/>
            <pc:sldMk cId="3698438696" sldId="265"/>
            <ac:picMk id="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A85F5-F625-43FE-A34C-8DF815FADA52}" type="datetimeFigureOut">
              <a:rPr lang="en-GB" smtClean="0"/>
              <a:t>19/10/2020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50FFDE-A21B-4A02-839C-E790BC5BAEB6}" type="slidenum">
              <a:rPr lang="en-GB" smtClean="0"/>
              <a:t>‹#›</a:t>
            </a:fld>
            <a:endParaRPr lang="en-GB"/>
          </a:p>
        </p:txBody>
      </p:sp>
    </p:spTree>
    <p:extLst>
      <p:ext uri="{BB962C8B-B14F-4D97-AF65-F5344CB8AC3E}">
        <p14:creationId xmlns:p14="http://schemas.microsoft.com/office/powerpoint/2010/main" val="743015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a:ln/>
        </p:spPr>
      </p:sp>
      <p:sp>
        <p:nvSpPr>
          <p:cNvPr id="8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anose="020B0600070205080204" pitchFamily="34" charset="-128"/>
            </a:endParaRPr>
          </a:p>
        </p:txBody>
      </p:sp>
      <p:sp>
        <p:nvSpPr>
          <p:cNvPr id="819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smtClean="0">
                <a:latin typeface="Lucida Grande" pitchFamily="-28" charset="0"/>
              </a:rPr>
              <a:t>04 January 2013</a:t>
            </a:r>
          </a:p>
        </p:txBody>
      </p:sp>
      <p:sp>
        <p:nvSpPr>
          <p:cNvPr id="8197" name="Footer Placeholder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smtClean="0">
                <a:latin typeface="Lucida Grande" pitchFamily="-28" charset="0"/>
              </a:rPr>
              <a:t>Page</a:t>
            </a:r>
          </a:p>
        </p:txBody>
      </p:sp>
      <p:sp>
        <p:nvSpPr>
          <p:cNvPr id="8198" name="Slide Number Placeholder 5"/>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8EDC118-F98B-40B2-B7F4-10ADDA8FA4A6}" type="slidenum">
              <a:rPr lang="en-US" altLang="en-US" sz="1200" smtClean="0">
                <a:latin typeface="Lucida Grande" pitchFamily="-28" charset="0"/>
              </a:rPr>
              <a:pPr/>
              <a:t>2</a:t>
            </a:fld>
            <a:endParaRPr lang="en-US" altLang="en-US" sz="1200" smtClean="0">
              <a:latin typeface="Lucida Grande" pitchFamily="-28" charset="0"/>
            </a:endParaRPr>
          </a:p>
        </p:txBody>
      </p:sp>
    </p:spTree>
    <p:extLst>
      <p:ext uri="{BB962C8B-B14F-4D97-AF65-F5344CB8AC3E}">
        <p14:creationId xmlns:p14="http://schemas.microsoft.com/office/powerpoint/2010/main" val="1060942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45E7D8-E941-4598-892A-EA881E5CE871}"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F0F6A-55F4-45D9-BAE0-1D2A7F1F7094}" type="slidenum">
              <a:rPr lang="en-GB" smtClean="0"/>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45E7D8-E941-4598-892A-EA881E5CE871}"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45E7D8-E941-4598-892A-EA881E5CE871}"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45E7D8-E941-4598-892A-EA881E5CE871}"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45E7D8-E941-4598-892A-EA881E5CE871}"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F0F6A-55F4-45D9-BAE0-1D2A7F1F7094}" type="slidenum">
              <a:rPr lang="en-GB" smtClean="0"/>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45E7D8-E941-4598-892A-EA881E5CE871}" type="datetimeFigureOut">
              <a:rPr lang="en-GB" smtClean="0"/>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45E7D8-E941-4598-892A-EA881E5CE871}" type="datetimeFigureOut">
              <a:rPr lang="en-GB" smtClean="0"/>
              <a:t>19/10/2020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8F0F6A-55F4-45D9-BAE0-1D2A7F1F7094}" type="slidenum">
              <a:rPr lang="en-GB" smtClean="0"/>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45E7D8-E941-4598-892A-EA881E5CE871}" type="datetimeFigureOut">
              <a:rPr lang="en-GB" smtClean="0"/>
              <a:t>19/10/2020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45E7D8-E941-4598-892A-EA881E5CE871}" type="datetimeFigureOut">
              <a:rPr lang="en-GB" smtClean="0"/>
              <a:t>19/10/2020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45E7D8-E941-4598-892A-EA881E5CE871}" type="datetimeFigureOut">
              <a:rPr lang="en-GB" smtClean="0"/>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8F0F6A-55F4-45D9-BAE0-1D2A7F1F7094}" type="slidenum">
              <a:rPr lang="en-GB" smtClean="0"/>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45E7D8-E941-4598-892A-EA881E5CE871}" type="datetimeFigureOut">
              <a:rPr lang="en-GB" smtClean="0"/>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F45E7D8-E941-4598-892A-EA881E5CE871}" type="datetimeFigureOut">
              <a:rPr lang="en-GB" smtClean="0"/>
              <a:t>19/10/2020</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78F0F6A-55F4-45D9-BAE0-1D2A7F1F709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Week 5</a:t>
            </a:r>
            <a:endParaRPr lang="en-GB" dirty="0"/>
          </a:p>
        </p:txBody>
      </p:sp>
      <p:sp>
        <p:nvSpPr>
          <p:cNvPr id="3" name="Subtitle 2"/>
          <p:cNvSpPr>
            <a:spLocks noGrp="1"/>
          </p:cNvSpPr>
          <p:nvPr>
            <p:ph type="subTitle" idx="1"/>
          </p:nvPr>
        </p:nvSpPr>
        <p:spPr/>
        <p:txBody>
          <a:bodyPr>
            <a:normAutofit/>
          </a:bodyPr>
          <a:lstStyle/>
          <a:p>
            <a:r>
              <a:rPr lang="en-GB" dirty="0" smtClean="0"/>
              <a:t>Layout features</a:t>
            </a:r>
            <a:endParaRPr lang="en-GB" dirty="0"/>
          </a:p>
        </p:txBody>
      </p:sp>
    </p:spTree>
    <p:extLst>
      <p:ext uri="{BB962C8B-B14F-4D97-AF65-F5344CB8AC3E}">
        <p14:creationId xmlns:p14="http://schemas.microsoft.com/office/powerpoint/2010/main" val="246218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idx="4294967295"/>
          </p:nvPr>
        </p:nvSpPr>
        <p:spPr>
          <a:xfrm>
            <a:off x="468313" y="908050"/>
            <a:ext cx="7772400" cy="649288"/>
          </a:xfrm>
        </p:spPr>
        <p:txBody>
          <a:bodyPr>
            <a:normAutofit fontScale="90000"/>
          </a:bodyPr>
          <a:lstStyle/>
          <a:p>
            <a:r>
              <a:rPr lang="en-GB" altLang="en-US" sz="3200" smtClean="0"/>
              <a:t>Aims of the session</a:t>
            </a:r>
            <a:r>
              <a:rPr lang="en-GB" altLang="en-US" sz="2400" b="0" smtClean="0"/>
              <a:t/>
            </a:r>
            <a:br>
              <a:rPr lang="en-GB" altLang="en-US" sz="2400" b="0" smtClean="0"/>
            </a:br>
            <a:endParaRPr lang="en-GB" altLang="en-US" sz="2400" b="0" smtClean="0"/>
          </a:p>
        </p:txBody>
      </p:sp>
      <p:sp>
        <p:nvSpPr>
          <p:cNvPr id="7171" name="Content Placeholder 3"/>
          <p:cNvSpPr>
            <a:spLocks noGrp="1" noChangeArrowheads="1"/>
          </p:cNvSpPr>
          <p:nvPr>
            <p:ph idx="4294967295"/>
          </p:nvPr>
        </p:nvSpPr>
        <p:spPr>
          <a:xfrm>
            <a:off x="611188" y="1557338"/>
            <a:ext cx="8281987" cy="3465512"/>
          </a:xfrm>
        </p:spPr>
        <p:txBody>
          <a:bodyPr/>
          <a:lstStyle/>
          <a:p>
            <a:r>
              <a:rPr lang="en-GB" sz="3200" i="1" dirty="0"/>
              <a:t>Be able to recognise particular types of text by </a:t>
            </a:r>
            <a:r>
              <a:rPr lang="en-GB" sz="3200" i="1" dirty="0" smtClean="0"/>
              <a:t>their </a:t>
            </a:r>
            <a:r>
              <a:rPr lang="en-GB" sz="3200" i="1" dirty="0"/>
              <a:t>unique layout features</a:t>
            </a:r>
            <a:endParaRPr lang="en-GB" sz="3200" dirty="0"/>
          </a:p>
        </p:txBody>
      </p:sp>
    </p:spTree>
    <p:extLst>
      <p:ext uri="{BB962C8B-B14F-4D97-AF65-F5344CB8AC3E}">
        <p14:creationId xmlns:p14="http://schemas.microsoft.com/office/powerpoint/2010/main" val="2018292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dirty="0" smtClean="0"/>
              <a:t>To check your learning …</a:t>
            </a:r>
            <a:endParaRPr lang="en-GB" altLang="en-US" dirty="0" smtClean="0"/>
          </a:p>
        </p:txBody>
      </p:sp>
      <p:sp>
        <p:nvSpPr>
          <p:cNvPr id="10243" name="Content Placeholder 2"/>
          <p:cNvSpPr>
            <a:spLocks noGrp="1"/>
          </p:cNvSpPr>
          <p:nvPr>
            <p:ph idx="1"/>
          </p:nvPr>
        </p:nvSpPr>
        <p:spPr/>
        <p:txBody>
          <a:bodyPr/>
          <a:lstStyle/>
          <a:p>
            <a:pPr marL="0" indent="0">
              <a:buFontTx/>
              <a:buNone/>
              <a:defRPr/>
            </a:pPr>
            <a:r>
              <a:rPr lang="en-GB" altLang="en-US" sz="2400" dirty="0" smtClean="0"/>
              <a:t>Please complete the Layout Features activity on ACL Gateway</a:t>
            </a:r>
            <a:endParaRPr lang="en-GB" altLang="en-US" sz="2400" dirty="0" smtClean="0"/>
          </a:p>
        </p:txBody>
      </p:sp>
    </p:spTree>
    <p:extLst>
      <p:ext uri="{BB962C8B-B14F-4D97-AF65-F5344CB8AC3E}">
        <p14:creationId xmlns:p14="http://schemas.microsoft.com/office/powerpoint/2010/main" val="1941873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Types of text</a:t>
            </a:r>
          </a:p>
        </p:txBody>
      </p:sp>
      <p:sp>
        <p:nvSpPr>
          <p:cNvPr id="3" name="Subtitle 2"/>
          <p:cNvSpPr>
            <a:spLocks noGrp="1"/>
          </p:cNvSpPr>
          <p:nvPr>
            <p:ph type="subTitle" idx="1"/>
          </p:nvPr>
        </p:nvSpPr>
        <p:spPr/>
        <p:txBody>
          <a:bodyPr>
            <a:normAutofit/>
          </a:bodyPr>
          <a:lstStyle/>
          <a:p>
            <a:r>
              <a:rPr lang="en-GB" dirty="0"/>
              <a:t>What are the things that make these texts what they are?</a:t>
            </a:r>
          </a:p>
          <a:p>
            <a:r>
              <a:rPr lang="en-GB" dirty="0"/>
              <a:t>In other words, what makes a letter a letter?</a:t>
            </a:r>
          </a:p>
        </p:txBody>
      </p:sp>
    </p:spTree>
    <p:extLst>
      <p:ext uri="{BB962C8B-B14F-4D97-AF65-F5344CB8AC3E}">
        <p14:creationId xmlns:p14="http://schemas.microsoft.com/office/powerpoint/2010/main" val="378276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3915"/>
            <a:ext cx="8208912" cy="6494085"/>
          </a:xfrm>
          <a:prstGeom prst="rect">
            <a:avLst/>
          </a:prstGeom>
        </p:spPr>
        <p:txBody>
          <a:bodyPr wrap="square">
            <a:spAutoFit/>
          </a:bodyPr>
          <a:lstStyle/>
          <a:p>
            <a:pPr algn="r"/>
            <a:r>
              <a:rPr lang="en-GB" sz="1600" dirty="0"/>
              <a:t>42, Greyhound Road</a:t>
            </a:r>
          </a:p>
          <a:p>
            <a:pPr algn="r"/>
            <a:r>
              <a:rPr lang="en-GB" sz="1600" dirty="0"/>
              <a:t>Birmingham</a:t>
            </a:r>
          </a:p>
          <a:p>
            <a:pPr algn="r"/>
            <a:r>
              <a:rPr lang="en-GB" sz="1600" dirty="0"/>
              <a:t>B42 6HJ</a:t>
            </a:r>
          </a:p>
          <a:p>
            <a:pPr algn="r"/>
            <a:endParaRPr lang="en-GB" sz="1600" dirty="0"/>
          </a:p>
          <a:p>
            <a:pPr algn="r"/>
            <a:r>
              <a:rPr lang="en-GB" sz="1600" dirty="0"/>
              <a:t>25 April 2020</a:t>
            </a:r>
          </a:p>
          <a:p>
            <a:r>
              <a:rPr lang="en-GB" sz="1600" dirty="0"/>
              <a:t> </a:t>
            </a:r>
          </a:p>
          <a:p>
            <a:r>
              <a:rPr lang="en-GB" sz="1600" dirty="0" err="1"/>
              <a:t>Mr.</a:t>
            </a:r>
            <a:r>
              <a:rPr lang="en-GB" sz="1600" dirty="0"/>
              <a:t> E. </a:t>
            </a:r>
            <a:r>
              <a:rPr lang="en-GB" sz="1600" dirty="0" err="1"/>
              <a:t>Splatt</a:t>
            </a:r>
            <a:endParaRPr lang="en-GB" sz="1600" dirty="0"/>
          </a:p>
          <a:p>
            <a:r>
              <a:rPr lang="en-GB" sz="1600" dirty="0"/>
              <a:t>The Manager</a:t>
            </a:r>
          </a:p>
          <a:p>
            <a:r>
              <a:rPr lang="en-GB" sz="1600" dirty="0" err="1"/>
              <a:t>Bestdeal</a:t>
            </a:r>
            <a:r>
              <a:rPr lang="en-GB" sz="1600" dirty="0"/>
              <a:t> Electrics</a:t>
            </a:r>
          </a:p>
          <a:p>
            <a:r>
              <a:rPr lang="en-GB" sz="1600" dirty="0"/>
              <a:t>113 Main Street</a:t>
            </a:r>
          </a:p>
          <a:p>
            <a:r>
              <a:rPr lang="en-GB" sz="1600" dirty="0"/>
              <a:t>Andover</a:t>
            </a:r>
          </a:p>
          <a:p>
            <a:r>
              <a:rPr lang="en-GB" sz="1600" dirty="0"/>
              <a:t>AN4 9ET</a:t>
            </a:r>
          </a:p>
          <a:p>
            <a:r>
              <a:rPr lang="en-GB" sz="1600" dirty="0"/>
              <a:t>  </a:t>
            </a:r>
          </a:p>
          <a:p>
            <a:r>
              <a:rPr lang="en-GB" sz="1600" dirty="0"/>
              <a:t>Dear </a:t>
            </a:r>
            <a:r>
              <a:rPr lang="en-GB" sz="1600" dirty="0" err="1"/>
              <a:t>Mr.</a:t>
            </a:r>
            <a:r>
              <a:rPr lang="en-GB" sz="1600" dirty="0"/>
              <a:t> </a:t>
            </a:r>
            <a:r>
              <a:rPr lang="en-GB" sz="1600" dirty="0" err="1"/>
              <a:t>Splatt</a:t>
            </a:r>
            <a:r>
              <a:rPr lang="en-GB" sz="1600" dirty="0"/>
              <a:t>,</a:t>
            </a:r>
          </a:p>
          <a:p>
            <a:r>
              <a:rPr lang="en-GB" sz="1600" dirty="0"/>
              <a:t> </a:t>
            </a:r>
          </a:p>
          <a:p>
            <a:r>
              <a:rPr lang="en-GB" sz="1600" b="1" u="sng" dirty="0"/>
              <a:t>Complaint about member of staff</a:t>
            </a:r>
            <a:endParaRPr lang="en-GB" sz="1600" b="1" dirty="0"/>
          </a:p>
          <a:p>
            <a:r>
              <a:rPr lang="en-GB" sz="1600" dirty="0"/>
              <a:t> </a:t>
            </a:r>
          </a:p>
          <a:p>
            <a:r>
              <a:rPr lang="en-GB" sz="1600" dirty="0"/>
              <a:t>I am writing to complain about a member of your staff who was very rude to me on my recent visit to your shop………….</a:t>
            </a:r>
          </a:p>
          <a:p>
            <a:r>
              <a:rPr lang="en-GB" sz="1600" dirty="0"/>
              <a:t>  </a:t>
            </a:r>
          </a:p>
          <a:p>
            <a:r>
              <a:rPr lang="en-GB" sz="1600" dirty="0"/>
              <a:t>I have been a loyal customer of </a:t>
            </a:r>
            <a:r>
              <a:rPr lang="en-GB" sz="1600" dirty="0" err="1"/>
              <a:t>Bestdeal</a:t>
            </a:r>
            <a:r>
              <a:rPr lang="en-GB" sz="1600" dirty="0"/>
              <a:t> for many years.  I would like you to contact me to tell me how you are going to deal with this member of staff.  </a:t>
            </a:r>
          </a:p>
          <a:p>
            <a:r>
              <a:rPr lang="en-GB" sz="1600" dirty="0"/>
              <a:t> </a:t>
            </a:r>
          </a:p>
          <a:p>
            <a:r>
              <a:rPr lang="en-GB" sz="1600" dirty="0"/>
              <a:t>Yours sincerely</a:t>
            </a:r>
          </a:p>
          <a:p>
            <a:r>
              <a:rPr lang="en-GB" sz="1600" dirty="0"/>
              <a:t> </a:t>
            </a:r>
          </a:p>
          <a:p>
            <a:r>
              <a:rPr lang="en-GB" sz="1600" dirty="0"/>
              <a:t>Jane Teller</a:t>
            </a:r>
          </a:p>
        </p:txBody>
      </p:sp>
    </p:spTree>
    <p:extLst>
      <p:ext uri="{BB962C8B-B14F-4D97-AF65-F5344CB8AC3E}">
        <p14:creationId xmlns:p14="http://schemas.microsoft.com/office/powerpoint/2010/main" val="2524683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640"/>
          <a:stretch/>
        </p:blipFill>
        <p:spPr bwMode="auto">
          <a:xfrm>
            <a:off x="0" y="48574"/>
            <a:ext cx="9252520" cy="6548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049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632176"/>
          </a:xfrm>
        </p:spPr>
        <p:txBody>
          <a:bodyPr numCol="3" spcCol="274320">
            <a:normAutofit fontScale="70000" lnSpcReduction="20000"/>
          </a:bodyPr>
          <a:lstStyle/>
          <a:p>
            <a:pPr marL="0" indent="0">
              <a:buNone/>
            </a:pPr>
            <a:r>
              <a:rPr lang="en-GB" sz="2600" b="1" dirty="0"/>
              <a:t>27 January 2020</a:t>
            </a:r>
          </a:p>
          <a:p>
            <a:pPr marL="0" indent="0" algn="just">
              <a:buNone/>
            </a:pPr>
            <a:endParaRPr lang="en-GB" sz="2600" dirty="0"/>
          </a:p>
          <a:p>
            <a:pPr marL="0" indent="0">
              <a:buNone/>
            </a:pPr>
            <a:r>
              <a:rPr lang="en-GB" sz="2600" b="1" dirty="0"/>
              <a:t>by Alex Kingston	</a:t>
            </a:r>
            <a:r>
              <a:rPr lang="en-GB" sz="2600" dirty="0"/>
              <a:t>	</a:t>
            </a:r>
          </a:p>
          <a:p>
            <a:pPr marL="0" indent="0" algn="just">
              <a:buNone/>
            </a:pPr>
            <a:r>
              <a:rPr lang="en-GB" sz="2600" dirty="0"/>
              <a:t>A grandad and his two grandsons had a "miraculous" escape after the car they were travelling in launched into the air, clipped the side of a house and landed upside down.</a:t>
            </a:r>
          </a:p>
          <a:p>
            <a:pPr marL="0" indent="0" algn="just">
              <a:buNone/>
            </a:pPr>
            <a:endParaRPr lang="en-GB" sz="2600" dirty="0"/>
          </a:p>
          <a:p>
            <a:pPr marL="0" indent="0" algn="just">
              <a:buNone/>
            </a:pPr>
            <a:r>
              <a:rPr lang="en-GB" sz="2600" dirty="0"/>
              <a:t>The three are lucky to be alive after their vehicle - which was being driven by the elderly man - left the road and launched over a six foot wall. Paramedics found the vehicle teetering upside down on top of a parked car. </a:t>
            </a:r>
          </a:p>
          <a:p>
            <a:pPr marL="0" indent="0" algn="just">
              <a:buNone/>
            </a:pPr>
            <a:endParaRPr lang="en-GB" sz="2600" dirty="0"/>
          </a:p>
          <a:p>
            <a:pPr marL="0" indent="0" algn="just">
              <a:buNone/>
            </a:pPr>
            <a:r>
              <a:rPr lang="en-GB" sz="2600" dirty="0"/>
              <a:t>Emergency services said it was a miracle nobody was hurt in the accident in </a:t>
            </a:r>
            <a:r>
              <a:rPr lang="en-GB" sz="2600" dirty="0" err="1"/>
              <a:t>Seabridge</a:t>
            </a:r>
            <a:r>
              <a:rPr lang="en-GB" sz="2600" dirty="0"/>
              <a:t> Lane in Newcastle-under-Lyme, at around 5.30pm today.</a:t>
            </a:r>
          </a:p>
          <a:p>
            <a:pPr marL="0" indent="0" algn="just">
              <a:buNone/>
            </a:pPr>
            <a:endParaRPr lang="en-GB" sz="2600" dirty="0"/>
          </a:p>
          <a:p>
            <a:pPr marL="0" indent="0" algn="just">
              <a:buNone/>
            </a:pPr>
            <a:r>
              <a:rPr lang="en-GB" sz="2600" dirty="0"/>
              <a:t>A West Midlands Ambulance Service (WMAS) spokeswoman said: "When the emergency services arrived they found a car which had reportedly left the road, cleared a six foot wall and clipped the side of a house before landing on top of a parked car. Miraculously the three occupants, an elderly man and his two grandsons, believed to be in their late teens, were out of the car and had sustained no serious injuries.”</a:t>
            </a:r>
          </a:p>
          <a:p>
            <a:pPr marL="0" indent="0">
              <a:buNone/>
            </a:pPr>
            <a:endParaRPr lang="en-GB" dirty="0"/>
          </a:p>
        </p:txBody>
      </p:sp>
      <p:sp>
        <p:nvSpPr>
          <p:cNvPr id="2" name="Rectangle 1"/>
          <p:cNvSpPr/>
          <p:nvPr/>
        </p:nvSpPr>
        <p:spPr>
          <a:xfrm>
            <a:off x="539552" y="836712"/>
            <a:ext cx="7848872" cy="830997"/>
          </a:xfrm>
          <a:prstGeom prst="rect">
            <a:avLst/>
          </a:prstGeom>
        </p:spPr>
        <p:txBody>
          <a:bodyPr wrap="square">
            <a:spAutoFit/>
          </a:bodyPr>
          <a:lstStyle/>
          <a:p>
            <a:r>
              <a:rPr lang="en-GB" sz="2400" b="1" dirty="0"/>
              <a:t>Grandad and two grandsons in "miraculous" escape after car clips side of house and lands upside down</a:t>
            </a:r>
          </a:p>
        </p:txBody>
      </p:sp>
    </p:spTree>
    <p:extLst>
      <p:ext uri="{BB962C8B-B14F-4D97-AF65-F5344CB8AC3E}">
        <p14:creationId xmlns:p14="http://schemas.microsoft.com/office/powerpoint/2010/main" val="64375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68799923-C23A-4BBE-920B-65BC37DA5C38}"/>
              </a:ext>
            </a:extLst>
          </p:cNvPr>
          <p:cNvPicPr>
            <a:picLocks noGrp="1" noChangeAspect="1"/>
          </p:cNvPicPr>
          <p:nvPr>
            <p:ph idx="1"/>
          </p:nvPr>
        </p:nvPicPr>
        <p:blipFill rotWithShape="1">
          <a:blip r:embed="rId2"/>
          <a:srcRect t="4165" b="5614"/>
          <a:stretch/>
        </p:blipFill>
        <p:spPr>
          <a:xfrm>
            <a:off x="457200" y="1916831"/>
            <a:ext cx="8229600" cy="4176465"/>
          </a:xfrm>
        </p:spPr>
      </p:pic>
    </p:spTree>
    <p:extLst>
      <p:ext uri="{BB962C8B-B14F-4D97-AF65-F5344CB8AC3E}">
        <p14:creationId xmlns:p14="http://schemas.microsoft.com/office/powerpoint/2010/main" val="3698438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dl Goes for the Jugular of Rivals with âBig On Quality, Lidl On Priceâ Campa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119722"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8723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1957863D837747B66F84C4AB4A93EE" ma:contentTypeVersion="13" ma:contentTypeDescription="Create a new document." ma:contentTypeScope="" ma:versionID="dc78620145bd514c087d18dac76f8b8d">
  <xsd:schema xmlns:xsd="http://www.w3.org/2001/XMLSchema" xmlns:xs="http://www.w3.org/2001/XMLSchema" xmlns:p="http://schemas.microsoft.com/office/2006/metadata/properties" xmlns:ns3="864a162b-6542-4936-93da-60f3c2cf7848" xmlns:ns4="fda347e8-585c-4e63-a911-a81b04e8784d" targetNamespace="http://schemas.microsoft.com/office/2006/metadata/properties" ma:root="true" ma:fieldsID="93c9867956163f20befd35faba44e98e" ns3:_="" ns4:_="">
    <xsd:import namespace="864a162b-6542-4936-93da-60f3c2cf7848"/>
    <xsd:import namespace="fda347e8-585c-4e63-a911-a81b04e8784d"/>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4a162b-6542-4936-93da-60f3c2cf78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a347e8-585c-4e63-a911-a81b04e8784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C34F26-E9A6-4D03-BDA7-237947324879}">
  <ds:schemaRefs>
    <ds:schemaRef ds:uri="http://schemas.microsoft.com/sharepoint/v3/contenttype/forms"/>
  </ds:schemaRefs>
</ds:datastoreItem>
</file>

<file path=customXml/itemProps2.xml><?xml version="1.0" encoding="utf-8"?>
<ds:datastoreItem xmlns:ds="http://schemas.openxmlformats.org/officeDocument/2006/customXml" ds:itemID="{44FA7E07-B978-4A63-A15E-1F3AE33E87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4a162b-6542-4936-93da-60f3c2cf7848"/>
    <ds:schemaRef ds:uri="fda347e8-585c-4e63-a911-a81b04e878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CA153C-60B0-4454-9421-4A16296C843C}">
  <ds:schemaRefs>
    <ds:schemaRef ds:uri="http://schemas.openxmlformats.org/package/2006/metadata/core-properties"/>
    <ds:schemaRef ds:uri="http://schemas.microsoft.com/office/infopath/2007/PartnerControls"/>
    <ds:schemaRef ds:uri="http://schemas.microsoft.com/office/2006/metadata/properties"/>
    <ds:schemaRef ds:uri="http://purl.org/dc/elements/1.1/"/>
    <ds:schemaRef ds:uri="http://purl.org/dc/terms/"/>
    <ds:schemaRef ds:uri="http://purl.org/dc/dcmitype/"/>
    <ds:schemaRef ds:uri="http://schemas.microsoft.com/office/2006/documentManagement/types"/>
    <ds:schemaRef ds:uri="fda347e8-585c-4e63-a911-a81b04e8784d"/>
    <ds:schemaRef ds:uri="864a162b-6542-4936-93da-60f3c2cf784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Clarity</Template>
  <TotalTime>624</TotalTime>
  <Words>387</Words>
  <Application>Microsoft Office PowerPoint</Application>
  <PresentationFormat>On-screen Show (4:3)</PresentationFormat>
  <Paragraphs>47</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ＭＳ Ｐゴシック</vt:lpstr>
      <vt:lpstr>Arial</vt:lpstr>
      <vt:lpstr>Calibri</vt:lpstr>
      <vt:lpstr>Lucida Grande</vt:lpstr>
      <vt:lpstr>Clarity</vt:lpstr>
      <vt:lpstr>Week 5</vt:lpstr>
      <vt:lpstr>Aims of the session </vt:lpstr>
      <vt:lpstr>To check your learning …</vt:lpstr>
      <vt:lpstr>Types of text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dc:creator>
  <cp:lastModifiedBy>Robinson, Julie</cp:lastModifiedBy>
  <cp:revision>21</cp:revision>
  <dcterms:created xsi:type="dcterms:W3CDTF">2013-11-25T11:42:25Z</dcterms:created>
  <dcterms:modified xsi:type="dcterms:W3CDTF">2020-10-19T19:43:05Z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0x010100D81957863D837747B66F84C4AB4A93EE</vt:lpwstr>
  </property>
</Properties>
</file>