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8"/>
  </p:notesMasterIdLst>
  <p:sldIdLst>
    <p:sldId id="256" r:id="rId5"/>
    <p:sldId id="259" r:id="rId6"/>
    <p:sldId id="258" r:id="rId7"/>
    <p:sldId id="257" r:id="rId8"/>
    <p:sldId id="266" r:id="rId9"/>
    <p:sldId id="263" r:id="rId10"/>
    <p:sldId id="261" r:id="rId11"/>
    <p:sldId id="267" r:id="rId12"/>
    <p:sldId id="269" r:id="rId13"/>
    <p:sldId id="268" r:id="rId14"/>
    <p:sldId id="264" r:id="rId15"/>
    <p:sldId id="265" r:id="rId16"/>
    <p:sldId id="27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3" autoAdjust="0"/>
    <p:restoredTop sz="94660"/>
  </p:normalViewPr>
  <p:slideViewPr>
    <p:cSldViewPr snapToGrid="0">
      <p:cViewPr varScale="1">
        <p:scale>
          <a:sx n="78" d="100"/>
          <a:sy n="78" d="100"/>
        </p:scale>
        <p:origin x="48" y="59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D61672-2F86-4180-8EFC-B40EEBBA5D64}" type="datetimeFigureOut">
              <a:rPr lang="en-GB" smtClean="0"/>
              <a:t>06/05/2021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F95D86-83D6-4459-8A49-47002FFC580A}" type="slidenum">
              <a:rPr lang="en-GB" smtClean="0"/>
              <a:t>‹#›</a:t>
            </a:fld>
            <a:endParaRPr lang="en-GB"/>
          </a:p>
        </p:txBody>
      </p:sp>
    </p:spTree>
    <p:extLst>
      <p:ext uri="{BB962C8B-B14F-4D97-AF65-F5344CB8AC3E}">
        <p14:creationId xmlns:p14="http://schemas.microsoft.com/office/powerpoint/2010/main" val="263906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4BB834-A6F7-4262-9871-985ABD84C4E4}" type="slidenum">
              <a:rPr lang="en-US"/>
              <a:pPr/>
              <a:t>7</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219136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open.edu/openlearn/ocw/mod/oucontent/view.php?id=85813&amp;section=3.3"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Speaking And Listening</a:t>
            </a:r>
            <a:endParaRPr lang="en-GB" dirty="0"/>
          </a:p>
        </p:txBody>
      </p:sp>
      <p:sp>
        <p:nvSpPr>
          <p:cNvPr id="3" name="Subtitle 2"/>
          <p:cNvSpPr>
            <a:spLocks noGrp="1"/>
          </p:cNvSpPr>
          <p:nvPr>
            <p:ph type="subTitle" idx="1"/>
          </p:nvPr>
        </p:nvSpPr>
        <p:spPr/>
        <p:txBody>
          <a:bodyPr/>
          <a:lstStyle/>
          <a:p>
            <a:r>
              <a:rPr lang="en-GB" dirty="0" smtClean="0"/>
              <a:t>Preparing for the assessment</a:t>
            </a:r>
            <a:endParaRPr lang="en-GB" dirty="0"/>
          </a:p>
        </p:txBody>
      </p:sp>
    </p:spTree>
    <p:extLst>
      <p:ext uri="{BB962C8B-B14F-4D97-AF65-F5344CB8AC3E}">
        <p14:creationId xmlns:p14="http://schemas.microsoft.com/office/powerpoint/2010/main" val="3480392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690336"/>
            <a:ext cx="6096000" cy="1477328"/>
          </a:xfrm>
          <a:prstGeom prst="rect">
            <a:avLst/>
          </a:prstGeom>
        </p:spPr>
        <p:txBody>
          <a:bodyPr>
            <a:spAutoFit/>
          </a:bodyPr>
          <a:lstStyle/>
          <a:p>
            <a:r>
              <a:rPr lang="en-GB" dirty="0">
                <a:latin typeface="Calibri" panose="020F0502020204030204" pitchFamily="34" charset="0"/>
                <a:ea typeface="Calibri" panose="020F0502020204030204" pitchFamily="34" charset="0"/>
              </a:rPr>
              <a:t>Allow 10 minutes discussion. Re-convene. Feedback on how discussion went – did all participate, how did they manage quiet people/chatty people, how well did the chair do </a:t>
            </a:r>
            <a:r>
              <a:rPr lang="en-GB" dirty="0" err="1">
                <a:latin typeface="Calibri" panose="020F0502020204030204" pitchFamily="34" charset="0"/>
                <a:ea typeface="Calibri" panose="020F0502020204030204" pitchFamily="34" charset="0"/>
              </a:rPr>
              <a:t>etc</a:t>
            </a:r>
            <a:r>
              <a:rPr lang="en-GB" dirty="0">
                <a:latin typeface="Calibri" panose="020F0502020204030204" pitchFamily="34" charset="0"/>
                <a:ea typeface="Calibri" panose="020F0502020204030204" pitchFamily="34" charset="0"/>
              </a:rPr>
              <a:t> etc. Discuss how it works on Zoom – difficulty with body language, use of electronic hands up </a:t>
            </a:r>
            <a:r>
              <a:rPr lang="en-GB" dirty="0" err="1">
                <a:latin typeface="Calibri" panose="020F0502020204030204" pitchFamily="34" charset="0"/>
                <a:ea typeface="Calibri" panose="020F0502020204030204" pitchFamily="34" charset="0"/>
              </a:rPr>
              <a:t>etc</a:t>
            </a:r>
            <a:endParaRPr lang="en-GB" dirty="0"/>
          </a:p>
        </p:txBody>
      </p:sp>
    </p:spTree>
    <p:extLst>
      <p:ext uri="{BB962C8B-B14F-4D97-AF65-F5344CB8AC3E}">
        <p14:creationId xmlns:p14="http://schemas.microsoft.com/office/powerpoint/2010/main" val="3993730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you need to do</a:t>
            </a:r>
            <a:endParaRPr lang="en-GB" dirty="0"/>
          </a:p>
        </p:txBody>
      </p:sp>
      <p:sp>
        <p:nvSpPr>
          <p:cNvPr id="3" name="Content Placeholder 2"/>
          <p:cNvSpPr>
            <a:spLocks noGrp="1"/>
          </p:cNvSpPr>
          <p:nvPr>
            <p:ph idx="1"/>
          </p:nvPr>
        </p:nvSpPr>
        <p:spPr/>
        <p:txBody>
          <a:bodyPr/>
          <a:lstStyle/>
          <a:p>
            <a:r>
              <a:rPr lang="en-GB" dirty="0" smtClean="0"/>
              <a:t>Refer to handout with success criteria</a:t>
            </a:r>
            <a:endParaRPr lang="en-GB" dirty="0"/>
          </a:p>
        </p:txBody>
      </p:sp>
    </p:spTree>
    <p:extLst>
      <p:ext uri="{BB962C8B-B14F-4D97-AF65-F5344CB8AC3E}">
        <p14:creationId xmlns:p14="http://schemas.microsoft.com/office/powerpoint/2010/main" val="3443405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95582" y="729465"/>
            <a:ext cx="9436814" cy="4789003"/>
          </a:xfrm>
          <a:prstGeom prst="rect">
            <a:avLst/>
          </a:prstGeom>
        </p:spPr>
        <p:txBody>
          <a:bodyPr wrap="square">
            <a:spAutoFit/>
          </a:bodyPr>
          <a:lstStyle/>
          <a:p>
            <a:pPr>
              <a:lnSpc>
                <a:spcPct val="115000"/>
              </a:lnSpc>
              <a:spcBef>
                <a:spcPts val="200"/>
              </a:spcBef>
              <a:spcAft>
                <a:spcPts val="0"/>
              </a:spcAft>
            </a:pPr>
            <a:r>
              <a:rPr lang="en-GB" sz="1600" dirty="0">
                <a:latin typeface="Arial" panose="020B0604020202020204" pitchFamily="34" charset="0"/>
                <a:ea typeface="Times New Roman" panose="02020603050405020304" pitchFamily="18" charset="0"/>
                <a:cs typeface="CongressSans"/>
              </a:rPr>
              <a:t> </a:t>
            </a:r>
            <a:r>
              <a:rPr lang="en-GB" sz="2400" u="sng" dirty="0" smtClean="0">
                <a:latin typeface="Arial" panose="020B0604020202020204" pitchFamily="34" charset="0"/>
                <a:ea typeface="Times New Roman" panose="02020603050405020304" pitchFamily="18" charset="0"/>
                <a:cs typeface="CongressSans"/>
              </a:rPr>
              <a:t>What you need to do…</a:t>
            </a:r>
            <a:endParaRPr lang="en-GB" sz="2400" u="sng" dirty="0">
              <a:latin typeface="CongressSans"/>
              <a:ea typeface="Times New Roman" panose="02020603050405020304" pitchFamily="18" charset="0"/>
              <a:cs typeface="CongressSans"/>
            </a:endParaRPr>
          </a:p>
          <a:p>
            <a:pPr>
              <a:lnSpc>
                <a:spcPct val="115000"/>
              </a:lnSpc>
              <a:spcBef>
                <a:spcPts val="200"/>
              </a:spcBef>
              <a:spcAft>
                <a:spcPts val="0"/>
              </a:spcAft>
            </a:pPr>
            <a:r>
              <a:rPr lang="en-GB" sz="1600" dirty="0">
                <a:latin typeface="Arial" panose="020B0604020202020204" pitchFamily="34" charset="0"/>
                <a:ea typeface="Times New Roman" panose="02020603050405020304" pitchFamily="18" charset="0"/>
                <a:cs typeface="CongressSans"/>
              </a:rPr>
              <a:t>The assessment criteria are:</a:t>
            </a:r>
            <a:endParaRPr lang="en-GB" sz="1600" dirty="0">
              <a:latin typeface="CongressSans"/>
              <a:ea typeface="Times New Roman" panose="02020603050405020304" pitchFamily="18" charset="0"/>
              <a:cs typeface="CongressSans"/>
            </a:endParaRPr>
          </a:p>
          <a:p>
            <a:pPr>
              <a:lnSpc>
                <a:spcPct val="115000"/>
              </a:lnSpc>
              <a:spcBef>
                <a:spcPts val="200"/>
              </a:spcBef>
              <a:spcAft>
                <a:spcPts val="0"/>
              </a:spcAft>
            </a:pPr>
            <a:r>
              <a:rPr lang="en-GB" sz="1600" dirty="0">
                <a:latin typeface="Arial" panose="020B0604020202020204" pitchFamily="34" charset="0"/>
                <a:ea typeface="Times New Roman" panose="02020603050405020304" pitchFamily="18" charset="0"/>
                <a:cs typeface="CongressSans"/>
              </a:rPr>
              <a:t> </a:t>
            </a:r>
            <a:endParaRPr lang="en-GB" sz="1600" dirty="0">
              <a:latin typeface="CongressSans"/>
              <a:ea typeface="Times New Roman" panose="02020603050405020304" pitchFamily="18" charset="0"/>
              <a:cs typeface="CongressSans"/>
            </a:endParaRPr>
          </a:p>
          <a:p>
            <a:pPr>
              <a:lnSpc>
                <a:spcPct val="115000"/>
              </a:lnSpc>
              <a:spcBef>
                <a:spcPts val="200"/>
              </a:spcBef>
              <a:spcAft>
                <a:spcPts val="0"/>
              </a:spcAft>
              <a:tabLst>
                <a:tab pos="5486400" algn="r"/>
              </a:tabLst>
            </a:pPr>
            <a:r>
              <a:rPr lang="en-GB" sz="1600" b="1" dirty="0">
                <a:latin typeface="Arial" panose="020B0604020202020204" pitchFamily="34" charset="0"/>
                <a:ea typeface="Times New Roman" panose="02020603050405020304" pitchFamily="18" charset="0"/>
                <a:cs typeface="CongressSans"/>
              </a:rPr>
              <a:t>SCS1. </a:t>
            </a:r>
            <a:r>
              <a:rPr lang="en-GB" sz="1600" dirty="0">
                <a:latin typeface="Arial" panose="020B0604020202020204" pitchFamily="34" charset="0"/>
                <a:ea typeface="Times New Roman" panose="02020603050405020304" pitchFamily="18" charset="0"/>
                <a:cs typeface="CongressSans"/>
              </a:rPr>
              <a:t>Identified relevant information from extended explanations or presentations</a:t>
            </a:r>
            <a:endParaRPr lang="en-GB" sz="1600" dirty="0">
              <a:latin typeface="CongressSans"/>
              <a:ea typeface="Times New Roman" panose="02020603050405020304" pitchFamily="18" charset="0"/>
              <a:cs typeface="CongressSans"/>
            </a:endParaRPr>
          </a:p>
          <a:p>
            <a:pPr>
              <a:lnSpc>
                <a:spcPct val="115000"/>
              </a:lnSpc>
              <a:spcBef>
                <a:spcPts val="200"/>
              </a:spcBef>
              <a:spcAft>
                <a:spcPts val="0"/>
              </a:spcAft>
              <a:tabLst>
                <a:tab pos="5486400" algn="r"/>
              </a:tabLst>
            </a:pPr>
            <a:r>
              <a:rPr lang="en-GB" sz="1600" b="1" dirty="0">
                <a:latin typeface="Arial" panose="020B0604020202020204" pitchFamily="34" charset="0"/>
                <a:ea typeface="Times New Roman" panose="02020603050405020304" pitchFamily="18" charset="0"/>
                <a:cs typeface="CongressSans"/>
              </a:rPr>
              <a:t>SCS2. </a:t>
            </a:r>
            <a:r>
              <a:rPr lang="en-GB" sz="1600" dirty="0">
                <a:latin typeface="Arial" panose="020B0604020202020204" pitchFamily="34" charset="0"/>
                <a:ea typeface="Times New Roman" panose="02020603050405020304" pitchFamily="18" charset="0"/>
                <a:cs typeface="CongressSans"/>
              </a:rPr>
              <a:t>Followed narratives and lines of argument</a:t>
            </a:r>
            <a:endParaRPr lang="en-GB" sz="1600" dirty="0">
              <a:latin typeface="CongressSans"/>
              <a:ea typeface="Times New Roman" panose="02020603050405020304" pitchFamily="18" charset="0"/>
              <a:cs typeface="CongressSans"/>
            </a:endParaRPr>
          </a:p>
          <a:p>
            <a:pPr>
              <a:lnSpc>
                <a:spcPct val="115000"/>
              </a:lnSpc>
              <a:spcBef>
                <a:spcPts val="200"/>
              </a:spcBef>
              <a:spcAft>
                <a:spcPts val="0"/>
              </a:spcAft>
              <a:tabLst>
                <a:tab pos="5486400" algn="r"/>
              </a:tabLst>
            </a:pPr>
            <a:r>
              <a:rPr lang="en-GB" sz="1600" b="1" dirty="0">
                <a:latin typeface="Arial" panose="020B0604020202020204" pitchFamily="34" charset="0"/>
                <a:ea typeface="Times New Roman" panose="02020603050405020304" pitchFamily="18" charset="0"/>
                <a:cs typeface="CongressSans"/>
              </a:rPr>
              <a:t>SCS3. </a:t>
            </a:r>
            <a:r>
              <a:rPr lang="en-GB" sz="1600" dirty="0">
                <a:latin typeface="Arial" panose="020B0604020202020204" pitchFamily="34" charset="0"/>
                <a:ea typeface="Times New Roman" panose="02020603050405020304" pitchFamily="18" charset="0"/>
                <a:cs typeface="CongressSans"/>
              </a:rPr>
              <a:t>Responded effectively to detailed or extended questions and feedback</a:t>
            </a:r>
            <a:endParaRPr lang="en-GB" sz="1600" dirty="0">
              <a:latin typeface="CongressSans"/>
              <a:ea typeface="Times New Roman" panose="02020603050405020304" pitchFamily="18" charset="0"/>
              <a:cs typeface="CongressSans"/>
            </a:endParaRPr>
          </a:p>
          <a:p>
            <a:pPr>
              <a:lnSpc>
                <a:spcPct val="115000"/>
              </a:lnSpc>
              <a:spcBef>
                <a:spcPts val="200"/>
              </a:spcBef>
              <a:spcAft>
                <a:spcPts val="0"/>
              </a:spcAft>
              <a:tabLst>
                <a:tab pos="5486400" algn="r"/>
              </a:tabLst>
            </a:pPr>
            <a:r>
              <a:rPr lang="en-GB" sz="1600" b="1" dirty="0">
                <a:latin typeface="Arial" panose="020B0604020202020204" pitchFamily="34" charset="0"/>
                <a:ea typeface="Times New Roman" panose="02020603050405020304" pitchFamily="18" charset="0"/>
                <a:cs typeface="CongressSans"/>
              </a:rPr>
              <a:t>SCS4. </a:t>
            </a:r>
            <a:r>
              <a:rPr lang="en-GB" sz="1600" dirty="0">
                <a:latin typeface="Arial" panose="020B0604020202020204" pitchFamily="34" charset="0"/>
                <a:ea typeface="Times New Roman" panose="02020603050405020304" pitchFamily="18" charset="0"/>
                <a:cs typeface="CongressSans"/>
              </a:rPr>
              <a:t>Made requests/asked detailed and pertinent questions to obtain specific information </a:t>
            </a:r>
            <a:r>
              <a:rPr lang="en-GB" sz="1600" dirty="0">
                <a:solidFill>
                  <a:srgbClr val="000000"/>
                </a:solidFill>
                <a:latin typeface="Arial" panose="020B0604020202020204" pitchFamily="34" charset="0"/>
                <a:ea typeface="Times New Roman" panose="02020603050405020304" pitchFamily="18" charset="0"/>
                <a:cs typeface="CongressSans"/>
              </a:rPr>
              <a:t>in a range of contexts</a:t>
            </a:r>
            <a:r>
              <a:rPr lang="en-GB" sz="1600" dirty="0">
                <a:latin typeface="Arial" panose="020B0604020202020204" pitchFamily="34" charset="0"/>
                <a:ea typeface="Times New Roman" panose="02020603050405020304" pitchFamily="18" charset="0"/>
                <a:cs typeface="CongressSans"/>
              </a:rPr>
              <a:t> </a:t>
            </a:r>
            <a:endParaRPr lang="en-GB" sz="1600" dirty="0">
              <a:latin typeface="CongressSans"/>
              <a:ea typeface="Times New Roman" panose="02020603050405020304" pitchFamily="18" charset="0"/>
              <a:cs typeface="CongressSans"/>
            </a:endParaRPr>
          </a:p>
          <a:p>
            <a:pPr>
              <a:lnSpc>
                <a:spcPct val="115000"/>
              </a:lnSpc>
              <a:spcBef>
                <a:spcPts val="200"/>
              </a:spcBef>
              <a:spcAft>
                <a:spcPts val="0"/>
              </a:spcAft>
              <a:tabLst>
                <a:tab pos="5486400" algn="r"/>
              </a:tabLst>
            </a:pPr>
            <a:r>
              <a:rPr lang="en-GB" sz="1600" b="1" dirty="0">
                <a:latin typeface="Arial" panose="020B0604020202020204" pitchFamily="34" charset="0"/>
                <a:ea typeface="Times New Roman" panose="02020603050405020304" pitchFamily="18" charset="0"/>
                <a:cs typeface="CongressSans"/>
              </a:rPr>
              <a:t>SCS5. </a:t>
            </a:r>
            <a:r>
              <a:rPr lang="en-GB" sz="1600" dirty="0">
                <a:latin typeface="Arial" panose="020B0604020202020204" pitchFamily="34" charset="0"/>
                <a:ea typeface="Times New Roman" panose="02020603050405020304" pitchFamily="18" charset="0"/>
                <a:cs typeface="CongressSans"/>
              </a:rPr>
              <a:t>Communicated information, ideas and opinions clearly and effectively, providing further detail and development if required</a:t>
            </a:r>
            <a:endParaRPr lang="en-GB" sz="1600" dirty="0">
              <a:latin typeface="CongressSans"/>
              <a:ea typeface="Times New Roman" panose="02020603050405020304" pitchFamily="18" charset="0"/>
              <a:cs typeface="CongressSans"/>
            </a:endParaRPr>
          </a:p>
          <a:p>
            <a:pPr>
              <a:lnSpc>
                <a:spcPct val="115000"/>
              </a:lnSpc>
              <a:spcBef>
                <a:spcPts val="200"/>
              </a:spcBef>
              <a:spcAft>
                <a:spcPts val="0"/>
              </a:spcAft>
              <a:tabLst>
                <a:tab pos="5486400" algn="r"/>
              </a:tabLst>
            </a:pPr>
            <a:r>
              <a:rPr lang="en-GB" sz="1600" b="1" dirty="0">
                <a:latin typeface="Arial" panose="020B0604020202020204" pitchFamily="34" charset="0"/>
                <a:ea typeface="Times New Roman" panose="02020603050405020304" pitchFamily="18" charset="0"/>
                <a:cs typeface="CongressSans"/>
              </a:rPr>
              <a:t>SCS6. </a:t>
            </a:r>
            <a:r>
              <a:rPr lang="en-GB" sz="1600" dirty="0">
                <a:latin typeface="Arial" panose="020B0604020202020204" pitchFamily="34" charset="0"/>
                <a:ea typeface="Times New Roman" panose="02020603050405020304" pitchFamily="18" charset="0"/>
                <a:cs typeface="CongressSans"/>
              </a:rPr>
              <a:t>Expressed opinions and arguments and supported them with relevant and persuasive evidence</a:t>
            </a:r>
            <a:endParaRPr lang="en-GB" sz="1600" dirty="0">
              <a:latin typeface="CongressSans"/>
              <a:ea typeface="Times New Roman" panose="02020603050405020304" pitchFamily="18" charset="0"/>
              <a:cs typeface="CongressSans"/>
            </a:endParaRPr>
          </a:p>
          <a:p>
            <a:pPr>
              <a:lnSpc>
                <a:spcPct val="115000"/>
              </a:lnSpc>
              <a:spcBef>
                <a:spcPts val="200"/>
              </a:spcBef>
              <a:spcAft>
                <a:spcPts val="0"/>
              </a:spcAft>
              <a:tabLst>
                <a:tab pos="5486400" algn="r"/>
              </a:tabLst>
            </a:pPr>
            <a:r>
              <a:rPr lang="en-GB" sz="1600" b="1" dirty="0">
                <a:latin typeface="Arial" panose="020B0604020202020204" pitchFamily="34" charset="0"/>
                <a:ea typeface="Times New Roman" panose="02020603050405020304" pitchFamily="18" charset="0"/>
                <a:cs typeface="CongressSans"/>
              </a:rPr>
              <a:t>SCS7. </a:t>
            </a:r>
            <a:r>
              <a:rPr lang="en-GB" sz="1600" dirty="0">
                <a:latin typeface="Arial" panose="020B0604020202020204" pitchFamily="34" charset="0"/>
                <a:ea typeface="Times New Roman" panose="02020603050405020304" pitchFamily="18" charset="0"/>
                <a:cs typeface="CongressSans"/>
              </a:rPr>
              <a:t>Used language that is effective, accurate and appropriate to context and situation</a:t>
            </a:r>
            <a:endParaRPr lang="en-GB" sz="1600" dirty="0">
              <a:latin typeface="CongressSans"/>
              <a:ea typeface="Times New Roman" panose="02020603050405020304" pitchFamily="18" charset="0"/>
              <a:cs typeface="CongressSans"/>
            </a:endParaRPr>
          </a:p>
          <a:p>
            <a:pPr>
              <a:lnSpc>
                <a:spcPct val="115000"/>
              </a:lnSpc>
              <a:spcBef>
                <a:spcPts val="200"/>
              </a:spcBef>
              <a:spcAft>
                <a:spcPts val="0"/>
              </a:spcAft>
              <a:tabLst>
                <a:tab pos="5486400" algn="r"/>
              </a:tabLst>
            </a:pPr>
            <a:r>
              <a:rPr lang="en-GB" sz="1600" b="1" dirty="0">
                <a:latin typeface="Arial" panose="020B0604020202020204" pitchFamily="34" charset="0"/>
                <a:ea typeface="Times New Roman" panose="02020603050405020304" pitchFamily="18" charset="0"/>
                <a:cs typeface="CongressSans"/>
              </a:rPr>
              <a:t>SCS8. </a:t>
            </a:r>
            <a:r>
              <a:rPr lang="en-GB" sz="1600" dirty="0">
                <a:latin typeface="Arial" panose="020B0604020202020204" pitchFamily="34" charset="0"/>
                <a:ea typeface="Times New Roman" panose="02020603050405020304" pitchFamily="18" charset="0"/>
                <a:cs typeface="CongressSans"/>
              </a:rPr>
              <a:t>Made relevant and constructive contributions to move the discussion forward</a:t>
            </a:r>
            <a:endParaRPr lang="en-GB" sz="1600" dirty="0">
              <a:latin typeface="CongressSans"/>
              <a:ea typeface="Times New Roman" panose="02020603050405020304" pitchFamily="18" charset="0"/>
              <a:cs typeface="CongressSans"/>
            </a:endParaRPr>
          </a:p>
          <a:p>
            <a:pPr>
              <a:lnSpc>
                <a:spcPct val="115000"/>
              </a:lnSpc>
              <a:spcBef>
                <a:spcPts val="200"/>
              </a:spcBef>
              <a:spcAft>
                <a:spcPts val="0"/>
              </a:spcAft>
              <a:tabLst>
                <a:tab pos="5486400" algn="r"/>
              </a:tabLst>
            </a:pPr>
            <a:r>
              <a:rPr lang="en-GB" sz="1600" b="1" dirty="0">
                <a:latin typeface="Arial" panose="020B0604020202020204" pitchFamily="34" charset="0"/>
                <a:ea typeface="Times New Roman" panose="02020603050405020304" pitchFamily="18" charset="0"/>
                <a:cs typeface="CongressSans"/>
              </a:rPr>
              <a:t>SCS9. </a:t>
            </a:r>
            <a:r>
              <a:rPr lang="en-GB" sz="1600" dirty="0">
                <a:latin typeface="Arial" panose="020B0604020202020204" pitchFamily="34" charset="0"/>
                <a:ea typeface="Times New Roman" panose="02020603050405020304" pitchFamily="18" charset="0"/>
                <a:cs typeface="CongressSans"/>
              </a:rPr>
              <a:t>Adapted contributions to discussion to suit audience, purpose and medium</a:t>
            </a:r>
            <a:endParaRPr lang="en-GB" sz="1600" dirty="0">
              <a:latin typeface="CongressSans"/>
              <a:ea typeface="Times New Roman" panose="02020603050405020304" pitchFamily="18" charset="0"/>
              <a:cs typeface="CongressSans"/>
            </a:endParaRPr>
          </a:p>
          <a:p>
            <a:pPr>
              <a:lnSpc>
                <a:spcPct val="115000"/>
              </a:lnSpc>
              <a:spcBef>
                <a:spcPts val="200"/>
              </a:spcBef>
              <a:spcAft>
                <a:spcPts val="0"/>
              </a:spcAft>
              <a:tabLst>
                <a:tab pos="5486400" algn="r"/>
              </a:tabLst>
            </a:pPr>
            <a:r>
              <a:rPr lang="en-GB" sz="1600" b="1" dirty="0">
                <a:latin typeface="Arial" panose="020B0604020202020204" pitchFamily="34" charset="0"/>
                <a:ea typeface="Times New Roman" panose="02020603050405020304" pitchFamily="18" charset="0"/>
                <a:cs typeface="CongressSans"/>
              </a:rPr>
              <a:t>SCS10. </a:t>
            </a:r>
            <a:r>
              <a:rPr lang="en-GB" sz="1600" dirty="0">
                <a:latin typeface="Arial" panose="020B0604020202020204" pitchFamily="34" charset="0"/>
                <a:ea typeface="Times New Roman" panose="02020603050405020304" pitchFamily="18" charset="0"/>
                <a:cs typeface="CongressSans"/>
              </a:rPr>
              <a:t>Interjected and redirected discussion using appropriate language and register</a:t>
            </a:r>
            <a:endParaRPr lang="en-GB" sz="1600" dirty="0">
              <a:effectLst/>
              <a:latin typeface="CongressSans"/>
              <a:ea typeface="Times New Roman" panose="02020603050405020304" pitchFamily="18" charset="0"/>
              <a:cs typeface="CongressSans"/>
            </a:endParaRPr>
          </a:p>
        </p:txBody>
      </p:sp>
    </p:spTree>
    <p:extLst>
      <p:ext uri="{BB962C8B-B14F-4D97-AF65-F5344CB8AC3E}">
        <p14:creationId xmlns:p14="http://schemas.microsoft.com/office/powerpoint/2010/main" val="4046317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Unfamiliar topic</a:t>
            </a:r>
            <a:endParaRPr lang="en-GB" dirty="0"/>
          </a:p>
        </p:txBody>
      </p:sp>
      <p:sp>
        <p:nvSpPr>
          <p:cNvPr id="3" name="Content Placeholder 2"/>
          <p:cNvSpPr>
            <a:spLocks noGrp="1"/>
          </p:cNvSpPr>
          <p:nvPr>
            <p:ph idx="1"/>
          </p:nvPr>
        </p:nvSpPr>
        <p:spPr/>
        <p:txBody>
          <a:bodyPr/>
          <a:lstStyle/>
          <a:p>
            <a:pPr marL="0" indent="0">
              <a:buNone/>
            </a:pPr>
            <a:endParaRPr lang="en-GB" dirty="0"/>
          </a:p>
        </p:txBody>
      </p:sp>
      <p:sp>
        <p:nvSpPr>
          <p:cNvPr id="4" name="Rectangle 3"/>
          <p:cNvSpPr/>
          <p:nvPr/>
        </p:nvSpPr>
        <p:spPr>
          <a:xfrm>
            <a:off x="2441823" y="2932384"/>
            <a:ext cx="7452189" cy="5355312"/>
          </a:xfrm>
          <a:prstGeom prst="rect">
            <a:avLst/>
          </a:prstGeom>
        </p:spPr>
        <p:txBody>
          <a:bodyPr wrap="square">
            <a:spAutoFit/>
          </a:bodyPr>
          <a:lstStyle/>
          <a:p>
            <a:pPr>
              <a:spcAft>
                <a:spcPts val="0"/>
              </a:spcAft>
            </a:pPr>
            <a:r>
              <a:rPr lang="en-GB" dirty="0">
                <a:solidFill>
                  <a:srgbClr val="000000"/>
                </a:solidFill>
                <a:latin typeface="Calibri" panose="020F0502020204030204" pitchFamily="34" charset="0"/>
                <a:ea typeface="Times New Roman" panose="02020603050405020304" pitchFamily="18" charset="0"/>
              </a:rPr>
              <a:t>•             Reducing the voting age to 16 in England</a:t>
            </a:r>
            <a:endParaRPr lang="en-GB" sz="1600" dirty="0">
              <a:latin typeface="Times New Roman" panose="02020603050405020304" pitchFamily="18" charset="0"/>
              <a:ea typeface="Times New Roman" panose="02020603050405020304" pitchFamily="18" charset="0"/>
            </a:endParaRPr>
          </a:p>
          <a:p>
            <a:pPr>
              <a:spcAft>
                <a:spcPts val="0"/>
              </a:spcAft>
            </a:pPr>
            <a:r>
              <a:rPr lang="en-GB" dirty="0">
                <a:solidFill>
                  <a:srgbClr val="000000"/>
                </a:solidFill>
                <a:latin typeface="Calibri" panose="020F0502020204030204" pitchFamily="34" charset="0"/>
                <a:ea typeface="Times New Roman" panose="02020603050405020304" pitchFamily="18" charset="0"/>
              </a:rPr>
              <a:t>•             Artificial intelligence – the proliferation of it/good or </a:t>
            </a:r>
            <a:r>
              <a:rPr lang="en-GB" dirty="0" smtClean="0">
                <a:solidFill>
                  <a:srgbClr val="000000"/>
                </a:solidFill>
                <a:latin typeface="Calibri" panose="020F0502020204030204" pitchFamily="34" charset="0"/>
                <a:ea typeface="Times New Roman" panose="02020603050405020304" pitchFamily="18" charset="0"/>
              </a:rPr>
              <a:t>bad??</a:t>
            </a:r>
            <a:endParaRPr lang="en-GB" sz="1600" dirty="0">
              <a:latin typeface="Times New Roman" panose="02020603050405020304" pitchFamily="18" charset="0"/>
              <a:ea typeface="Times New Roman" panose="02020603050405020304" pitchFamily="18" charset="0"/>
            </a:endParaRPr>
          </a:p>
          <a:p>
            <a:pPr>
              <a:spcAft>
                <a:spcPts val="0"/>
              </a:spcAft>
            </a:pPr>
            <a:r>
              <a:rPr lang="en-GB" dirty="0">
                <a:solidFill>
                  <a:srgbClr val="000000"/>
                </a:solidFill>
                <a:latin typeface="Calibri" panose="020F0502020204030204" pitchFamily="34" charset="0"/>
                <a:ea typeface="Times New Roman" panose="02020603050405020304" pitchFamily="18" charset="0"/>
              </a:rPr>
              <a:t>•             Space exploration is a waste of time and money</a:t>
            </a:r>
            <a:endParaRPr lang="en-GB" sz="1600" dirty="0">
              <a:latin typeface="Times New Roman" panose="02020603050405020304" pitchFamily="18" charset="0"/>
              <a:ea typeface="Times New Roman" panose="02020603050405020304" pitchFamily="18" charset="0"/>
            </a:endParaRPr>
          </a:p>
          <a:p>
            <a:pPr>
              <a:spcAft>
                <a:spcPts val="0"/>
              </a:spcAft>
            </a:pPr>
            <a:r>
              <a:rPr lang="en-GB" dirty="0">
                <a:solidFill>
                  <a:srgbClr val="000000"/>
                </a:solidFill>
                <a:latin typeface="Calibri" panose="020F0502020204030204" pitchFamily="34" charset="0"/>
                <a:ea typeface="Times New Roman" panose="02020603050405020304" pitchFamily="18" charset="0"/>
              </a:rPr>
              <a:t>•             Prisoners should have the vote</a:t>
            </a:r>
            <a:endParaRPr lang="en-GB" sz="1600" dirty="0">
              <a:latin typeface="Times New Roman" panose="02020603050405020304" pitchFamily="18" charset="0"/>
              <a:ea typeface="Times New Roman" panose="02020603050405020304" pitchFamily="18" charset="0"/>
            </a:endParaRPr>
          </a:p>
          <a:p>
            <a:pPr>
              <a:spcAft>
                <a:spcPts val="0"/>
              </a:spcAft>
            </a:pPr>
            <a:r>
              <a:rPr lang="en-GB" dirty="0">
                <a:solidFill>
                  <a:srgbClr val="000000"/>
                </a:solidFill>
                <a:latin typeface="Calibri" panose="020F0502020204030204" pitchFamily="34" charset="0"/>
                <a:ea typeface="Times New Roman" panose="02020603050405020304" pitchFamily="18" charset="0"/>
              </a:rPr>
              <a:t>•             Drones – the future of delivery or scary spy in the sky?</a:t>
            </a:r>
            <a:endParaRPr lang="en-GB" sz="1600" dirty="0">
              <a:latin typeface="Times New Roman" panose="02020603050405020304" pitchFamily="18" charset="0"/>
              <a:ea typeface="Times New Roman" panose="02020603050405020304" pitchFamily="18" charset="0"/>
            </a:endParaRPr>
          </a:p>
          <a:p>
            <a:pPr>
              <a:spcAft>
                <a:spcPts val="0"/>
              </a:spcAft>
            </a:pPr>
            <a:r>
              <a:rPr lang="en-GB" dirty="0">
                <a:solidFill>
                  <a:srgbClr val="000000"/>
                </a:solidFill>
                <a:latin typeface="Calibri" panose="020F0502020204030204" pitchFamily="34" charset="0"/>
                <a:ea typeface="Times New Roman" panose="02020603050405020304" pitchFamily="18" charset="0"/>
              </a:rPr>
              <a:t>•           </a:t>
            </a:r>
            <a:r>
              <a:rPr lang="en-GB" sz="4800" dirty="0">
                <a:solidFill>
                  <a:srgbClr val="000000"/>
                </a:solidFill>
                <a:latin typeface="Calibri" panose="020F0502020204030204" pitchFamily="34" charset="0"/>
                <a:ea typeface="Times New Roman" panose="02020603050405020304" pitchFamily="18" charset="0"/>
              </a:rPr>
              <a:t>  </a:t>
            </a:r>
            <a:r>
              <a:rPr lang="es-ES_tradnl" sz="4800" dirty="0">
                <a:solidFill>
                  <a:srgbClr val="000000"/>
                </a:solidFill>
                <a:latin typeface="Calibri" panose="020F0502020204030204" pitchFamily="34" charset="0"/>
                <a:ea typeface="Times New Roman" panose="02020603050405020304" pitchFamily="18" charset="0"/>
              </a:rPr>
              <a:t>Are </a:t>
            </a:r>
            <a:r>
              <a:rPr lang="es-ES_tradnl" sz="4800" dirty="0" err="1">
                <a:solidFill>
                  <a:srgbClr val="000000"/>
                </a:solidFill>
                <a:latin typeface="Calibri" panose="020F0502020204030204" pitchFamily="34" charset="0"/>
                <a:ea typeface="Times New Roman" panose="02020603050405020304" pitchFamily="18" charset="0"/>
              </a:rPr>
              <a:t>vehicle</a:t>
            </a:r>
            <a:r>
              <a:rPr lang="es-ES_tradnl" sz="4800" dirty="0">
                <a:solidFill>
                  <a:srgbClr val="000000"/>
                </a:solidFill>
                <a:latin typeface="Calibri" panose="020F0502020204030204" pitchFamily="34" charset="0"/>
                <a:ea typeface="Times New Roman" panose="02020603050405020304" pitchFamily="18" charset="0"/>
              </a:rPr>
              <a:t> </a:t>
            </a:r>
            <a:r>
              <a:rPr lang="es-ES_tradnl" sz="4800" dirty="0" err="1">
                <a:solidFill>
                  <a:srgbClr val="000000"/>
                </a:solidFill>
                <a:latin typeface="Calibri" panose="020F0502020204030204" pitchFamily="34" charset="0"/>
                <a:ea typeface="Times New Roman" panose="02020603050405020304" pitchFamily="18" charset="0"/>
              </a:rPr>
              <a:t>emissions</a:t>
            </a:r>
            <a:r>
              <a:rPr lang="es-ES_tradnl" sz="4800" dirty="0">
                <a:solidFill>
                  <a:srgbClr val="000000"/>
                </a:solidFill>
                <a:latin typeface="Calibri" panose="020F0502020204030204" pitchFamily="34" charset="0"/>
                <a:ea typeface="Times New Roman" panose="02020603050405020304" pitchFamily="18" charset="0"/>
              </a:rPr>
              <a:t> more </a:t>
            </a:r>
            <a:r>
              <a:rPr lang="es-ES_tradnl" sz="4800" dirty="0" err="1">
                <a:solidFill>
                  <a:srgbClr val="000000"/>
                </a:solidFill>
                <a:latin typeface="Calibri" panose="020F0502020204030204" pitchFamily="34" charset="0"/>
                <a:ea typeface="Times New Roman" panose="02020603050405020304" pitchFamily="18" charset="0"/>
              </a:rPr>
              <a:t>dangerous</a:t>
            </a:r>
            <a:r>
              <a:rPr lang="es-ES_tradnl" sz="4800" dirty="0">
                <a:solidFill>
                  <a:srgbClr val="000000"/>
                </a:solidFill>
                <a:latin typeface="Calibri" panose="020F0502020204030204" pitchFamily="34" charset="0"/>
                <a:ea typeface="Times New Roman" panose="02020603050405020304" pitchFamily="18" charset="0"/>
              </a:rPr>
              <a:t> </a:t>
            </a:r>
            <a:r>
              <a:rPr lang="es-ES_tradnl" sz="4800" dirty="0" err="1">
                <a:solidFill>
                  <a:srgbClr val="000000"/>
                </a:solidFill>
                <a:latin typeface="Calibri" panose="020F0502020204030204" pitchFamily="34" charset="0"/>
                <a:ea typeface="Times New Roman" panose="02020603050405020304" pitchFamily="18" charset="0"/>
              </a:rPr>
              <a:t>than</a:t>
            </a:r>
            <a:r>
              <a:rPr lang="es-ES_tradnl" sz="4800" dirty="0">
                <a:solidFill>
                  <a:srgbClr val="000000"/>
                </a:solidFill>
                <a:latin typeface="Calibri" panose="020F0502020204030204" pitchFamily="34" charset="0"/>
                <a:ea typeface="Times New Roman" panose="02020603050405020304" pitchFamily="18" charset="0"/>
              </a:rPr>
              <a:t> </a:t>
            </a:r>
            <a:r>
              <a:rPr lang="es-ES_tradnl" sz="4800" dirty="0" err="1">
                <a:solidFill>
                  <a:srgbClr val="000000"/>
                </a:solidFill>
                <a:latin typeface="Calibri" panose="020F0502020204030204" pitchFamily="34" charset="0"/>
                <a:ea typeface="Times New Roman" panose="02020603050405020304" pitchFamily="18" charset="0"/>
              </a:rPr>
              <a:t>deforestation</a:t>
            </a:r>
            <a:r>
              <a:rPr lang="es-ES_tradnl" sz="4800" dirty="0">
                <a:solidFill>
                  <a:srgbClr val="000000"/>
                </a:solidFill>
                <a:latin typeface="Calibri" panose="020F0502020204030204" pitchFamily="34" charset="0"/>
                <a:ea typeface="Times New Roman" panose="02020603050405020304" pitchFamily="18" charset="0"/>
              </a:rPr>
              <a:t> to </a:t>
            </a:r>
            <a:r>
              <a:rPr lang="es-ES_tradnl" sz="4800" dirty="0" err="1">
                <a:solidFill>
                  <a:srgbClr val="000000"/>
                </a:solidFill>
                <a:latin typeface="Calibri" panose="020F0502020204030204" pitchFamily="34" charset="0"/>
                <a:ea typeface="Times New Roman" panose="02020603050405020304" pitchFamily="18" charset="0"/>
              </a:rPr>
              <a:t>this</a:t>
            </a:r>
            <a:r>
              <a:rPr lang="es-ES_tradnl" sz="4800" dirty="0">
                <a:solidFill>
                  <a:srgbClr val="000000"/>
                </a:solidFill>
                <a:latin typeface="Calibri" panose="020F0502020204030204" pitchFamily="34" charset="0"/>
                <a:ea typeface="Times New Roman" panose="02020603050405020304" pitchFamily="18" charset="0"/>
              </a:rPr>
              <a:t> </a:t>
            </a:r>
            <a:r>
              <a:rPr lang="es-ES_tradnl" sz="4800" dirty="0" err="1" smtClean="0">
                <a:solidFill>
                  <a:srgbClr val="000000"/>
                </a:solidFill>
                <a:latin typeface="Calibri" panose="020F0502020204030204" pitchFamily="34" charset="0"/>
                <a:ea typeface="Times New Roman" panose="02020603050405020304" pitchFamily="18" charset="0"/>
              </a:rPr>
              <a:t>planet’s</a:t>
            </a:r>
            <a:r>
              <a:rPr lang="es-ES_tradnl" sz="4800" dirty="0" smtClean="0">
                <a:solidFill>
                  <a:srgbClr val="000000"/>
                </a:solidFill>
                <a:latin typeface="Calibri" panose="020F0502020204030204" pitchFamily="34" charset="0"/>
                <a:ea typeface="Times New Roman" panose="02020603050405020304" pitchFamily="18" charset="0"/>
              </a:rPr>
              <a:t> </a:t>
            </a:r>
            <a:r>
              <a:rPr lang="es-ES_tradnl" sz="4800" dirty="0" err="1">
                <a:solidFill>
                  <a:srgbClr val="000000"/>
                </a:solidFill>
                <a:latin typeface="Calibri" panose="020F0502020204030204" pitchFamily="34" charset="0"/>
                <a:ea typeface="Times New Roman" panose="02020603050405020304" pitchFamily="18" charset="0"/>
              </a:rPr>
              <a:t>future</a:t>
            </a:r>
            <a:r>
              <a:rPr lang="es-ES_tradnl" sz="4800" dirty="0" smtClean="0">
                <a:solidFill>
                  <a:srgbClr val="000000"/>
                </a:solidFill>
                <a:latin typeface="Calibri" panose="020F0502020204030204" pitchFamily="34" charset="0"/>
                <a:ea typeface="Times New Roman" panose="02020603050405020304" pitchFamily="18" charset="0"/>
              </a:rPr>
              <a:t>?“</a:t>
            </a:r>
          </a:p>
          <a:p>
            <a:pPr>
              <a:spcAft>
                <a:spcPts val="0"/>
              </a:spcAft>
            </a:pPr>
            <a:endParaRPr lang="es-ES_tradnl" sz="1600" dirty="0">
              <a:solidFill>
                <a:srgbClr val="000000"/>
              </a:solidFill>
              <a:effectLst/>
              <a:latin typeface="Calibri" panose="020F0502020204030204" pitchFamily="34" charset="0"/>
              <a:ea typeface="Times New Roman" panose="02020603050405020304" pitchFamily="18" charset="0"/>
            </a:endParaRPr>
          </a:p>
          <a:p>
            <a:pPr>
              <a:spcAft>
                <a:spcPts val="0"/>
              </a:spcAft>
            </a:pPr>
            <a:endParaRPr lang="es-ES_tradnl" sz="1600" dirty="0" smtClean="0">
              <a:solidFill>
                <a:srgbClr val="000000"/>
              </a:solidFill>
              <a:latin typeface="Calibri" panose="020F0502020204030204" pitchFamily="34" charset="0"/>
              <a:ea typeface="Times New Roman" panose="02020603050405020304" pitchFamily="18" charset="0"/>
            </a:endParaRPr>
          </a:p>
          <a:p>
            <a:pPr>
              <a:spcAft>
                <a:spcPts val="0"/>
              </a:spcAft>
            </a:pPr>
            <a:r>
              <a:rPr lang="es-ES_tradnl" sz="2800" dirty="0" smtClean="0">
                <a:solidFill>
                  <a:srgbClr val="FF0000"/>
                </a:solidFill>
                <a:effectLst/>
                <a:latin typeface="Calibri" panose="020F0502020204030204" pitchFamily="34" charset="0"/>
                <a:ea typeface="Times New Roman" panose="02020603050405020304" pitchFamily="18" charset="0"/>
              </a:rPr>
              <a:t>Prepare </a:t>
            </a:r>
            <a:r>
              <a:rPr lang="es-ES_tradnl" sz="2800" dirty="0" err="1" smtClean="0">
                <a:solidFill>
                  <a:srgbClr val="FF0000"/>
                </a:solidFill>
                <a:effectLst/>
                <a:latin typeface="Calibri" panose="020F0502020204030204" pitchFamily="34" charset="0"/>
                <a:ea typeface="Times New Roman" panose="02020603050405020304" pitchFamily="18" charset="0"/>
              </a:rPr>
              <a:t>for</a:t>
            </a:r>
            <a:r>
              <a:rPr lang="es-ES_tradnl" sz="2800" dirty="0" smtClean="0">
                <a:solidFill>
                  <a:srgbClr val="FF0000"/>
                </a:solidFill>
                <a:effectLst/>
                <a:latin typeface="Calibri" panose="020F0502020204030204" pitchFamily="34" charset="0"/>
                <a:ea typeface="Times New Roman" panose="02020603050405020304" pitchFamily="18" charset="0"/>
              </a:rPr>
              <a:t> </a:t>
            </a:r>
            <a:r>
              <a:rPr lang="es-ES_tradnl" sz="2800" dirty="0" err="1" smtClean="0">
                <a:solidFill>
                  <a:srgbClr val="FF0000"/>
                </a:solidFill>
                <a:effectLst/>
                <a:latin typeface="Calibri" panose="020F0502020204030204" pitchFamily="34" charset="0"/>
                <a:ea typeface="Times New Roman" panose="02020603050405020304" pitchFamily="18" charset="0"/>
              </a:rPr>
              <a:t>the</a:t>
            </a:r>
            <a:r>
              <a:rPr lang="es-ES_tradnl" sz="2800" dirty="0" smtClean="0">
                <a:solidFill>
                  <a:srgbClr val="FF0000"/>
                </a:solidFill>
                <a:effectLst/>
                <a:latin typeface="Calibri" panose="020F0502020204030204" pitchFamily="34" charset="0"/>
                <a:ea typeface="Times New Roman" panose="02020603050405020304" pitchFamily="18" charset="0"/>
              </a:rPr>
              <a:t> </a:t>
            </a:r>
            <a:r>
              <a:rPr lang="es-ES_tradnl" sz="2800" dirty="0" err="1" smtClean="0">
                <a:solidFill>
                  <a:srgbClr val="FF0000"/>
                </a:solidFill>
                <a:effectLst/>
                <a:latin typeface="Calibri" panose="020F0502020204030204" pitchFamily="34" charset="0"/>
                <a:ea typeface="Times New Roman" panose="02020603050405020304" pitchFamily="18" charset="0"/>
              </a:rPr>
              <a:t>unfamilar</a:t>
            </a:r>
            <a:r>
              <a:rPr lang="es-ES_tradnl" sz="2800" dirty="0" smtClean="0">
                <a:solidFill>
                  <a:srgbClr val="FF0000"/>
                </a:solidFill>
                <a:effectLst/>
                <a:latin typeface="Calibri" panose="020F0502020204030204" pitchFamily="34" charset="0"/>
                <a:ea typeface="Times New Roman" panose="02020603050405020304" pitchFamily="18" charset="0"/>
              </a:rPr>
              <a:t> </a:t>
            </a:r>
            <a:r>
              <a:rPr lang="es-ES_tradnl" sz="2800" dirty="0" err="1" smtClean="0">
                <a:solidFill>
                  <a:srgbClr val="FF0000"/>
                </a:solidFill>
                <a:effectLst/>
                <a:latin typeface="Calibri" panose="020F0502020204030204" pitchFamily="34" charset="0"/>
                <a:ea typeface="Times New Roman" panose="02020603050405020304" pitchFamily="18" charset="0"/>
              </a:rPr>
              <a:t>topic</a:t>
            </a:r>
            <a:r>
              <a:rPr lang="es-ES_tradnl" sz="2800" dirty="0" smtClean="0">
                <a:solidFill>
                  <a:srgbClr val="FF0000"/>
                </a:solidFill>
                <a:effectLst/>
                <a:latin typeface="Calibri" panose="020F0502020204030204" pitchFamily="34" charset="0"/>
                <a:ea typeface="Times New Roman" panose="02020603050405020304" pitchFamily="18" charset="0"/>
              </a:rPr>
              <a:t> </a:t>
            </a:r>
            <a:r>
              <a:rPr lang="es-ES_tradnl" sz="2800" dirty="0" err="1" smtClean="0">
                <a:solidFill>
                  <a:srgbClr val="FF0000"/>
                </a:solidFill>
                <a:effectLst/>
                <a:latin typeface="Calibri" panose="020F0502020204030204" pitchFamily="34" charset="0"/>
                <a:ea typeface="Times New Roman" panose="02020603050405020304" pitchFamily="18" charset="0"/>
              </a:rPr>
              <a:t>for</a:t>
            </a:r>
            <a:r>
              <a:rPr lang="es-ES_tradnl" sz="2800" dirty="0" smtClean="0">
                <a:solidFill>
                  <a:srgbClr val="FF0000"/>
                </a:solidFill>
                <a:effectLst/>
                <a:latin typeface="Calibri" panose="020F0502020204030204" pitchFamily="34" charset="0"/>
                <a:ea typeface="Times New Roman" panose="02020603050405020304" pitchFamily="18" charset="0"/>
              </a:rPr>
              <a:t> </a:t>
            </a:r>
            <a:r>
              <a:rPr lang="es-ES_tradnl" sz="2800" dirty="0" err="1" smtClean="0">
                <a:solidFill>
                  <a:srgbClr val="FF0000"/>
                </a:solidFill>
                <a:effectLst/>
                <a:latin typeface="Calibri" panose="020F0502020204030204" pitchFamily="34" charset="0"/>
                <a:ea typeface="Times New Roman" panose="02020603050405020304" pitchFamily="18" charset="0"/>
              </a:rPr>
              <a:t>homework</a:t>
            </a:r>
            <a:endParaRPr lang="en-GB" sz="28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3288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Objectives</a:t>
            </a:r>
            <a:endParaRPr lang="en-GB" dirty="0"/>
          </a:p>
        </p:txBody>
      </p:sp>
      <p:sp>
        <p:nvSpPr>
          <p:cNvPr id="3" name="Content Placeholder 2"/>
          <p:cNvSpPr>
            <a:spLocks noGrp="1"/>
          </p:cNvSpPr>
          <p:nvPr>
            <p:ph idx="1"/>
          </p:nvPr>
        </p:nvSpPr>
        <p:spPr/>
        <p:txBody>
          <a:bodyPr/>
          <a:lstStyle/>
          <a:p>
            <a:r>
              <a:rPr lang="en-GB" dirty="0" smtClean="0"/>
              <a:t>Be prepared for assessed formal discussion</a:t>
            </a:r>
          </a:p>
          <a:p>
            <a:r>
              <a:rPr lang="en-GB" dirty="0" smtClean="0"/>
              <a:t>Recognise elements of good and bad discussions</a:t>
            </a:r>
          </a:p>
          <a:p>
            <a:r>
              <a:rPr lang="en-GB" dirty="0" smtClean="0"/>
              <a:t>Understand key role of </a:t>
            </a:r>
            <a:r>
              <a:rPr lang="en-GB" dirty="0" smtClean="0"/>
              <a:t>chairperson</a:t>
            </a:r>
            <a:endParaRPr lang="en-GB" dirty="0" smtClean="0"/>
          </a:p>
          <a:p>
            <a:endParaRPr lang="en-GB" dirty="0"/>
          </a:p>
        </p:txBody>
      </p:sp>
    </p:spTree>
    <p:extLst>
      <p:ext uri="{BB962C8B-B14F-4D97-AF65-F5344CB8AC3E}">
        <p14:creationId xmlns:p14="http://schemas.microsoft.com/office/powerpoint/2010/main" val="33553029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Formal discussion</a:t>
            </a:r>
            <a:endParaRPr lang="en-GB" dirty="0"/>
          </a:p>
        </p:txBody>
      </p:sp>
      <p:sp>
        <p:nvSpPr>
          <p:cNvPr id="3" name="Content Placeholder 2"/>
          <p:cNvSpPr>
            <a:spLocks noGrp="1"/>
          </p:cNvSpPr>
          <p:nvPr>
            <p:ph idx="1"/>
          </p:nvPr>
        </p:nvSpPr>
        <p:spPr/>
        <p:txBody>
          <a:bodyPr/>
          <a:lstStyle/>
          <a:p>
            <a:r>
              <a:rPr lang="en-GB" dirty="0" smtClean="0"/>
              <a:t>What is it </a:t>
            </a:r>
          </a:p>
          <a:p>
            <a:r>
              <a:rPr lang="en-GB" dirty="0" smtClean="0"/>
              <a:t>Let’s think about this and jot down some ideas </a:t>
            </a:r>
            <a:r>
              <a:rPr lang="en-GB" dirty="0" err="1" smtClean="0"/>
              <a:t>tofeedback</a:t>
            </a:r>
            <a:r>
              <a:rPr lang="en-GB" dirty="0" smtClean="0"/>
              <a:t> </a:t>
            </a:r>
            <a:r>
              <a:rPr lang="en-GB" dirty="0" smtClean="0"/>
              <a:t>our thoughts</a:t>
            </a:r>
          </a:p>
          <a:p>
            <a:r>
              <a:rPr lang="en-GB" dirty="0" smtClean="0"/>
              <a:t>(Work/language/purpose )</a:t>
            </a:r>
          </a:p>
          <a:p>
            <a:endParaRPr lang="en-GB" dirty="0"/>
          </a:p>
          <a:p>
            <a:r>
              <a:rPr lang="en-GB" dirty="0" smtClean="0"/>
              <a:t>Look at SELF ASSESSMENT</a:t>
            </a:r>
          </a:p>
          <a:p>
            <a:r>
              <a:rPr lang="en-GB" dirty="0" smtClean="0"/>
              <a:t>Discuss poll results ( Mostly As/</a:t>
            </a:r>
            <a:r>
              <a:rPr lang="en-GB" dirty="0" err="1" smtClean="0"/>
              <a:t>Bs</a:t>
            </a:r>
            <a:r>
              <a:rPr lang="en-GB" dirty="0" smtClean="0"/>
              <a:t>/Cs?)</a:t>
            </a:r>
            <a:endParaRPr lang="en-GB" dirty="0"/>
          </a:p>
        </p:txBody>
      </p:sp>
    </p:spTree>
    <p:extLst>
      <p:ext uri="{BB962C8B-B14F-4D97-AF65-F5344CB8AC3E}">
        <p14:creationId xmlns:p14="http://schemas.microsoft.com/office/powerpoint/2010/main" val="929739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hlinkClick r:id="rId2"/>
              </a:rPr>
              <a:t>https://</a:t>
            </a:r>
            <a:r>
              <a:rPr lang="en-GB" dirty="0" smtClean="0">
                <a:hlinkClick r:id="rId2"/>
              </a:rPr>
              <a:t>www.open.edu/openlearn/ocw/mod/oucontent/view.php?id=85813&amp;section=3.3</a:t>
            </a:r>
            <a:endParaRPr lang="en-GB" dirty="0" smtClean="0"/>
          </a:p>
          <a:p>
            <a:endParaRPr lang="en-GB" dirty="0"/>
          </a:p>
          <a:p>
            <a:r>
              <a:rPr lang="en-GB" dirty="0" smtClean="0"/>
              <a:t>Let’s think about what is </a:t>
            </a:r>
            <a:r>
              <a:rPr lang="en-GB" smtClean="0"/>
              <a:t>going wrong </a:t>
            </a:r>
            <a:r>
              <a:rPr lang="en-GB" dirty="0" smtClean="0"/>
              <a:t>in this discussion. Write down your thoughts to prepare to feedback</a:t>
            </a:r>
          </a:p>
          <a:p>
            <a:endParaRPr lang="en-GB" dirty="0"/>
          </a:p>
          <a:p>
            <a:r>
              <a:rPr lang="en-GB" dirty="0" smtClean="0"/>
              <a:t>Watch the second video and compare (same link)</a:t>
            </a:r>
            <a:endParaRPr lang="en-GB" dirty="0"/>
          </a:p>
        </p:txBody>
      </p:sp>
    </p:spTree>
    <p:extLst>
      <p:ext uri="{BB962C8B-B14F-4D97-AF65-F5344CB8AC3E}">
        <p14:creationId xmlns:p14="http://schemas.microsoft.com/office/powerpoint/2010/main" val="31710375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makes a good chair</a:t>
            </a:r>
            <a:endParaRPr lang="en-GB" dirty="0"/>
          </a:p>
        </p:txBody>
      </p:sp>
      <p:sp>
        <p:nvSpPr>
          <p:cNvPr id="3" name="Content Placeholder 2"/>
          <p:cNvSpPr>
            <a:spLocks noGrp="1"/>
          </p:cNvSpPr>
          <p:nvPr>
            <p:ph idx="1"/>
          </p:nvPr>
        </p:nvSpPr>
        <p:spPr/>
        <p:txBody>
          <a:bodyPr/>
          <a:lstStyle/>
          <a:p>
            <a:r>
              <a:rPr lang="en-GB" dirty="0" smtClean="0"/>
              <a:t>Refer to handout</a:t>
            </a:r>
            <a:endParaRPr lang="en-GB" dirty="0"/>
          </a:p>
        </p:txBody>
      </p:sp>
    </p:spTree>
    <p:extLst>
      <p:ext uri="{BB962C8B-B14F-4D97-AF65-F5344CB8AC3E}">
        <p14:creationId xmlns:p14="http://schemas.microsoft.com/office/powerpoint/2010/main" val="20570558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Cloud"/>
          <p:cNvSpPr>
            <a:spLocks noChangeAspect="1" noEditPoints="1" noChangeArrowheads="1"/>
          </p:cNvSpPr>
          <p:nvPr/>
        </p:nvSpPr>
        <p:spPr bwMode="auto">
          <a:xfrm rot="533866">
            <a:off x="2495551" y="836613"/>
            <a:ext cx="2232025" cy="792162"/>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endParaRPr lang="en-GB"/>
          </a:p>
        </p:txBody>
      </p:sp>
      <p:sp>
        <p:nvSpPr>
          <p:cNvPr id="11269" name="Text Box 5"/>
          <p:cNvSpPr txBox="1">
            <a:spLocks noChangeArrowheads="1"/>
          </p:cNvSpPr>
          <p:nvPr/>
        </p:nvSpPr>
        <p:spPr bwMode="auto">
          <a:xfrm>
            <a:off x="2711451" y="981076"/>
            <a:ext cx="1800225" cy="366713"/>
          </a:xfrm>
          <a:prstGeom prst="rect">
            <a:avLst/>
          </a:prstGeom>
          <a:noFill/>
          <a:ln w="9525">
            <a:noFill/>
            <a:miter lim="800000"/>
            <a:headEnd/>
            <a:tailEnd/>
          </a:ln>
          <a:effectLst/>
        </p:spPr>
        <p:txBody>
          <a:bodyPr>
            <a:spAutoFit/>
          </a:bodyPr>
          <a:lstStyle/>
          <a:p>
            <a:pPr>
              <a:spcBef>
                <a:spcPct val="50000"/>
              </a:spcBef>
            </a:pPr>
            <a:r>
              <a:rPr lang="en-GB" b="1">
                <a:solidFill>
                  <a:srgbClr val="CC0000"/>
                </a:solidFill>
              </a:rPr>
              <a:t>Why discuss?</a:t>
            </a:r>
          </a:p>
        </p:txBody>
      </p:sp>
      <p:sp>
        <p:nvSpPr>
          <p:cNvPr id="11270" name="Text Box 6"/>
          <p:cNvSpPr txBox="1">
            <a:spLocks noChangeArrowheads="1"/>
          </p:cNvSpPr>
          <p:nvPr/>
        </p:nvSpPr>
        <p:spPr bwMode="auto">
          <a:xfrm>
            <a:off x="2855913" y="1916114"/>
            <a:ext cx="1727200" cy="461665"/>
          </a:xfrm>
          <a:prstGeom prst="rect">
            <a:avLst/>
          </a:prstGeom>
          <a:noFill/>
          <a:ln w="9525">
            <a:noFill/>
            <a:miter lim="800000"/>
            <a:headEnd/>
            <a:tailEnd/>
          </a:ln>
          <a:effectLst/>
        </p:spPr>
        <p:txBody>
          <a:bodyPr>
            <a:spAutoFit/>
          </a:bodyPr>
          <a:lstStyle/>
          <a:p>
            <a:pPr>
              <a:spcBef>
                <a:spcPct val="50000"/>
              </a:spcBef>
            </a:pPr>
            <a:r>
              <a:rPr lang="en-GB" sz="1200"/>
              <a:t>improve understanding</a:t>
            </a:r>
          </a:p>
        </p:txBody>
      </p:sp>
      <p:sp>
        <p:nvSpPr>
          <p:cNvPr id="11271" name="Text Box 7"/>
          <p:cNvSpPr txBox="1">
            <a:spLocks noChangeArrowheads="1"/>
          </p:cNvSpPr>
          <p:nvPr/>
        </p:nvSpPr>
        <p:spPr bwMode="auto">
          <a:xfrm>
            <a:off x="4224338" y="333375"/>
            <a:ext cx="1225550" cy="457200"/>
          </a:xfrm>
          <a:prstGeom prst="rect">
            <a:avLst/>
          </a:prstGeom>
          <a:noFill/>
          <a:ln w="9525">
            <a:noFill/>
            <a:miter lim="800000"/>
            <a:headEnd/>
            <a:tailEnd/>
          </a:ln>
          <a:effectLst/>
        </p:spPr>
        <p:txBody>
          <a:bodyPr>
            <a:spAutoFit/>
          </a:bodyPr>
          <a:lstStyle/>
          <a:p>
            <a:pPr>
              <a:spcBef>
                <a:spcPct val="50000"/>
              </a:spcBef>
            </a:pPr>
            <a:r>
              <a:rPr lang="en-GB" sz="1200"/>
              <a:t>share ideas and opinions</a:t>
            </a:r>
          </a:p>
        </p:txBody>
      </p:sp>
      <p:sp>
        <p:nvSpPr>
          <p:cNvPr id="11272" name="Rectangle 8"/>
          <p:cNvSpPr>
            <a:spLocks noChangeArrowheads="1"/>
          </p:cNvSpPr>
          <p:nvPr/>
        </p:nvSpPr>
        <p:spPr bwMode="auto">
          <a:xfrm>
            <a:off x="1774825" y="1484314"/>
            <a:ext cx="1441450" cy="646331"/>
          </a:xfrm>
          <a:prstGeom prst="rect">
            <a:avLst/>
          </a:prstGeom>
          <a:noFill/>
          <a:ln w="9525">
            <a:noFill/>
            <a:miter lim="800000"/>
            <a:headEnd/>
            <a:tailEnd/>
          </a:ln>
          <a:effectLst/>
        </p:spPr>
        <p:txBody>
          <a:bodyPr>
            <a:spAutoFit/>
          </a:bodyPr>
          <a:lstStyle/>
          <a:p>
            <a:r>
              <a:rPr lang="en-GB" sz="1200"/>
              <a:t>improve on and add to own ideas</a:t>
            </a:r>
          </a:p>
        </p:txBody>
      </p:sp>
      <p:sp>
        <p:nvSpPr>
          <p:cNvPr id="11273" name="Text Box 9"/>
          <p:cNvSpPr txBox="1">
            <a:spLocks noChangeArrowheads="1"/>
          </p:cNvSpPr>
          <p:nvPr/>
        </p:nvSpPr>
        <p:spPr bwMode="auto">
          <a:xfrm>
            <a:off x="1774826" y="333376"/>
            <a:ext cx="1871663" cy="646331"/>
          </a:xfrm>
          <a:prstGeom prst="rect">
            <a:avLst/>
          </a:prstGeom>
          <a:noFill/>
          <a:ln w="9525">
            <a:noFill/>
            <a:miter lim="800000"/>
            <a:headEnd/>
            <a:tailEnd/>
          </a:ln>
          <a:effectLst/>
        </p:spPr>
        <p:txBody>
          <a:bodyPr>
            <a:spAutoFit/>
          </a:bodyPr>
          <a:lstStyle/>
          <a:p>
            <a:pPr>
              <a:spcBef>
                <a:spcPct val="50000"/>
              </a:spcBef>
            </a:pPr>
            <a:r>
              <a:rPr lang="en-GB" sz="1200"/>
              <a:t>helps you reach a more balanced viewpoint</a:t>
            </a:r>
          </a:p>
        </p:txBody>
      </p:sp>
      <p:sp>
        <p:nvSpPr>
          <p:cNvPr id="11274" name="Text Box 10"/>
          <p:cNvSpPr txBox="1">
            <a:spLocks noChangeArrowheads="1"/>
          </p:cNvSpPr>
          <p:nvPr/>
        </p:nvSpPr>
        <p:spPr bwMode="auto">
          <a:xfrm>
            <a:off x="4295776" y="1628776"/>
            <a:ext cx="1368425" cy="461665"/>
          </a:xfrm>
          <a:prstGeom prst="rect">
            <a:avLst/>
          </a:prstGeom>
          <a:noFill/>
          <a:ln w="9525">
            <a:noFill/>
            <a:miter lim="800000"/>
            <a:headEnd/>
            <a:tailEnd/>
          </a:ln>
          <a:effectLst/>
        </p:spPr>
        <p:txBody>
          <a:bodyPr>
            <a:spAutoFit/>
          </a:bodyPr>
          <a:lstStyle/>
          <a:p>
            <a:pPr>
              <a:spcBef>
                <a:spcPct val="50000"/>
              </a:spcBef>
            </a:pPr>
            <a:r>
              <a:rPr lang="en-GB" sz="1200"/>
              <a:t>reach agreement</a:t>
            </a:r>
          </a:p>
        </p:txBody>
      </p:sp>
      <p:sp>
        <p:nvSpPr>
          <p:cNvPr id="11275" name="Line 11"/>
          <p:cNvSpPr>
            <a:spLocks noChangeShapeType="1"/>
          </p:cNvSpPr>
          <p:nvPr/>
        </p:nvSpPr>
        <p:spPr bwMode="auto">
          <a:xfrm flipH="1">
            <a:off x="2495551" y="1341439"/>
            <a:ext cx="144463" cy="142875"/>
          </a:xfrm>
          <a:prstGeom prst="line">
            <a:avLst/>
          </a:prstGeom>
          <a:noFill/>
          <a:ln w="9525">
            <a:solidFill>
              <a:schemeClr val="tx1"/>
            </a:solidFill>
            <a:round/>
            <a:headEnd/>
            <a:tailEnd/>
          </a:ln>
          <a:effectLst/>
        </p:spPr>
        <p:txBody>
          <a:bodyPr/>
          <a:lstStyle/>
          <a:p>
            <a:endParaRPr lang="en-GB"/>
          </a:p>
        </p:txBody>
      </p:sp>
      <p:sp>
        <p:nvSpPr>
          <p:cNvPr id="11276" name="Line 12"/>
          <p:cNvSpPr>
            <a:spLocks noChangeShapeType="1"/>
          </p:cNvSpPr>
          <p:nvPr/>
        </p:nvSpPr>
        <p:spPr bwMode="auto">
          <a:xfrm>
            <a:off x="2279650" y="765176"/>
            <a:ext cx="287338" cy="144463"/>
          </a:xfrm>
          <a:prstGeom prst="line">
            <a:avLst/>
          </a:prstGeom>
          <a:noFill/>
          <a:ln w="9525">
            <a:solidFill>
              <a:schemeClr val="tx1"/>
            </a:solidFill>
            <a:round/>
            <a:headEnd/>
            <a:tailEnd/>
          </a:ln>
          <a:effectLst/>
        </p:spPr>
        <p:txBody>
          <a:bodyPr/>
          <a:lstStyle/>
          <a:p>
            <a:endParaRPr lang="en-GB"/>
          </a:p>
        </p:txBody>
      </p:sp>
      <p:sp>
        <p:nvSpPr>
          <p:cNvPr id="11277" name="Line 13"/>
          <p:cNvSpPr>
            <a:spLocks noChangeShapeType="1"/>
          </p:cNvSpPr>
          <p:nvPr/>
        </p:nvSpPr>
        <p:spPr bwMode="auto">
          <a:xfrm flipH="1">
            <a:off x="4367213" y="765176"/>
            <a:ext cx="144462" cy="142875"/>
          </a:xfrm>
          <a:prstGeom prst="line">
            <a:avLst/>
          </a:prstGeom>
          <a:noFill/>
          <a:ln w="9525">
            <a:solidFill>
              <a:schemeClr val="tx1"/>
            </a:solidFill>
            <a:round/>
            <a:headEnd/>
            <a:tailEnd/>
          </a:ln>
          <a:effectLst/>
        </p:spPr>
        <p:txBody>
          <a:bodyPr/>
          <a:lstStyle/>
          <a:p>
            <a:endParaRPr lang="en-GB"/>
          </a:p>
        </p:txBody>
      </p:sp>
      <p:sp>
        <p:nvSpPr>
          <p:cNvPr id="11278" name="Line 14"/>
          <p:cNvSpPr>
            <a:spLocks noChangeShapeType="1"/>
          </p:cNvSpPr>
          <p:nvPr/>
        </p:nvSpPr>
        <p:spPr bwMode="auto">
          <a:xfrm>
            <a:off x="4583114" y="1268414"/>
            <a:ext cx="142875" cy="73025"/>
          </a:xfrm>
          <a:prstGeom prst="line">
            <a:avLst/>
          </a:prstGeom>
          <a:noFill/>
          <a:ln w="9525">
            <a:solidFill>
              <a:schemeClr val="tx1"/>
            </a:solidFill>
            <a:round/>
            <a:headEnd/>
            <a:tailEnd/>
          </a:ln>
          <a:effectLst/>
        </p:spPr>
        <p:txBody>
          <a:bodyPr/>
          <a:lstStyle/>
          <a:p>
            <a:endParaRPr lang="en-GB"/>
          </a:p>
        </p:txBody>
      </p:sp>
      <p:sp>
        <p:nvSpPr>
          <p:cNvPr id="11280" name="Text Box 16"/>
          <p:cNvSpPr txBox="1">
            <a:spLocks noChangeArrowheads="1"/>
          </p:cNvSpPr>
          <p:nvPr/>
        </p:nvSpPr>
        <p:spPr bwMode="auto">
          <a:xfrm>
            <a:off x="1774825" y="2205038"/>
            <a:ext cx="3816350" cy="366712"/>
          </a:xfrm>
          <a:prstGeom prst="rect">
            <a:avLst/>
          </a:prstGeom>
          <a:noFill/>
          <a:ln w="9525">
            <a:noFill/>
            <a:miter lim="800000"/>
            <a:headEnd/>
            <a:tailEnd/>
          </a:ln>
          <a:effectLst/>
        </p:spPr>
        <p:txBody>
          <a:bodyPr>
            <a:spAutoFit/>
          </a:bodyPr>
          <a:lstStyle/>
          <a:p>
            <a:pPr>
              <a:spcBef>
                <a:spcPct val="50000"/>
              </a:spcBef>
            </a:pPr>
            <a:r>
              <a:rPr lang="en-GB" b="1">
                <a:solidFill>
                  <a:srgbClr val="CC0000"/>
                </a:solidFill>
              </a:rPr>
              <a:t>What skills do you need?</a:t>
            </a:r>
          </a:p>
        </p:txBody>
      </p:sp>
      <p:sp>
        <p:nvSpPr>
          <p:cNvPr id="11281" name="Rectangle 17"/>
          <p:cNvSpPr>
            <a:spLocks noChangeArrowheads="1"/>
          </p:cNvSpPr>
          <p:nvPr/>
        </p:nvSpPr>
        <p:spPr bwMode="auto">
          <a:xfrm>
            <a:off x="1774825" y="2636839"/>
            <a:ext cx="3816350" cy="830997"/>
          </a:xfrm>
          <a:prstGeom prst="rect">
            <a:avLst/>
          </a:prstGeom>
          <a:noFill/>
          <a:ln w="9525">
            <a:noFill/>
            <a:miter lim="800000"/>
            <a:headEnd/>
            <a:tailEnd/>
          </a:ln>
          <a:effectLst/>
        </p:spPr>
        <p:txBody>
          <a:bodyPr>
            <a:spAutoFit/>
          </a:bodyPr>
          <a:lstStyle/>
          <a:p>
            <a:pPr>
              <a:buFontTx/>
              <a:buChar char="•"/>
            </a:pPr>
            <a:r>
              <a:rPr lang="en-GB" sz="1200" b="1"/>
              <a:t>Making contributions and turn taking </a:t>
            </a:r>
          </a:p>
          <a:p>
            <a:pPr>
              <a:buFontTx/>
              <a:buChar char="•"/>
            </a:pPr>
            <a:r>
              <a:rPr lang="en-GB" sz="1200" b="1"/>
              <a:t>Active listening</a:t>
            </a:r>
          </a:p>
          <a:p>
            <a:pPr>
              <a:buFontTx/>
              <a:buChar char="•"/>
            </a:pPr>
            <a:r>
              <a:rPr lang="en-GB" sz="1200" b="1"/>
              <a:t>Questioning</a:t>
            </a:r>
          </a:p>
          <a:p>
            <a:pPr>
              <a:buFontTx/>
              <a:buChar char="•"/>
            </a:pPr>
            <a:r>
              <a:rPr lang="en-GB" sz="1200" b="1"/>
              <a:t>Negotiating skills</a:t>
            </a:r>
            <a:r>
              <a:rPr lang="en-GB" sz="1200"/>
              <a:t> </a:t>
            </a:r>
          </a:p>
        </p:txBody>
      </p:sp>
      <p:sp>
        <p:nvSpPr>
          <p:cNvPr id="11283" name="Text Box 19"/>
          <p:cNvSpPr txBox="1">
            <a:spLocks noChangeArrowheads="1"/>
          </p:cNvSpPr>
          <p:nvPr/>
        </p:nvSpPr>
        <p:spPr bwMode="auto">
          <a:xfrm>
            <a:off x="1774826" y="4005264"/>
            <a:ext cx="3743325" cy="646331"/>
          </a:xfrm>
          <a:prstGeom prst="rect">
            <a:avLst/>
          </a:prstGeom>
          <a:noFill/>
          <a:ln w="9525">
            <a:noFill/>
            <a:miter lim="800000"/>
            <a:headEnd/>
            <a:tailEnd/>
          </a:ln>
          <a:effectLst/>
        </p:spPr>
        <p:txBody>
          <a:bodyPr>
            <a:spAutoFit/>
          </a:bodyPr>
          <a:lstStyle/>
          <a:p>
            <a:r>
              <a:rPr lang="en-GB" sz="1200"/>
              <a:t>Whether you are super confident or it takes you time to pluck up the courage to speak, the following will help the discussion go well:</a:t>
            </a:r>
            <a:endParaRPr lang="en-US" sz="1200"/>
          </a:p>
        </p:txBody>
      </p:sp>
      <p:sp>
        <p:nvSpPr>
          <p:cNvPr id="11284" name="Text Box 20"/>
          <p:cNvSpPr txBox="1">
            <a:spLocks noChangeArrowheads="1"/>
          </p:cNvSpPr>
          <p:nvPr/>
        </p:nvSpPr>
        <p:spPr bwMode="auto">
          <a:xfrm>
            <a:off x="1774826" y="3644901"/>
            <a:ext cx="3889375" cy="366713"/>
          </a:xfrm>
          <a:prstGeom prst="rect">
            <a:avLst/>
          </a:prstGeom>
          <a:noFill/>
          <a:ln w="9525">
            <a:noFill/>
            <a:miter lim="800000"/>
            <a:headEnd/>
            <a:tailEnd/>
          </a:ln>
          <a:effectLst/>
        </p:spPr>
        <p:txBody>
          <a:bodyPr>
            <a:spAutoFit/>
          </a:bodyPr>
          <a:lstStyle/>
          <a:p>
            <a:pPr>
              <a:spcBef>
                <a:spcPct val="50000"/>
              </a:spcBef>
            </a:pPr>
            <a:r>
              <a:rPr lang="en-GB" b="1">
                <a:solidFill>
                  <a:srgbClr val="CC0000"/>
                </a:solidFill>
              </a:rPr>
              <a:t>Making contributions</a:t>
            </a:r>
            <a:endParaRPr lang="en-GB" sz="800" b="1">
              <a:solidFill>
                <a:srgbClr val="CC0000"/>
              </a:solidFill>
            </a:endParaRPr>
          </a:p>
        </p:txBody>
      </p:sp>
      <p:sp>
        <p:nvSpPr>
          <p:cNvPr id="11285" name="Text Box 21"/>
          <p:cNvSpPr txBox="1">
            <a:spLocks noChangeArrowheads="1"/>
          </p:cNvSpPr>
          <p:nvPr/>
        </p:nvSpPr>
        <p:spPr bwMode="auto">
          <a:xfrm>
            <a:off x="1774825" y="4724400"/>
            <a:ext cx="3816350" cy="1455738"/>
          </a:xfrm>
          <a:prstGeom prst="rect">
            <a:avLst/>
          </a:prstGeom>
          <a:noFill/>
          <a:ln w="9525">
            <a:noFill/>
            <a:miter lim="800000"/>
            <a:headEnd/>
            <a:tailEnd/>
          </a:ln>
          <a:effectLst/>
        </p:spPr>
        <p:txBody>
          <a:bodyPr>
            <a:spAutoFit/>
          </a:bodyPr>
          <a:lstStyle/>
          <a:p>
            <a:pPr marL="93663" indent="-93663">
              <a:spcBef>
                <a:spcPct val="10000"/>
              </a:spcBef>
              <a:spcAft>
                <a:spcPct val="5000"/>
              </a:spcAft>
              <a:buFontTx/>
              <a:buChar char="•"/>
            </a:pPr>
            <a:r>
              <a:rPr lang="en-GB" sz="1200"/>
              <a:t>Take your turn - allow others to have their say. </a:t>
            </a:r>
          </a:p>
          <a:p>
            <a:pPr marL="93663" indent="-93663">
              <a:spcBef>
                <a:spcPct val="10000"/>
              </a:spcBef>
              <a:spcAft>
                <a:spcPct val="5000"/>
              </a:spcAft>
              <a:buFontTx/>
              <a:buChar char="•"/>
            </a:pPr>
            <a:r>
              <a:rPr lang="en-GB" sz="1200"/>
              <a:t>If someone is dominating the discussion you may have to interrupt.  Practise ways of doing this politely, eg “That’s a good point, can I add something?” or simply raise your hand.</a:t>
            </a:r>
          </a:p>
          <a:p>
            <a:pPr marL="93663" indent="-93663">
              <a:spcBef>
                <a:spcPct val="10000"/>
              </a:spcBef>
              <a:spcAft>
                <a:spcPct val="5000"/>
              </a:spcAft>
              <a:buFontTx/>
              <a:buChar char="•"/>
            </a:pPr>
            <a:r>
              <a:rPr lang="en-GB" sz="1200"/>
              <a:t>Speak clearly and keep your contribution short.</a:t>
            </a:r>
          </a:p>
          <a:p>
            <a:pPr marL="93663" indent="-93663">
              <a:spcBef>
                <a:spcPct val="10000"/>
              </a:spcBef>
              <a:spcAft>
                <a:spcPct val="5000"/>
              </a:spcAft>
              <a:buFontTx/>
              <a:buChar char="•"/>
            </a:pPr>
            <a:r>
              <a:rPr lang="en-GB" sz="1200"/>
              <a:t>Keep to the subject.</a:t>
            </a:r>
            <a:endParaRPr lang="en-US" sz="1200"/>
          </a:p>
        </p:txBody>
      </p:sp>
      <p:sp>
        <p:nvSpPr>
          <p:cNvPr id="11286" name="Text Box 22"/>
          <p:cNvSpPr txBox="1">
            <a:spLocks noChangeArrowheads="1"/>
          </p:cNvSpPr>
          <p:nvPr/>
        </p:nvSpPr>
        <p:spPr bwMode="auto">
          <a:xfrm>
            <a:off x="6456364" y="620714"/>
            <a:ext cx="3887787" cy="830997"/>
          </a:xfrm>
          <a:prstGeom prst="rect">
            <a:avLst/>
          </a:prstGeom>
          <a:noFill/>
          <a:ln w="9525">
            <a:noFill/>
            <a:miter lim="800000"/>
            <a:headEnd/>
            <a:tailEnd/>
          </a:ln>
          <a:effectLst/>
        </p:spPr>
        <p:txBody>
          <a:bodyPr>
            <a:spAutoFit/>
          </a:bodyPr>
          <a:lstStyle/>
          <a:p>
            <a:r>
              <a:rPr lang="en-GB" sz="1200"/>
              <a:t>Often in discussion, we are so intent on thinking about what we are going to say, we forget to listen to others.  But the whole point of discussion is to share ideas and opinions.</a:t>
            </a:r>
            <a:endParaRPr lang="en-US" sz="1200"/>
          </a:p>
        </p:txBody>
      </p:sp>
      <p:sp>
        <p:nvSpPr>
          <p:cNvPr id="11287" name="Text Box 23"/>
          <p:cNvSpPr txBox="1">
            <a:spLocks noChangeArrowheads="1"/>
          </p:cNvSpPr>
          <p:nvPr/>
        </p:nvSpPr>
        <p:spPr bwMode="auto">
          <a:xfrm>
            <a:off x="6456363" y="260351"/>
            <a:ext cx="3816350" cy="366713"/>
          </a:xfrm>
          <a:prstGeom prst="rect">
            <a:avLst/>
          </a:prstGeom>
          <a:noFill/>
          <a:ln w="9525">
            <a:noFill/>
            <a:miter lim="800000"/>
            <a:headEnd/>
            <a:tailEnd/>
          </a:ln>
          <a:effectLst/>
        </p:spPr>
        <p:txBody>
          <a:bodyPr>
            <a:spAutoFit/>
          </a:bodyPr>
          <a:lstStyle/>
          <a:p>
            <a:pPr>
              <a:spcBef>
                <a:spcPct val="50000"/>
              </a:spcBef>
            </a:pPr>
            <a:r>
              <a:rPr lang="en-GB" b="1">
                <a:solidFill>
                  <a:srgbClr val="CC0000"/>
                </a:solidFill>
              </a:rPr>
              <a:t>Active listening</a:t>
            </a:r>
          </a:p>
        </p:txBody>
      </p:sp>
      <p:sp>
        <p:nvSpPr>
          <p:cNvPr id="11288" name="Text Box 24"/>
          <p:cNvSpPr txBox="1">
            <a:spLocks noChangeArrowheads="1"/>
          </p:cNvSpPr>
          <p:nvPr/>
        </p:nvSpPr>
        <p:spPr bwMode="auto">
          <a:xfrm>
            <a:off x="6456363" y="1412875"/>
            <a:ext cx="3816350" cy="1255728"/>
          </a:xfrm>
          <a:prstGeom prst="rect">
            <a:avLst/>
          </a:prstGeom>
          <a:noFill/>
          <a:ln w="9525">
            <a:noFill/>
            <a:miter lim="800000"/>
            <a:headEnd/>
            <a:tailEnd/>
          </a:ln>
          <a:effectLst/>
        </p:spPr>
        <p:txBody>
          <a:bodyPr>
            <a:spAutoFit/>
          </a:bodyPr>
          <a:lstStyle/>
          <a:p>
            <a:pPr marL="93663" indent="-93663">
              <a:spcBef>
                <a:spcPct val="5000"/>
              </a:spcBef>
              <a:spcAft>
                <a:spcPct val="10000"/>
              </a:spcAft>
              <a:buFontTx/>
              <a:buChar char="•"/>
            </a:pPr>
            <a:r>
              <a:rPr lang="en-GB" sz="1200"/>
              <a:t>Concentrate on what others say and try to understand their point of view.</a:t>
            </a:r>
          </a:p>
          <a:p>
            <a:pPr marL="93663" indent="-93663">
              <a:spcBef>
                <a:spcPct val="5000"/>
              </a:spcBef>
              <a:spcAft>
                <a:spcPct val="10000"/>
              </a:spcAft>
              <a:buFontTx/>
              <a:buChar char="•"/>
            </a:pPr>
            <a:r>
              <a:rPr lang="en-GB" sz="1200"/>
              <a:t>Show you are listening by looking at the speaker.</a:t>
            </a:r>
          </a:p>
          <a:p>
            <a:pPr marL="93663" indent="-93663">
              <a:spcBef>
                <a:spcPct val="5000"/>
              </a:spcBef>
              <a:spcAft>
                <a:spcPct val="10000"/>
              </a:spcAft>
              <a:buFontTx/>
              <a:buChar char="•"/>
            </a:pPr>
            <a:r>
              <a:rPr lang="en-GB" sz="1200"/>
              <a:t>Ask questions if you need something explaining further.</a:t>
            </a:r>
            <a:endParaRPr lang="en-US" sz="1200"/>
          </a:p>
        </p:txBody>
      </p:sp>
      <p:sp>
        <p:nvSpPr>
          <p:cNvPr id="11289" name="Text Box 25"/>
          <p:cNvSpPr txBox="1">
            <a:spLocks noChangeArrowheads="1"/>
          </p:cNvSpPr>
          <p:nvPr/>
        </p:nvSpPr>
        <p:spPr bwMode="auto">
          <a:xfrm>
            <a:off x="6456363" y="2420938"/>
            <a:ext cx="3816350" cy="366712"/>
          </a:xfrm>
          <a:prstGeom prst="rect">
            <a:avLst/>
          </a:prstGeom>
          <a:noFill/>
          <a:ln w="9525">
            <a:noFill/>
            <a:miter lim="800000"/>
            <a:headEnd/>
            <a:tailEnd/>
          </a:ln>
          <a:effectLst/>
        </p:spPr>
        <p:txBody>
          <a:bodyPr>
            <a:spAutoFit/>
          </a:bodyPr>
          <a:lstStyle/>
          <a:p>
            <a:pPr>
              <a:spcBef>
                <a:spcPct val="50000"/>
              </a:spcBef>
            </a:pPr>
            <a:r>
              <a:rPr lang="en-GB" b="1">
                <a:solidFill>
                  <a:srgbClr val="CC0000"/>
                </a:solidFill>
              </a:rPr>
              <a:t>Asking questions</a:t>
            </a:r>
            <a:endParaRPr lang="en-GB" sz="800" b="1">
              <a:solidFill>
                <a:srgbClr val="CC0000"/>
              </a:solidFill>
            </a:endParaRPr>
          </a:p>
        </p:txBody>
      </p:sp>
      <p:sp>
        <p:nvSpPr>
          <p:cNvPr id="11291" name="Text Box 27"/>
          <p:cNvSpPr txBox="1">
            <a:spLocks noChangeArrowheads="1"/>
          </p:cNvSpPr>
          <p:nvPr/>
        </p:nvSpPr>
        <p:spPr bwMode="auto">
          <a:xfrm>
            <a:off x="6456363" y="2708276"/>
            <a:ext cx="3744912" cy="830997"/>
          </a:xfrm>
          <a:prstGeom prst="rect">
            <a:avLst/>
          </a:prstGeom>
          <a:noFill/>
          <a:ln w="9525">
            <a:noFill/>
            <a:miter lim="800000"/>
            <a:headEnd/>
            <a:tailEnd/>
          </a:ln>
          <a:effectLst/>
        </p:spPr>
        <p:txBody>
          <a:bodyPr>
            <a:spAutoFit/>
          </a:bodyPr>
          <a:lstStyle/>
          <a:p>
            <a:r>
              <a:rPr lang="en-GB" sz="1200"/>
              <a:t>It is important to understand the difference between open and closed questions and use them appropriately – they both have their value.</a:t>
            </a:r>
          </a:p>
        </p:txBody>
      </p:sp>
      <p:sp>
        <p:nvSpPr>
          <p:cNvPr id="11292" name="Text Box 28"/>
          <p:cNvSpPr txBox="1">
            <a:spLocks noChangeArrowheads="1"/>
          </p:cNvSpPr>
          <p:nvPr/>
        </p:nvSpPr>
        <p:spPr bwMode="auto">
          <a:xfrm>
            <a:off x="6456364" y="4724401"/>
            <a:ext cx="3671887" cy="2031325"/>
          </a:xfrm>
          <a:prstGeom prst="rect">
            <a:avLst/>
          </a:prstGeom>
          <a:noFill/>
          <a:ln w="9525">
            <a:noFill/>
            <a:miter lim="800000"/>
            <a:headEnd/>
            <a:tailEnd/>
          </a:ln>
          <a:effectLst/>
        </p:spPr>
        <p:txBody>
          <a:bodyPr>
            <a:spAutoFit/>
          </a:bodyPr>
          <a:lstStyle/>
          <a:p>
            <a:pPr>
              <a:spcBef>
                <a:spcPct val="25000"/>
              </a:spcBef>
            </a:pPr>
            <a:r>
              <a:rPr lang="en-GB" sz="1200" b="1">
                <a:solidFill>
                  <a:schemeClr val="accent2"/>
                </a:solidFill>
              </a:rPr>
              <a:t>Open questions</a:t>
            </a:r>
            <a:r>
              <a:rPr lang="en-GB" sz="1200" b="1"/>
              <a:t> - </a:t>
            </a:r>
            <a:r>
              <a:rPr lang="en-GB" sz="1200"/>
              <a:t>encourage longer answers e.g.: </a:t>
            </a:r>
          </a:p>
          <a:p>
            <a:r>
              <a:rPr lang="en-GB" sz="1200"/>
              <a:t>Q. How did you feel about that?</a:t>
            </a:r>
          </a:p>
          <a:p>
            <a:pPr>
              <a:spcBef>
                <a:spcPct val="25000"/>
              </a:spcBef>
            </a:pPr>
            <a:r>
              <a:rPr lang="en-GB" sz="1200"/>
              <a:t>Use them to:</a:t>
            </a:r>
          </a:p>
          <a:p>
            <a:pPr>
              <a:spcBef>
                <a:spcPct val="25000"/>
              </a:spcBef>
              <a:buFontTx/>
              <a:buChar char="•"/>
            </a:pPr>
            <a:r>
              <a:rPr lang="en-GB" sz="1200"/>
              <a:t>help you find out more from the speaker;</a:t>
            </a:r>
          </a:p>
          <a:p>
            <a:pPr>
              <a:spcBef>
                <a:spcPct val="25000"/>
              </a:spcBef>
              <a:buFontTx/>
              <a:buChar char="•"/>
            </a:pPr>
            <a:r>
              <a:rPr lang="en-GB" sz="1200"/>
              <a:t>open up a more interesting discussion;</a:t>
            </a:r>
          </a:p>
          <a:p>
            <a:pPr>
              <a:spcBef>
                <a:spcPct val="25000"/>
              </a:spcBef>
              <a:buFontTx/>
              <a:buChar char="•"/>
            </a:pPr>
            <a:r>
              <a:rPr lang="en-GB" sz="1200"/>
              <a:t>encourage group members to join in;</a:t>
            </a:r>
          </a:p>
          <a:p>
            <a:pPr>
              <a:spcBef>
                <a:spcPct val="25000"/>
              </a:spcBef>
              <a:buFontTx/>
              <a:buChar char="•"/>
            </a:pPr>
            <a:r>
              <a:rPr lang="en-GB" sz="1200"/>
              <a:t>ascertain attitudes, thoughts and feelings.</a:t>
            </a:r>
          </a:p>
          <a:p>
            <a:pPr>
              <a:spcBef>
                <a:spcPct val="25000"/>
              </a:spcBef>
            </a:pPr>
            <a:endParaRPr lang="en-GB" sz="1200"/>
          </a:p>
        </p:txBody>
      </p:sp>
      <p:sp>
        <p:nvSpPr>
          <p:cNvPr id="11293" name="Text Box 29"/>
          <p:cNvSpPr txBox="1">
            <a:spLocks noChangeArrowheads="1"/>
          </p:cNvSpPr>
          <p:nvPr/>
        </p:nvSpPr>
        <p:spPr bwMode="auto">
          <a:xfrm>
            <a:off x="6456364" y="3357563"/>
            <a:ext cx="3673475" cy="1569660"/>
          </a:xfrm>
          <a:prstGeom prst="rect">
            <a:avLst/>
          </a:prstGeom>
          <a:noFill/>
          <a:ln w="9525">
            <a:noFill/>
            <a:miter lim="800000"/>
            <a:headEnd/>
            <a:tailEnd/>
          </a:ln>
          <a:effectLst/>
        </p:spPr>
        <p:txBody>
          <a:bodyPr>
            <a:spAutoFit/>
          </a:bodyPr>
          <a:lstStyle/>
          <a:p>
            <a:pPr>
              <a:spcBef>
                <a:spcPct val="25000"/>
              </a:spcBef>
            </a:pPr>
            <a:r>
              <a:rPr lang="en-GB" sz="1200" b="1">
                <a:solidFill>
                  <a:schemeClr val="accent2"/>
                </a:solidFill>
              </a:rPr>
              <a:t>Closed questions </a:t>
            </a:r>
            <a:r>
              <a:rPr lang="en-GB" sz="1200" b="1"/>
              <a:t>- </a:t>
            </a:r>
            <a:r>
              <a:rPr lang="en-GB" sz="1200"/>
              <a:t>invite yes or no answers e.g.:    Q. Were you scared?</a:t>
            </a:r>
          </a:p>
          <a:p>
            <a:pPr>
              <a:spcBef>
                <a:spcPct val="25000"/>
              </a:spcBef>
            </a:pPr>
            <a:r>
              <a:rPr lang="en-GB" sz="1200"/>
              <a:t>Use them to:</a:t>
            </a:r>
          </a:p>
          <a:p>
            <a:pPr>
              <a:spcBef>
                <a:spcPct val="25000"/>
              </a:spcBef>
              <a:buFontTx/>
              <a:buChar char="•"/>
            </a:pPr>
            <a:r>
              <a:rPr lang="en-GB" sz="1200"/>
              <a:t>gain specific information;</a:t>
            </a:r>
          </a:p>
          <a:p>
            <a:pPr>
              <a:spcBef>
                <a:spcPct val="25000"/>
              </a:spcBef>
              <a:buFontTx/>
              <a:buChar char="•"/>
            </a:pPr>
            <a:r>
              <a:rPr lang="en-GB" sz="1200"/>
              <a:t>confirm or clarity your understanding;</a:t>
            </a:r>
          </a:p>
          <a:p>
            <a:pPr>
              <a:spcBef>
                <a:spcPct val="25000"/>
              </a:spcBef>
              <a:buFontTx/>
              <a:buChar char="•"/>
            </a:pPr>
            <a:r>
              <a:rPr lang="en-GB" sz="1200"/>
              <a:t>quickly get an answer before closing a discussion.</a:t>
            </a:r>
          </a:p>
        </p:txBody>
      </p:sp>
      <p:sp>
        <p:nvSpPr>
          <p:cNvPr id="11294" name="Line 30"/>
          <p:cNvSpPr>
            <a:spLocks noChangeShapeType="1"/>
          </p:cNvSpPr>
          <p:nvPr/>
        </p:nvSpPr>
        <p:spPr bwMode="auto">
          <a:xfrm>
            <a:off x="4511676" y="1557339"/>
            <a:ext cx="144463" cy="142875"/>
          </a:xfrm>
          <a:prstGeom prst="line">
            <a:avLst/>
          </a:prstGeom>
          <a:noFill/>
          <a:ln w="9525">
            <a:solidFill>
              <a:schemeClr val="tx1"/>
            </a:solidFill>
            <a:round/>
            <a:headEnd/>
            <a:tailEnd/>
          </a:ln>
          <a:effectLst/>
        </p:spPr>
        <p:txBody>
          <a:bodyPr/>
          <a:lstStyle/>
          <a:p>
            <a:endParaRPr lang="en-GB"/>
          </a:p>
        </p:txBody>
      </p:sp>
      <p:sp>
        <p:nvSpPr>
          <p:cNvPr id="11295" name="Line 31"/>
          <p:cNvSpPr>
            <a:spLocks noChangeShapeType="1"/>
          </p:cNvSpPr>
          <p:nvPr/>
        </p:nvSpPr>
        <p:spPr bwMode="auto">
          <a:xfrm>
            <a:off x="3648075" y="1628775"/>
            <a:ext cx="0" cy="287338"/>
          </a:xfrm>
          <a:prstGeom prst="line">
            <a:avLst/>
          </a:prstGeom>
          <a:noFill/>
          <a:ln w="9525">
            <a:solidFill>
              <a:schemeClr val="tx1"/>
            </a:solidFill>
            <a:round/>
            <a:headEnd/>
            <a:tailEnd/>
          </a:ln>
          <a:effectLst/>
        </p:spPr>
        <p:txBody>
          <a:bodyPr/>
          <a:lstStyle/>
          <a:p>
            <a:endParaRPr lang="en-GB"/>
          </a:p>
        </p:txBody>
      </p:sp>
      <p:sp>
        <p:nvSpPr>
          <p:cNvPr id="11296" name="AutoShape 32"/>
          <p:cNvSpPr>
            <a:spLocks noChangeArrowheads="1"/>
          </p:cNvSpPr>
          <p:nvPr/>
        </p:nvSpPr>
        <p:spPr bwMode="auto">
          <a:xfrm>
            <a:off x="9625013" y="6237288"/>
            <a:ext cx="647700" cy="431800"/>
          </a:xfrm>
          <a:prstGeom prst="rightArrow">
            <a:avLst>
              <a:gd name="adj1" fmla="val 50000"/>
              <a:gd name="adj2" fmla="val 37500"/>
            </a:avLst>
          </a:prstGeom>
          <a:solidFill>
            <a:schemeClr val="accent1"/>
          </a:solidFill>
          <a:ln w="9525">
            <a:solidFill>
              <a:schemeClr val="tx1"/>
            </a:solidFill>
            <a:miter lim="800000"/>
            <a:headEnd/>
            <a:tailEnd/>
          </a:ln>
          <a:effectLst/>
        </p:spPr>
        <p:txBody>
          <a:bodyPr wrap="none" anchor="ctr"/>
          <a:lstStyle/>
          <a:p>
            <a:endParaRPr lang="en-GB"/>
          </a:p>
        </p:txBody>
      </p:sp>
    </p:spTree>
    <p:extLst>
      <p:ext uri="{BB962C8B-B14F-4D97-AF65-F5344CB8AC3E}">
        <p14:creationId xmlns:p14="http://schemas.microsoft.com/office/powerpoint/2010/main" val="2212902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6" name="AutoShape 18"/>
          <p:cNvSpPr>
            <a:spLocks noChangeArrowheads="1"/>
          </p:cNvSpPr>
          <p:nvPr/>
        </p:nvSpPr>
        <p:spPr bwMode="auto">
          <a:xfrm>
            <a:off x="6600826" y="404814"/>
            <a:ext cx="3598863" cy="936625"/>
          </a:xfrm>
          <a:prstGeom prst="roundRect">
            <a:avLst>
              <a:gd name="adj" fmla="val 16667"/>
            </a:avLst>
          </a:prstGeom>
          <a:solidFill>
            <a:srgbClr val="FFCC66"/>
          </a:solidFill>
          <a:ln w="9525">
            <a:solidFill>
              <a:schemeClr val="tx1"/>
            </a:solidFill>
            <a:round/>
            <a:headEnd/>
            <a:tailEnd/>
          </a:ln>
          <a:effectLst/>
        </p:spPr>
        <p:txBody>
          <a:bodyPr wrap="none" anchor="ctr"/>
          <a:lstStyle/>
          <a:p>
            <a:endParaRPr lang="en-GB"/>
          </a:p>
        </p:txBody>
      </p:sp>
      <p:sp>
        <p:nvSpPr>
          <p:cNvPr id="2062" name="AutoShape 14"/>
          <p:cNvSpPr>
            <a:spLocks noChangeArrowheads="1"/>
          </p:cNvSpPr>
          <p:nvPr/>
        </p:nvSpPr>
        <p:spPr bwMode="auto">
          <a:xfrm>
            <a:off x="6600826" y="4652963"/>
            <a:ext cx="3744913" cy="1439862"/>
          </a:xfrm>
          <a:prstGeom prst="roundRect">
            <a:avLst>
              <a:gd name="adj" fmla="val 16667"/>
            </a:avLst>
          </a:prstGeom>
          <a:solidFill>
            <a:schemeClr val="accent1"/>
          </a:solidFill>
          <a:ln w="9525">
            <a:solidFill>
              <a:schemeClr val="tx1"/>
            </a:solidFill>
            <a:round/>
            <a:headEnd/>
            <a:tailEnd/>
          </a:ln>
          <a:effectLst/>
        </p:spPr>
        <p:txBody>
          <a:bodyPr wrap="none" anchor="ctr"/>
          <a:lstStyle/>
          <a:p>
            <a:endParaRPr lang="en-GB"/>
          </a:p>
        </p:txBody>
      </p:sp>
      <p:sp>
        <p:nvSpPr>
          <p:cNvPr id="2053" name="Text Box 5"/>
          <p:cNvSpPr txBox="1">
            <a:spLocks noChangeArrowheads="1"/>
          </p:cNvSpPr>
          <p:nvPr/>
        </p:nvSpPr>
        <p:spPr bwMode="auto">
          <a:xfrm>
            <a:off x="1992314" y="549276"/>
            <a:ext cx="3527425" cy="366713"/>
          </a:xfrm>
          <a:prstGeom prst="rect">
            <a:avLst/>
          </a:prstGeom>
          <a:noFill/>
          <a:ln w="9525">
            <a:noFill/>
            <a:miter lim="800000"/>
            <a:headEnd/>
            <a:tailEnd/>
          </a:ln>
          <a:effectLst/>
        </p:spPr>
        <p:txBody>
          <a:bodyPr>
            <a:spAutoFit/>
          </a:bodyPr>
          <a:lstStyle/>
          <a:p>
            <a:pPr>
              <a:spcBef>
                <a:spcPct val="50000"/>
              </a:spcBef>
            </a:pPr>
            <a:endParaRPr lang="en-GB"/>
          </a:p>
        </p:txBody>
      </p:sp>
      <p:sp>
        <p:nvSpPr>
          <p:cNvPr id="2054" name="Text Box 6"/>
          <p:cNvSpPr txBox="1">
            <a:spLocks noChangeArrowheads="1"/>
          </p:cNvSpPr>
          <p:nvPr/>
        </p:nvSpPr>
        <p:spPr bwMode="auto">
          <a:xfrm>
            <a:off x="1774826" y="692150"/>
            <a:ext cx="3743325" cy="1244600"/>
          </a:xfrm>
          <a:prstGeom prst="rect">
            <a:avLst/>
          </a:prstGeom>
          <a:noFill/>
          <a:ln w="9525">
            <a:noFill/>
            <a:miter lim="800000"/>
            <a:headEnd/>
            <a:tailEnd/>
          </a:ln>
          <a:effectLst/>
        </p:spPr>
        <p:txBody>
          <a:bodyPr>
            <a:spAutoFit/>
          </a:bodyPr>
          <a:lstStyle/>
          <a:p>
            <a:pPr marL="92075" indent="-92075">
              <a:spcBef>
                <a:spcPct val="5000"/>
              </a:spcBef>
              <a:spcAft>
                <a:spcPct val="10000"/>
              </a:spcAft>
              <a:buFontTx/>
              <a:buChar char="•"/>
            </a:pPr>
            <a:r>
              <a:rPr lang="en-GB" sz="1200"/>
              <a:t>Make your points respectfully and don’t criticise people personally. </a:t>
            </a:r>
          </a:p>
          <a:p>
            <a:pPr marL="92075" indent="-92075">
              <a:spcBef>
                <a:spcPct val="5000"/>
              </a:spcBef>
              <a:spcAft>
                <a:spcPct val="10000"/>
              </a:spcAft>
              <a:buFontTx/>
              <a:buChar char="•"/>
            </a:pPr>
            <a:r>
              <a:rPr lang="en-GB" sz="1200"/>
              <a:t>If you disagree explain why.  Always support your point of view with reason. </a:t>
            </a:r>
          </a:p>
          <a:p>
            <a:pPr marL="92075" indent="-92075">
              <a:spcBef>
                <a:spcPct val="5000"/>
              </a:spcBef>
              <a:spcAft>
                <a:spcPct val="10000"/>
              </a:spcAft>
              <a:buFontTx/>
              <a:buChar char="•"/>
            </a:pPr>
            <a:r>
              <a:rPr lang="en-GB" sz="1200"/>
              <a:t>If you need to reach an agreement, be prepared to compromise if necessary.</a:t>
            </a:r>
          </a:p>
        </p:txBody>
      </p:sp>
      <p:sp>
        <p:nvSpPr>
          <p:cNvPr id="2056" name="Text Box 8"/>
          <p:cNvSpPr txBox="1">
            <a:spLocks noChangeArrowheads="1"/>
          </p:cNvSpPr>
          <p:nvPr/>
        </p:nvSpPr>
        <p:spPr bwMode="auto">
          <a:xfrm>
            <a:off x="6527801" y="404813"/>
            <a:ext cx="3744913" cy="523220"/>
          </a:xfrm>
          <a:prstGeom prst="rect">
            <a:avLst/>
          </a:prstGeom>
          <a:noFill/>
          <a:ln w="9525">
            <a:noFill/>
            <a:miter lim="800000"/>
            <a:headEnd/>
            <a:tailEnd/>
          </a:ln>
          <a:effectLst/>
        </p:spPr>
        <p:txBody>
          <a:bodyPr>
            <a:spAutoFit/>
          </a:bodyPr>
          <a:lstStyle/>
          <a:p>
            <a:pPr algn="ctr">
              <a:spcBef>
                <a:spcPct val="50000"/>
              </a:spcBef>
            </a:pPr>
            <a:r>
              <a:rPr lang="en-GB" sz="2800" b="1">
                <a:solidFill>
                  <a:srgbClr val="CC0000"/>
                </a:solidFill>
                <a:latin typeface="Dotum" pitchFamily="34" charset="-127"/>
              </a:rPr>
              <a:t>GROUP DISCUSSION</a:t>
            </a:r>
            <a:endParaRPr lang="en-US" sz="2800" b="1">
              <a:solidFill>
                <a:srgbClr val="CC0000"/>
              </a:solidFill>
              <a:latin typeface="Dotum" pitchFamily="34" charset="-127"/>
            </a:endParaRPr>
          </a:p>
        </p:txBody>
      </p:sp>
      <p:sp>
        <p:nvSpPr>
          <p:cNvPr id="2061" name="Text Box 13"/>
          <p:cNvSpPr txBox="1">
            <a:spLocks noChangeArrowheads="1"/>
          </p:cNvSpPr>
          <p:nvPr/>
        </p:nvSpPr>
        <p:spPr bwMode="auto">
          <a:xfrm>
            <a:off x="6816725" y="4724401"/>
            <a:ext cx="3276600" cy="1343025"/>
          </a:xfrm>
          <a:prstGeom prst="rect">
            <a:avLst/>
          </a:prstGeom>
          <a:noFill/>
          <a:ln w="9525">
            <a:noFill/>
            <a:miter lim="800000"/>
            <a:headEnd/>
            <a:tailEnd/>
          </a:ln>
          <a:effectLst/>
        </p:spPr>
        <p:txBody>
          <a:bodyPr>
            <a:spAutoFit/>
          </a:bodyPr>
          <a:lstStyle/>
          <a:p>
            <a:pPr algn="ctr">
              <a:spcBef>
                <a:spcPct val="50000"/>
              </a:spcBef>
            </a:pPr>
            <a:r>
              <a:rPr lang="en-GB" sz="2000"/>
              <a:t>Get the most out of discussions</a:t>
            </a:r>
            <a:r>
              <a:rPr lang="en-GB"/>
              <a:t>. </a:t>
            </a:r>
          </a:p>
          <a:p>
            <a:pPr algn="ctr">
              <a:spcBef>
                <a:spcPct val="50000"/>
              </a:spcBef>
            </a:pPr>
            <a:r>
              <a:rPr lang="en-GB" sz="1600" i="1"/>
              <a:t>A short guide for students on improving discussion skills</a:t>
            </a:r>
            <a:r>
              <a:rPr lang="en-GB"/>
              <a:t> </a:t>
            </a:r>
            <a:endParaRPr lang="en-US"/>
          </a:p>
        </p:txBody>
      </p:sp>
      <p:sp>
        <p:nvSpPr>
          <p:cNvPr id="2065" name="AutoShape 17"/>
          <p:cNvSpPr>
            <a:spLocks noChangeArrowheads="1"/>
          </p:cNvSpPr>
          <p:nvPr/>
        </p:nvSpPr>
        <p:spPr bwMode="auto">
          <a:xfrm>
            <a:off x="9120188" y="6165850"/>
            <a:ext cx="647700" cy="431800"/>
          </a:xfrm>
          <a:prstGeom prst="rightArrow">
            <a:avLst>
              <a:gd name="adj1" fmla="val 50000"/>
              <a:gd name="adj2" fmla="val 37500"/>
            </a:avLst>
          </a:prstGeom>
          <a:solidFill>
            <a:schemeClr val="accent1"/>
          </a:solidFill>
          <a:ln w="9525">
            <a:solidFill>
              <a:schemeClr val="tx1"/>
            </a:solidFill>
            <a:miter lim="800000"/>
            <a:headEnd/>
            <a:tailEnd/>
          </a:ln>
          <a:effectLst/>
        </p:spPr>
        <p:txBody>
          <a:bodyPr wrap="none" anchor="ctr"/>
          <a:lstStyle/>
          <a:p>
            <a:endParaRPr lang="en-GB"/>
          </a:p>
        </p:txBody>
      </p:sp>
      <p:pic>
        <p:nvPicPr>
          <p:cNvPr id="2070" name="Picture 22" descr="MCBD19905_0000[1]"/>
          <p:cNvPicPr>
            <a:picLocks noChangeAspect="1" noChangeArrowheads="1"/>
          </p:cNvPicPr>
          <p:nvPr/>
        </p:nvPicPr>
        <p:blipFill>
          <a:blip r:embed="rId3" cstate="print"/>
          <a:srcRect/>
          <a:stretch>
            <a:fillRect/>
          </a:stretch>
        </p:blipFill>
        <p:spPr bwMode="auto">
          <a:xfrm>
            <a:off x="6959601" y="1557339"/>
            <a:ext cx="3114675" cy="2960687"/>
          </a:xfrm>
          <a:prstGeom prst="rect">
            <a:avLst/>
          </a:prstGeom>
          <a:noFill/>
        </p:spPr>
      </p:pic>
      <p:sp>
        <p:nvSpPr>
          <p:cNvPr id="2079" name="Text Box 31"/>
          <p:cNvSpPr txBox="1">
            <a:spLocks noChangeArrowheads="1"/>
          </p:cNvSpPr>
          <p:nvPr/>
        </p:nvSpPr>
        <p:spPr bwMode="auto">
          <a:xfrm>
            <a:off x="1774825" y="333376"/>
            <a:ext cx="3816350" cy="366713"/>
          </a:xfrm>
          <a:prstGeom prst="rect">
            <a:avLst/>
          </a:prstGeom>
          <a:noFill/>
          <a:ln w="9525">
            <a:noFill/>
            <a:miter lim="800000"/>
            <a:headEnd/>
            <a:tailEnd/>
          </a:ln>
          <a:effectLst/>
        </p:spPr>
        <p:txBody>
          <a:bodyPr>
            <a:spAutoFit/>
          </a:bodyPr>
          <a:lstStyle/>
          <a:p>
            <a:pPr>
              <a:spcBef>
                <a:spcPct val="50000"/>
              </a:spcBef>
            </a:pPr>
            <a:r>
              <a:rPr lang="en-GB" b="1">
                <a:solidFill>
                  <a:srgbClr val="CC0000"/>
                </a:solidFill>
              </a:rPr>
              <a:t>Negotiating skills</a:t>
            </a:r>
            <a:endParaRPr lang="en-GB" sz="800" b="1">
              <a:solidFill>
                <a:srgbClr val="CC0000"/>
              </a:solidFill>
            </a:endParaRPr>
          </a:p>
        </p:txBody>
      </p:sp>
      <p:sp>
        <p:nvSpPr>
          <p:cNvPr id="2080" name="Text Box 32"/>
          <p:cNvSpPr txBox="1">
            <a:spLocks noChangeArrowheads="1"/>
          </p:cNvSpPr>
          <p:nvPr/>
        </p:nvSpPr>
        <p:spPr bwMode="auto">
          <a:xfrm>
            <a:off x="1774825" y="3573463"/>
            <a:ext cx="3816350" cy="366712"/>
          </a:xfrm>
          <a:prstGeom prst="rect">
            <a:avLst/>
          </a:prstGeom>
          <a:noFill/>
          <a:ln w="9525">
            <a:noFill/>
            <a:miter lim="800000"/>
            <a:headEnd/>
            <a:tailEnd/>
          </a:ln>
          <a:effectLst/>
        </p:spPr>
        <p:txBody>
          <a:bodyPr>
            <a:spAutoFit/>
          </a:bodyPr>
          <a:lstStyle/>
          <a:p>
            <a:pPr>
              <a:spcBef>
                <a:spcPct val="50000"/>
              </a:spcBef>
            </a:pPr>
            <a:r>
              <a:rPr lang="en-GB" b="1">
                <a:solidFill>
                  <a:srgbClr val="CC0000"/>
                </a:solidFill>
              </a:rPr>
              <a:t>Preparation</a:t>
            </a:r>
            <a:endParaRPr lang="en-GB" sz="800" b="1">
              <a:solidFill>
                <a:srgbClr val="CC0000"/>
              </a:solidFill>
            </a:endParaRPr>
          </a:p>
        </p:txBody>
      </p:sp>
      <p:sp>
        <p:nvSpPr>
          <p:cNvPr id="2081" name="Text Box 33"/>
          <p:cNvSpPr txBox="1">
            <a:spLocks noChangeArrowheads="1"/>
          </p:cNvSpPr>
          <p:nvPr/>
        </p:nvSpPr>
        <p:spPr bwMode="auto">
          <a:xfrm>
            <a:off x="1774826" y="4724400"/>
            <a:ext cx="3743325" cy="1865126"/>
          </a:xfrm>
          <a:prstGeom prst="rect">
            <a:avLst/>
          </a:prstGeom>
          <a:noFill/>
          <a:ln w="9525">
            <a:noFill/>
            <a:miter lim="800000"/>
            <a:headEnd/>
            <a:tailEnd/>
          </a:ln>
          <a:effectLst/>
        </p:spPr>
        <p:txBody>
          <a:bodyPr>
            <a:spAutoFit/>
          </a:bodyPr>
          <a:lstStyle/>
          <a:p>
            <a:pPr marL="92075" indent="-92075">
              <a:spcBef>
                <a:spcPct val="5000"/>
              </a:spcBef>
              <a:spcAft>
                <a:spcPct val="10000"/>
              </a:spcAft>
              <a:buFontTx/>
              <a:buChar char="•"/>
            </a:pPr>
            <a:r>
              <a:rPr lang="en-GB" sz="1200"/>
              <a:t>Practise how you are going to open your contribution.</a:t>
            </a:r>
          </a:p>
          <a:p>
            <a:pPr marL="92075" indent="-92075">
              <a:spcBef>
                <a:spcPct val="5000"/>
              </a:spcBef>
              <a:spcAft>
                <a:spcPct val="10000"/>
              </a:spcAft>
              <a:buFontTx/>
              <a:buChar char="•"/>
            </a:pPr>
            <a:r>
              <a:rPr lang="en-GB" sz="1200"/>
              <a:t>Make notes of the main points you want to get across.</a:t>
            </a:r>
          </a:p>
          <a:p>
            <a:pPr marL="92075" indent="-92075">
              <a:spcBef>
                <a:spcPct val="5000"/>
              </a:spcBef>
              <a:spcAft>
                <a:spcPct val="10000"/>
              </a:spcAft>
              <a:buFontTx/>
              <a:buChar char="•"/>
            </a:pPr>
            <a:r>
              <a:rPr lang="en-GB" sz="1200"/>
              <a:t>Check facts and details.</a:t>
            </a:r>
          </a:p>
          <a:p>
            <a:pPr marL="92075" indent="-92075">
              <a:spcBef>
                <a:spcPct val="5000"/>
              </a:spcBef>
              <a:spcAft>
                <a:spcPct val="10000"/>
              </a:spcAft>
              <a:buFontTx/>
              <a:buChar char="•"/>
            </a:pPr>
            <a:r>
              <a:rPr lang="en-GB" sz="1200"/>
              <a:t>Make a note of key words and names you need to remember.</a:t>
            </a:r>
          </a:p>
          <a:p>
            <a:pPr marL="92075" indent="-92075">
              <a:spcBef>
                <a:spcPct val="5000"/>
              </a:spcBef>
              <a:spcAft>
                <a:spcPct val="10000"/>
              </a:spcAft>
              <a:buFontTx/>
              <a:buChar char="•"/>
            </a:pPr>
            <a:r>
              <a:rPr lang="en-GB" sz="1200"/>
              <a:t>Have some examples ready to support your points.</a:t>
            </a:r>
          </a:p>
        </p:txBody>
      </p:sp>
      <p:sp>
        <p:nvSpPr>
          <p:cNvPr id="2082" name="Text Box 34"/>
          <p:cNvSpPr txBox="1">
            <a:spLocks noChangeArrowheads="1"/>
          </p:cNvSpPr>
          <p:nvPr/>
        </p:nvSpPr>
        <p:spPr bwMode="auto">
          <a:xfrm>
            <a:off x="1774826" y="4005264"/>
            <a:ext cx="3743325" cy="646331"/>
          </a:xfrm>
          <a:prstGeom prst="rect">
            <a:avLst/>
          </a:prstGeom>
          <a:noFill/>
          <a:ln w="9525">
            <a:noFill/>
            <a:miter lim="800000"/>
            <a:headEnd/>
            <a:tailEnd/>
          </a:ln>
          <a:effectLst/>
        </p:spPr>
        <p:txBody>
          <a:bodyPr>
            <a:spAutoFit/>
          </a:bodyPr>
          <a:lstStyle/>
          <a:p>
            <a:pPr>
              <a:spcBef>
                <a:spcPct val="50000"/>
              </a:spcBef>
            </a:pPr>
            <a:r>
              <a:rPr lang="en-GB" sz="1200"/>
              <a:t>If you are given time to prepare for a discussion use the time well to ensure the discussion is successful for all concerned.</a:t>
            </a:r>
          </a:p>
        </p:txBody>
      </p:sp>
      <p:pic>
        <p:nvPicPr>
          <p:cNvPr id="2089" name="Picture 41" descr="MCj02332610000[1]"/>
          <p:cNvPicPr>
            <a:picLocks noChangeAspect="1" noChangeArrowheads="1"/>
          </p:cNvPicPr>
          <p:nvPr/>
        </p:nvPicPr>
        <p:blipFill>
          <a:blip r:embed="rId4" cstate="print"/>
          <a:srcRect/>
          <a:stretch>
            <a:fillRect/>
          </a:stretch>
        </p:blipFill>
        <p:spPr bwMode="auto">
          <a:xfrm>
            <a:off x="2424114" y="1989138"/>
            <a:ext cx="2447925" cy="1625600"/>
          </a:xfrm>
          <a:prstGeom prst="rect">
            <a:avLst/>
          </a:prstGeom>
          <a:noFill/>
        </p:spPr>
      </p:pic>
    </p:spTree>
    <p:extLst>
      <p:ext uri="{BB962C8B-B14F-4D97-AF65-F5344CB8AC3E}">
        <p14:creationId xmlns:p14="http://schemas.microsoft.com/office/powerpoint/2010/main" val="4050755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Topics for discussion</a:t>
            </a:r>
            <a:endParaRPr lang="en-GB" dirty="0"/>
          </a:p>
        </p:txBody>
      </p:sp>
      <p:sp>
        <p:nvSpPr>
          <p:cNvPr id="3" name="Content Placeholder 2"/>
          <p:cNvSpPr>
            <a:spLocks noGrp="1"/>
          </p:cNvSpPr>
          <p:nvPr>
            <p:ph idx="1"/>
          </p:nvPr>
        </p:nvSpPr>
        <p:spPr/>
        <p:txBody>
          <a:bodyPr/>
          <a:lstStyle/>
          <a:p>
            <a:endParaRPr lang="en-GB"/>
          </a:p>
        </p:txBody>
      </p:sp>
      <p:sp>
        <p:nvSpPr>
          <p:cNvPr id="4" name="Rectangle 3"/>
          <p:cNvSpPr/>
          <p:nvPr/>
        </p:nvSpPr>
        <p:spPr>
          <a:xfrm>
            <a:off x="3048000" y="1358946"/>
            <a:ext cx="6096000" cy="3693319"/>
          </a:xfrm>
          <a:prstGeom prst="rect">
            <a:avLst/>
          </a:prstGeom>
        </p:spPr>
        <p:txBody>
          <a:bodyPr>
            <a:spAutoFit/>
          </a:bodyPr>
          <a:lstStyle/>
          <a:p>
            <a:pPr>
              <a:spcAft>
                <a:spcPts val="0"/>
              </a:spcAft>
            </a:pPr>
            <a:r>
              <a:rPr lang="en-GB" dirty="0" smtClean="0">
                <a:latin typeface="Calibri" panose="020F0502020204030204" pitchFamily="34" charset="0"/>
                <a:ea typeface="Calibri" panose="020F0502020204030204" pitchFamily="34" charset="0"/>
              </a:rPr>
              <a:t>Familiar</a:t>
            </a:r>
            <a:endParaRPr lang="en-GB" sz="1600" dirty="0">
              <a:latin typeface="Times New Roman" panose="02020603050405020304" pitchFamily="18" charset="0"/>
              <a:ea typeface="Times New Roman" panose="02020603050405020304" pitchFamily="18" charset="0"/>
            </a:endParaRPr>
          </a:p>
          <a:p>
            <a:pPr>
              <a:spcAft>
                <a:spcPts val="0"/>
              </a:spcAft>
            </a:pPr>
            <a:r>
              <a:rPr lang="en-GB" dirty="0">
                <a:latin typeface="Calibri" panose="020F0502020204030204" pitchFamily="34" charset="0"/>
                <a:ea typeface="Calibri" panose="020F0502020204030204" pitchFamily="34" charset="0"/>
              </a:rPr>
              <a:t>•             Reality shows – good influence or bad example</a:t>
            </a:r>
            <a:endParaRPr lang="en-GB" sz="1600" dirty="0">
              <a:latin typeface="Times New Roman" panose="02020603050405020304" pitchFamily="18" charset="0"/>
              <a:ea typeface="Times New Roman" panose="02020603050405020304" pitchFamily="18" charset="0"/>
            </a:endParaRPr>
          </a:p>
          <a:p>
            <a:pPr>
              <a:spcAft>
                <a:spcPts val="0"/>
              </a:spcAft>
            </a:pPr>
            <a:r>
              <a:rPr lang="en-GB" dirty="0">
                <a:latin typeface="Calibri" panose="020F0502020204030204" pitchFamily="34" charset="0"/>
                <a:ea typeface="Calibri" panose="020F0502020204030204" pitchFamily="34" charset="0"/>
              </a:rPr>
              <a:t>•             Plastic should be banned</a:t>
            </a:r>
            <a:endParaRPr lang="en-GB" sz="1600" dirty="0">
              <a:latin typeface="Times New Roman" panose="02020603050405020304" pitchFamily="18" charset="0"/>
              <a:ea typeface="Times New Roman" panose="02020603050405020304" pitchFamily="18" charset="0"/>
            </a:endParaRPr>
          </a:p>
          <a:p>
            <a:pPr>
              <a:spcAft>
                <a:spcPts val="0"/>
              </a:spcAft>
            </a:pPr>
            <a:r>
              <a:rPr lang="en-GB" dirty="0">
                <a:latin typeface="Calibri" panose="020F0502020204030204" pitchFamily="34" charset="0"/>
                <a:ea typeface="Calibri" panose="020F0502020204030204" pitchFamily="34" charset="0"/>
              </a:rPr>
              <a:t>•             Social media – how people behave/good for political activism</a:t>
            </a:r>
            <a:endParaRPr lang="en-GB" sz="1600" dirty="0">
              <a:latin typeface="Times New Roman" panose="02020603050405020304" pitchFamily="18" charset="0"/>
              <a:ea typeface="Times New Roman" panose="02020603050405020304" pitchFamily="18" charset="0"/>
            </a:endParaRPr>
          </a:p>
          <a:p>
            <a:pPr>
              <a:spcAft>
                <a:spcPts val="0"/>
              </a:spcAft>
            </a:pPr>
            <a:r>
              <a:rPr lang="en-GB" dirty="0">
                <a:latin typeface="Calibri" panose="020F0502020204030204" pitchFamily="34" charset="0"/>
                <a:ea typeface="Calibri" panose="020F0502020204030204" pitchFamily="34" charset="0"/>
              </a:rPr>
              <a:t>•             Climate change – fact or fiction</a:t>
            </a:r>
            <a:endParaRPr lang="en-GB" sz="1600" dirty="0">
              <a:latin typeface="Times New Roman" panose="02020603050405020304" pitchFamily="18" charset="0"/>
              <a:ea typeface="Times New Roman" panose="02020603050405020304" pitchFamily="18" charset="0"/>
            </a:endParaRPr>
          </a:p>
          <a:p>
            <a:pPr>
              <a:spcAft>
                <a:spcPts val="0"/>
              </a:spcAft>
            </a:pPr>
            <a:r>
              <a:rPr lang="en-GB" dirty="0">
                <a:latin typeface="Calibri" panose="020F0502020204030204" pitchFamily="34" charset="0"/>
                <a:ea typeface="Calibri" panose="020F0502020204030204" pitchFamily="34" charset="0"/>
              </a:rPr>
              <a:t>•             Household recycling – valuable or a waste of time</a:t>
            </a:r>
            <a:endParaRPr lang="en-GB" sz="1600" dirty="0">
              <a:latin typeface="Times New Roman" panose="02020603050405020304" pitchFamily="18" charset="0"/>
              <a:ea typeface="Times New Roman" panose="02020603050405020304" pitchFamily="18" charset="0"/>
            </a:endParaRPr>
          </a:p>
          <a:p>
            <a:pPr>
              <a:spcAft>
                <a:spcPts val="0"/>
              </a:spcAft>
            </a:pPr>
            <a:r>
              <a:rPr lang="en-GB" dirty="0">
                <a:latin typeface="Calibri" panose="020F0502020204030204" pitchFamily="34" charset="0"/>
                <a:ea typeface="Calibri" panose="020F0502020204030204" pitchFamily="34" charset="0"/>
              </a:rPr>
              <a:t>•             How can we revive our high streets – or should we?</a:t>
            </a:r>
            <a:endParaRPr lang="en-GB" sz="1600" dirty="0">
              <a:latin typeface="Times New Roman" panose="02020603050405020304" pitchFamily="18" charset="0"/>
              <a:ea typeface="Times New Roman" panose="02020603050405020304" pitchFamily="18" charset="0"/>
            </a:endParaRPr>
          </a:p>
          <a:p>
            <a:pPr>
              <a:spcAft>
                <a:spcPts val="0"/>
              </a:spcAft>
            </a:pPr>
            <a:r>
              <a:rPr lang="en-GB" dirty="0">
                <a:latin typeface="Calibri" panose="020F0502020204030204" pitchFamily="34" charset="0"/>
                <a:ea typeface="Calibri" panose="020F0502020204030204" pitchFamily="34" charset="0"/>
              </a:rPr>
              <a:t>•             It’s more important to do a job you love than get paid lots of money</a:t>
            </a:r>
            <a:endParaRPr lang="en-GB" sz="1600" dirty="0">
              <a:latin typeface="Times New Roman" panose="02020603050405020304" pitchFamily="18" charset="0"/>
              <a:ea typeface="Times New Roman" panose="02020603050405020304" pitchFamily="18" charset="0"/>
            </a:endParaRPr>
          </a:p>
          <a:p>
            <a:pPr>
              <a:spcAft>
                <a:spcPts val="0"/>
              </a:spcAft>
            </a:pPr>
            <a:r>
              <a:rPr lang="en-GB" dirty="0">
                <a:latin typeface="Calibri" panose="020F0502020204030204" pitchFamily="34" charset="0"/>
                <a:ea typeface="Calibri" panose="020F0502020204030204" pitchFamily="34" charset="0"/>
              </a:rPr>
              <a:t>•             Smartphones – pros and cons</a:t>
            </a:r>
            <a:endParaRPr lang="en-GB" sz="1600" dirty="0">
              <a:latin typeface="Times New Roman" panose="02020603050405020304" pitchFamily="18" charset="0"/>
              <a:ea typeface="Times New Roman" panose="02020603050405020304" pitchFamily="18" charset="0"/>
            </a:endParaRPr>
          </a:p>
          <a:p>
            <a:pPr>
              <a:spcAft>
                <a:spcPts val="0"/>
              </a:spcAft>
            </a:pPr>
            <a:r>
              <a:rPr lang="en-GB" dirty="0">
                <a:latin typeface="Calibri" panose="020F0502020204030204" pitchFamily="34" charset="0"/>
                <a:ea typeface="Calibri" panose="020F0502020204030204" pitchFamily="34" charset="0"/>
              </a:rPr>
              <a:t>•             How can we make our homes more environmentally friendly?</a:t>
            </a:r>
            <a:endParaRPr lang="en-GB"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83119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Practice discussion</a:t>
            </a:r>
            <a:endParaRPr lang="en-GB" dirty="0"/>
          </a:p>
        </p:txBody>
      </p:sp>
      <p:sp>
        <p:nvSpPr>
          <p:cNvPr id="3" name="Content Placeholder 2"/>
          <p:cNvSpPr>
            <a:spLocks noGrp="1"/>
          </p:cNvSpPr>
          <p:nvPr>
            <p:ph idx="1"/>
          </p:nvPr>
        </p:nvSpPr>
        <p:spPr/>
        <p:txBody>
          <a:bodyPr/>
          <a:lstStyle/>
          <a:p>
            <a:r>
              <a:rPr lang="en-GB" dirty="0" smtClean="0"/>
              <a:t>Separate into groups</a:t>
            </a:r>
          </a:p>
          <a:p>
            <a:r>
              <a:rPr lang="en-GB" dirty="0" smtClean="0"/>
              <a:t>Feedback in 10 </a:t>
            </a:r>
            <a:r>
              <a:rPr lang="en-GB" dirty="0" err="1" smtClean="0"/>
              <a:t>mins</a:t>
            </a:r>
            <a:endParaRPr lang="en-GB" dirty="0" smtClean="0"/>
          </a:p>
          <a:p>
            <a:endParaRPr lang="en-GB" dirty="0"/>
          </a:p>
          <a:p>
            <a:r>
              <a:rPr lang="en-GB" sz="4400" dirty="0" smtClean="0"/>
              <a:t>SMARTPHONES – the pros And cons</a:t>
            </a:r>
          </a:p>
          <a:p>
            <a:r>
              <a:rPr lang="en-GB" sz="4400" dirty="0" smtClean="0"/>
              <a:t>(Advantages/disadvantages)</a:t>
            </a:r>
            <a:endParaRPr lang="en-GB" sz="4400" dirty="0"/>
          </a:p>
        </p:txBody>
      </p:sp>
    </p:spTree>
    <p:extLst>
      <p:ext uri="{BB962C8B-B14F-4D97-AF65-F5344CB8AC3E}">
        <p14:creationId xmlns:p14="http://schemas.microsoft.com/office/powerpoint/2010/main" val="299057136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981E1819CF9C248B61C0E4D9D0A5454" ma:contentTypeVersion="11" ma:contentTypeDescription="Create a new document." ma:contentTypeScope="" ma:versionID="45c611baa1367372cb9bd2dd6189417c">
  <xsd:schema xmlns:xsd="http://www.w3.org/2001/XMLSchema" xmlns:xs="http://www.w3.org/2001/XMLSchema" xmlns:p="http://schemas.microsoft.com/office/2006/metadata/properties" xmlns:ns3="0f018554-3278-4bdb-9f00-d23e665f071e" xmlns:ns4="466ec694-672e-4b5b-bf42-c12a70c56e68" targetNamespace="http://schemas.microsoft.com/office/2006/metadata/properties" ma:root="true" ma:fieldsID="2176b191234005346f003f1909797f86" ns3:_="" ns4:_="">
    <xsd:import namespace="0f018554-3278-4bdb-9f00-d23e665f071e"/>
    <xsd:import namespace="466ec694-672e-4b5b-bf42-c12a70c56e6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018554-3278-4bdb-9f00-d23e665f07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6ec694-672e-4b5b-bf42-c12a70c56e6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BC45C07-B533-4EE2-968E-7CC9B6D53C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f018554-3278-4bdb-9f00-d23e665f071e"/>
    <ds:schemaRef ds:uri="466ec694-672e-4b5b-bf42-c12a70c56e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96E8265-2D61-42A6-BC76-1CB7BE0F3F7F}">
  <ds:schemaRefs>
    <ds:schemaRef ds:uri="http://schemas.microsoft.com/sharepoint/v3/contenttype/forms"/>
  </ds:schemaRefs>
</ds:datastoreItem>
</file>

<file path=customXml/itemProps3.xml><?xml version="1.0" encoding="utf-8"?>
<ds:datastoreItem xmlns:ds="http://schemas.openxmlformats.org/officeDocument/2006/customXml" ds:itemID="{D21BB4C7-C97A-460C-9DE3-C697135212D0}">
  <ds:schemaRefs>
    <ds:schemaRef ds:uri="http://www.w3.org/XML/1998/namespace"/>
    <ds:schemaRef ds:uri="http://purl.org/dc/elements/1.1/"/>
    <ds:schemaRef ds:uri="http://schemas.microsoft.com/office/2006/metadata/properties"/>
    <ds:schemaRef ds:uri="http://purl.org/dc/terms/"/>
    <ds:schemaRef ds:uri="http://schemas.microsoft.com/office/2006/documentManagement/types"/>
    <ds:schemaRef ds:uri="http://purl.org/dc/dcmitype/"/>
    <ds:schemaRef ds:uri="466ec694-672e-4b5b-bf42-c12a70c56e68"/>
    <ds:schemaRef ds:uri="http://schemas.microsoft.com/office/infopath/2007/PartnerControls"/>
    <ds:schemaRef ds:uri="http://schemas.openxmlformats.org/package/2006/metadata/core-properties"/>
    <ds:schemaRef ds:uri="0f018554-3278-4bdb-9f00-d23e665f071e"/>
  </ds:schemaRefs>
</ds:datastoreItem>
</file>

<file path=docProps/app.xml><?xml version="1.0" encoding="utf-8"?>
<Properties xmlns="http://schemas.openxmlformats.org/officeDocument/2006/extended-properties" xmlns:vt="http://schemas.openxmlformats.org/officeDocument/2006/docPropsVTypes">
  <Template>Wisp</Template>
  <TotalTime>174</TotalTime>
  <Words>1133</Words>
  <Application>Microsoft Office PowerPoint</Application>
  <PresentationFormat>Widescreen</PresentationFormat>
  <Paragraphs>114</Paragraphs>
  <Slides>13</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Century Gothic</vt:lpstr>
      <vt:lpstr>CongressSans</vt:lpstr>
      <vt:lpstr>Dotum</vt:lpstr>
      <vt:lpstr>Times New Roman</vt:lpstr>
      <vt:lpstr>Wingdings 3</vt:lpstr>
      <vt:lpstr>Wisp</vt:lpstr>
      <vt:lpstr>Speaking And Listening</vt:lpstr>
      <vt:lpstr>Objectives</vt:lpstr>
      <vt:lpstr>Formal discussion</vt:lpstr>
      <vt:lpstr>PowerPoint Presentation</vt:lpstr>
      <vt:lpstr>What makes a good chair</vt:lpstr>
      <vt:lpstr>PowerPoint Presentation</vt:lpstr>
      <vt:lpstr>PowerPoint Presentation</vt:lpstr>
      <vt:lpstr>Topics for discussion</vt:lpstr>
      <vt:lpstr>Practice discussion</vt:lpstr>
      <vt:lpstr>PowerPoint Presentation</vt:lpstr>
      <vt:lpstr>What you need to do</vt:lpstr>
      <vt:lpstr>PowerPoint Presentation</vt:lpstr>
      <vt:lpstr>Unfamiliar topic</vt:lpstr>
    </vt:vector>
  </TitlesOfParts>
  <Company>London Borough of Islington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Speaking And Listening</dc:title>
  <dc:creator>Hill, Deborah</dc:creator>
  <cp:lastModifiedBy>Hill, Deborah</cp:lastModifiedBy>
  <cp:revision>11</cp:revision>
  <dcterms:created xsi:type="dcterms:W3CDTF">2021-05-05T10:05:05Z</dcterms:created>
  <dcterms:modified xsi:type="dcterms:W3CDTF">2021-05-06T11:03:57Z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0x0101002981E1819CF9C248B61C0E4D9D0A5454</vt:lpwstr>
  </property>
</Properties>
</file>