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7"/>
  </p:notesMasterIdLst>
  <p:sldIdLst>
    <p:sldId id="257" r:id="rId5"/>
    <p:sldId id="258" r:id="rId6"/>
    <p:sldId id="259" r:id="rId7"/>
    <p:sldId id="260" r:id="rId8"/>
    <p:sldId id="261" r:id="rId9"/>
    <p:sldId id="263" r:id="rId10"/>
    <p:sldId id="264" r:id="rId11"/>
    <p:sldId id="328" r:id="rId12"/>
    <p:sldId id="295" r:id="rId13"/>
    <p:sldId id="280" r:id="rId14"/>
    <p:sldId id="303" r:id="rId15"/>
    <p:sldId id="292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3" autoAdjust="0"/>
    <p:restoredTop sz="94660"/>
  </p:normalViewPr>
  <p:slideViewPr>
    <p:cSldViewPr snapToGrid="0">
      <p:cViewPr varScale="1">
        <p:scale>
          <a:sx n="93" d="100"/>
          <a:sy n="93" d="100"/>
        </p:scale>
        <p:origin x="72" y="27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39C37E-D86F-445A-839E-081439C9E4CB}" type="datetimeFigureOut">
              <a:rPr lang="en-GB" smtClean="0"/>
              <a:t>10/07/2021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334831-E48E-4D36-A2B7-A475C81862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39218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Any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organisation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which manages, administers and delivers an IAG service to support individuals in their career, learning, work or life goals has the chance to achieve matrix accreditation. </a:t>
            </a:r>
            <a:endParaRPr lang="en-US" dirty="0" smtClean="0">
              <a:effectLst/>
            </a:endParaRPr>
          </a:p>
          <a:p>
            <a:r>
              <a:rPr lang="en-US" dirty="0" smtClean="0">
                <a:effectLst/>
              </a:rPr>
              <a:t>This is regardless of whether the service or services are delivered face-to-face, through training, learning, remotely, or through a website.</a:t>
            </a:r>
          </a:p>
          <a:p>
            <a:r>
              <a:rPr lang="en-US" dirty="0" smtClean="0">
                <a:effectLst/>
              </a:rPr>
              <a:t/>
            </a:r>
            <a:br>
              <a:rPr lang="en-US" dirty="0" smtClean="0">
                <a:effectLst/>
              </a:rPr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816CDD-8DD3-48F3-8155-430BD7AFE1BF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26332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93834" y="1368001"/>
            <a:ext cx="11604185" cy="410445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52037A-4942-4206-937A-B7AB6E09D7C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93834" y="836712"/>
            <a:ext cx="11604332" cy="424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58430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 &amp;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88882" y="1368000"/>
            <a:ext cx="3372747" cy="4644382"/>
          </a:xfrm>
        </p:spPr>
        <p:txBody>
          <a:bodyPr/>
          <a:lstStyle>
            <a:lvl1pPr marL="180975" indent="-180975">
              <a:spcAft>
                <a:spcPts val="300"/>
              </a:spcAft>
              <a:defRPr sz="1400" b="0">
                <a:latin typeface="Arial" pitchFamily="34" charset="0"/>
                <a:cs typeface="Arial" pitchFamily="34" charset="0"/>
              </a:defRPr>
            </a:lvl1pPr>
            <a:lvl2pPr marL="361950" indent="-180975"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0"/>
          </p:nvPr>
        </p:nvSpPr>
        <p:spPr>
          <a:xfrm>
            <a:off x="293835" y="1368000"/>
            <a:ext cx="8141906" cy="464438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52037A-4942-4206-937A-B7AB6E09D7C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93834" y="836712"/>
            <a:ext cx="11604332" cy="410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14976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908501" y="3500440"/>
            <a:ext cx="10462921" cy="2093905"/>
          </a:xfrm>
        </p:spPr>
        <p:txBody>
          <a:bodyPr/>
          <a:lstStyle>
            <a:lvl1pPr marL="0" indent="0">
              <a:buNone/>
              <a:defRPr sz="2400" b="0"/>
            </a:lvl1pPr>
            <a:lvl2pPr>
              <a:buFont typeface="Wingdings" pitchFamily="2" charset="2"/>
              <a:buChar char="§"/>
              <a:defRPr sz="2000"/>
            </a:lvl2pPr>
            <a:lvl3pPr>
              <a:buFont typeface="Arial" pitchFamily="34" charset="0"/>
              <a:buChar char="•"/>
              <a:defRPr/>
            </a:lvl3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908501" y="2571747"/>
            <a:ext cx="10462921" cy="928693"/>
          </a:xfrm>
        </p:spPr>
        <p:txBody>
          <a:bodyPr/>
          <a:lstStyle>
            <a:lvl1pPr>
              <a:defRPr lang="en-US" sz="3000" b="1" cap="all" baseline="0" smtClean="0">
                <a:solidFill>
                  <a:schemeClr val="accent1"/>
                </a:solidFill>
                <a:latin typeface="Arial" pitchFamily="34" charset="0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52037A-4942-4206-937A-B7AB6E09D7C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90320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3834" y="1368000"/>
            <a:ext cx="5664794" cy="4612014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38651" y="1368000"/>
            <a:ext cx="5759516" cy="4612014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52037A-4942-4206-937A-B7AB6E09D7C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93834" y="836712"/>
            <a:ext cx="11604332" cy="410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48091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52037A-4942-4206-937A-B7AB6E09D7C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95023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52037A-4942-4206-937A-B7AB6E09D7C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742698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420889"/>
            <a:ext cx="10363200" cy="1022353"/>
          </a:xfrm>
        </p:spPr>
        <p:txBody>
          <a:bodyPr/>
          <a:lstStyle>
            <a:lvl1pPr marL="0" indent="0">
              <a:buNone/>
              <a:defRPr sz="3000" b="1" cap="all" baseline="0">
                <a:solidFill>
                  <a:schemeClr val="accent1"/>
                </a:solidFill>
                <a:latin typeface="Arial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914400" y="3443239"/>
            <a:ext cx="10363200" cy="2071687"/>
          </a:xfrm>
        </p:spPr>
        <p:txBody>
          <a:bodyPr/>
          <a:lstStyle>
            <a:lvl1pPr marL="0" indent="0">
              <a:buNone/>
              <a:defRPr sz="2400" b="0"/>
            </a:lvl1pPr>
            <a:lvl2pPr>
              <a:buFont typeface="Wingdings" pitchFamily="2" charset="2"/>
              <a:buChar char="§"/>
              <a:defRPr sz="2000"/>
            </a:lvl2pPr>
            <a:lvl3pPr>
              <a:buFont typeface="Arial" pitchFamily="34" charset="0"/>
              <a:buChar char="•"/>
              <a:defRPr/>
            </a:lvl3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52037A-4942-4206-937A-B7AB6E09D7C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55435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9386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2499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503" y="1369616"/>
            <a:ext cx="11610997" cy="4507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82800" rIns="91440" bIns="82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 smtClean="0"/>
          </a:p>
        </p:txBody>
      </p:sp>
      <p:sp>
        <p:nvSpPr>
          <p:cNvPr id="1031" name="Title Placeholder 11"/>
          <p:cNvSpPr>
            <a:spLocks noGrp="1"/>
          </p:cNvSpPr>
          <p:nvPr>
            <p:ph type="title"/>
          </p:nvPr>
        </p:nvSpPr>
        <p:spPr bwMode="auto">
          <a:xfrm>
            <a:off x="293834" y="836712"/>
            <a:ext cx="11604332" cy="425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  <a:endParaRPr lang="en-GB" dirty="0" smtClean="0"/>
          </a:p>
        </p:txBody>
      </p:sp>
      <p:pic>
        <p:nvPicPr>
          <p:cNvPr id="6" name="Picture 9" descr="ISL_Logo_Black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9009" y="298177"/>
            <a:ext cx="3473970" cy="431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5386998" y="6121698"/>
            <a:ext cx="10635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52037A-4942-4206-937A-B7AB6E09D7C2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103842"/>
            <a:ext cx="12192001" cy="995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0135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iming>
    <p:tnLst>
      <p:par>
        <p:cTn id="1" dur="indefinite" restart="never" nodeType="tmRoot"/>
      </p:par>
    </p:tnLst>
  </p:timing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dultlearning.islington.gov.uk/" TargetMode="External"/><Relationship Id="rId2" Type="http://schemas.openxmlformats.org/officeDocument/2006/relationships/hyperlink" Target="mailto:Alison.moore@islington.gov.uk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mailto:ACLSafeguarding@islington.ac.uk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7105"/>
            <a:ext cx="9448800" cy="1825096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ESOL L1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Summer Term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/>
              <a:t>5th Jul </a:t>
            </a:r>
            <a:r>
              <a:rPr lang="en-GB" sz="4000" dirty="0" smtClean="0"/>
              <a:t>2021 – 12</a:t>
            </a:r>
            <a:r>
              <a:rPr lang="en-GB" sz="4000" baseline="30000" dirty="0" smtClean="0"/>
              <a:t>th</a:t>
            </a:r>
            <a:r>
              <a:rPr lang="en-GB" sz="4000" dirty="0" smtClean="0"/>
              <a:t> Jul 2021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138348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0"/>
          </p:nvPr>
        </p:nvSpPr>
        <p:spPr>
          <a:xfrm>
            <a:off x="1536226" y="1293457"/>
            <a:ext cx="8141906" cy="4644382"/>
          </a:xfrm>
        </p:spPr>
        <p:txBody>
          <a:bodyPr/>
          <a:lstStyle/>
          <a:p>
            <a:pPr marL="0" indent="0" algn="ctr">
              <a:buNone/>
            </a:pPr>
            <a:endParaRPr lang="en-GB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en-GB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end</a:t>
            </a:r>
            <a:endParaRPr lang="en-GB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752037A-4942-4206-937A-B7AB6E09D7C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81838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52037A-4942-4206-937A-B7AB6E09D7C2}" type="slidenum">
              <a:rPr lang="en-GB" smtClean="0"/>
              <a:pPr/>
              <a:t>11</a:t>
            </a:fld>
            <a:endParaRPr lang="en-GB" dirty="0"/>
          </a:p>
        </p:txBody>
      </p:sp>
      <p:sp>
        <p:nvSpPr>
          <p:cNvPr id="6" name="TextBox 2"/>
          <p:cNvSpPr txBox="1">
            <a:spLocks noChangeArrowheads="1"/>
          </p:cNvSpPr>
          <p:nvPr/>
        </p:nvSpPr>
        <p:spPr bwMode="auto">
          <a:xfrm>
            <a:off x="780836" y="979060"/>
            <a:ext cx="10628616" cy="4553574"/>
          </a:xfrm>
          <a:prstGeom prst="rect">
            <a:avLst/>
          </a:prstGeom>
          <a:solidFill>
            <a:schemeClr val="accent4">
              <a:lumMod val="10000"/>
              <a:lumOff val="9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rgbClr val="1C1C1C"/>
                </a:solidFill>
                <a:latin typeface="Twinkl" pitchFamily="2" charset="0"/>
                <a:cs typeface="Sassoon Infant Rg" pitchFamily="50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rgbClr val="1C1C1C"/>
                </a:solidFill>
                <a:latin typeface="Twinkl" pitchFamily="2" charset="0"/>
                <a:cs typeface="Sassoon Infant Rg" pitchFamily="50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cs typeface="Sassoon Infant Rg" pitchFamily="50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cs typeface="Sassoon Infant Rg" pitchFamily="50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cs typeface="Sassoon Infant Rg" pitchFamily="50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cs typeface="Sassoon Infant Rg" pitchFamily="50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cs typeface="Sassoon Infant Rg" pitchFamily="50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cs typeface="Sassoon Infant Rg" pitchFamily="50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cs typeface="Sassoon Infant Rg" pitchFamily="50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2400" b="1" dirty="0">
                <a:solidFill>
                  <a:schemeClr val="tx1"/>
                </a:solidFill>
              </a:rPr>
              <a:t>Conversation </a:t>
            </a:r>
            <a:r>
              <a:rPr lang="en-GB" altLang="en-US" sz="2400" b="1" dirty="0" smtClean="0">
                <a:solidFill>
                  <a:schemeClr val="tx1"/>
                </a:solidFill>
              </a:rPr>
              <a:t>segment</a:t>
            </a:r>
            <a:endParaRPr lang="en-GB" altLang="en-US" sz="2400" b="1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GB" altLang="en-US" sz="1600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GB" altLang="en-US" sz="1600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2400" dirty="0">
                <a:solidFill>
                  <a:schemeClr val="tx1"/>
                </a:solidFill>
              </a:rPr>
              <a:t>Suggest a topic that you would like to talk about…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2400" dirty="0">
                <a:solidFill>
                  <a:schemeClr val="tx1"/>
                </a:solidFill>
              </a:rPr>
              <a:t>the most popular topic wins and you will talk about that.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GB" altLang="en-US" sz="2400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2400" dirty="0">
                <a:solidFill>
                  <a:schemeClr val="tx1"/>
                </a:solidFill>
              </a:rPr>
              <a:t>It can be about anything (non-political):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GB" altLang="en-US" sz="2400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2400" dirty="0">
                <a:solidFill>
                  <a:schemeClr val="tx1"/>
                </a:solidFill>
              </a:rPr>
              <a:t>transport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2400" dirty="0">
                <a:solidFill>
                  <a:schemeClr val="tx1"/>
                </a:solidFill>
              </a:rPr>
              <a:t>holidays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2400" dirty="0">
                <a:solidFill>
                  <a:schemeClr val="tx1"/>
                </a:solidFill>
              </a:rPr>
              <a:t>food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2400" dirty="0">
                <a:solidFill>
                  <a:schemeClr val="tx1"/>
                </a:solidFill>
              </a:rPr>
              <a:t>your interests/hobbies</a:t>
            </a:r>
            <a:endParaRPr lang="en-GB" altLang="en-US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GB" altLang="en-US" dirty="0">
              <a:solidFill>
                <a:schemeClr val="tx1"/>
              </a:solidFill>
            </a:endParaRPr>
          </a:p>
        </p:txBody>
      </p:sp>
      <p:pic>
        <p:nvPicPr>
          <p:cNvPr id="5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605103" y="2870994"/>
            <a:ext cx="2547529" cy="2040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6817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GB" dirty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52037A-4942-4206-937A-B7AB6E09D7C2}" type="slidenum">
              <a:rPr lang="en-GB" smtClean="0"/>
              <a:pPr/>
              <a:t>12</a:t>
            </a:fld>
            <a:endParaRPr lang="en-GB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References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16188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1037" y="1072978"/>
            <a:ext cx="11623729" cy="5509647"/>
          </a:xfrm>
        </p:spPr>
        <p:txBody>
          <a:bodyPr>
            <a:noAutofit/>
          </a:bodyPr>
          <a:lstStyle/>
          <a:p>
            <a:pPr marL="0" lv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GB" sz="3200" b="1" dirty="0" smtClean="0"/>
              <a:t>Aim: Reading </a:t>
            </a:r>
            <a:r>
              <a:rPr lang="en-GB" sz="3200" b="1" smtClean="0"/>
              <a:t>and </a:t>
            </a:r>
            <a:r>
              <a:rPr lang="en-GB" sz="3200" b="1" smtClean="0"/>
              <a:t>vocab</a:t>
            </a:r>
          </a:p>
          <a:p>
            <a:pPr marL="0" lv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n-GB" sz="3200" b="1" dirty="0" smtClean="0"/>
          </a:p>
          <a:p>
            <a:pPr marL="0" lv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n-GB" sz="800" dirty="0" smtClean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200" b="1" dirty="0" smtClean="0"/>
              <a:t>Objectives</a:t>
            </a:r>
            <a:r>
              <a:rPr lang="en-GB" sz="3200" b="1" dirty="0"/>
              <a:t>: </a:t>
            </a:r>
            <a:r>
              <a:rPr lang="en-GB" sz="3200" dirty="0"/>
              <a:t>by the end of this session, you </a:t>
            </a:r>
            <a:r>
              <a:rPr lang="en-GB" sz="3200" dirty="0" smtClean="0"/>
              <a:t>will be able to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800" dirty="0" smtClean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800" dirty="0" smtClean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800" dirty="0" smtClean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800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GB" sz="2800" dirty="0" smtClean="0"/>
              <a:t>Evaluate learning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GB" sz="2800" dirty="0" smtClean="0"/>
              <a:t>Take part in an exit interview</a:t>
            </a:r>
            <a:endParaRPr lang="en-GB" sz="28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GB" sz="2800" dirty="0"/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GB" sz="2800" dirty="0"/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GB" sz="2800" dirty="0"/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GB" sz="2800" dirty="0" smtClean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200" dirty="0" smtClean="0"/>
              <a:t> </a:t>
            </a:r>
            <a:endParaRPr lang="en-GB" sz="3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452" y="112939"/>
            <a:ext cx="10820400" cy="856126"/>
          </a:xfrm>
        </p:spPr>
        <p:txBody>
          <a:bodyPr/>
          <a:lstStyle/>
          <a:p>
            <a:pPr algn="ctr"/>
            <a:r>
              <a:rPr lang="en-US" dirty="0"/>
              <a:t>Session aims/</a:t>
            </a:r>
            <a:r>
              <a:rPr lang="en-US" dirty="0" err="1"/>
              <a:t>objs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0027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V="1">
            <a:off x="7668491" y="3882786"/>
            <a:ext cx="242454" cy="24724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97910" y="873034"/>
            <a:ext cx="4191001" cy="678981"/>
          </a:xfrm>
        </p:spPr>
        <p:txBody>
          <a:bodyPr>
            <a:normAutofit fontScale="90000"/>
          </a:bodyPr>
          <a:lstStyle/>
          <a:p>
            <a:r>
              <a:rPr lang="en-GB" sz="2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Online Learning Class Rules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8604" y="2121574"/>
            <a:ext cx="7635597" cy="3688461"/>
          </a:xfrm>
        </p:spPr>
        <p:txBody>
          <a:bodyPr>
            <a:normAutofit fontScale="92500" lnSpcReduction="10000"/>
          </a:bodyPr>
          <a:lstStyle/>
          <a:p>
            <a:pPr marL="342900" indent="-342900" algn="l">
              <a:buFont typeface="Arial" panose="020B0604020202020204" pitchFamily="34" charset="0"/>
              <a:buAutoNum type="arabicPeriod"/>
            </a:pPr>
            <a:r>
              <a:rPr lang="en-GB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Try to be somewhere quiet.</a:t>
            </a:r>
          </a:p>
          <a:p>
            <a:pPr marL="342900" indent="-342900" algn="l">
              <a:buFont typeface="Arial" panose="020B0604020202020204" pitchFamily="34" charset="0"/>
              <a:buAutoNum type="arabicPeriod"/>
            </a:pPr>
            <a:r>
              <a:rPr lang="en-GB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Even if you’re at home wear appropriate clothes.</a:t>
            </a:r>
          </a:p>
          <a:p>
            <a:pPr marL="342900" indent="-342900" algn="l">
              <a:buFont typeface="Arial" panose="020B0604020202020204" pitchFamily="34" charset="0"/>
              <a:buAutoNum type="arabicPeriod"/>
            </a:pPr>
            <a:r>
              <a:rPr lang="en-GB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 on time.</a:t>
            </a:r>
          </a:p>
          <a:p>
            <a:pPr marL="342900" indent="-342900" algn="l">
              <a:buAutoNum type="arabicPeriod"/>
            </a:pPr>
            <a:r>
              <a:rPr lang="en-GB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Respect everyone and do as the teacher asks.</a:t>
            </a:r>
          </a:p>
          <a:p>
            <a:pPr marL="342900" indent="-342900" algn="l">
              <a:buAutoNum type="arabicPeriod"/>
            </a:pPr>
            <a:r>
              <a:rPr lang="en-GB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Wait until you’re asked to speak.</a:t>
            </a:r>
          </a:p>
          <a:p>
            <a:pPr marL="342900" indent="-342900" algn="l">
              <a:buFont typeface="Arial" panose="020B0604020202020204" pitchFamily="34" charset="0"/>
              <a:buAutoNum type="arabicPeriod"/>
            </a:pPr>
            <a:r>
              <a:rPr lang="en-GB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Turn your microphone off when others are talking.</a:t>
            </a:r>
          </a:p>
          <a:p>
            <a:pPr marL="342900" indent="-342900" algn="l">
              <a:buFont typeface="Arial" panose="020B0604020202020204" pitchFamily="34" charset="0"/>
              <a:buAutoNum type="arabicPeriod"/>
            </a:pPr>
            <a:r>
              <a:rPr lang="en-GB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 patient because sometimes the systems don’t work.</a:t>
            </a:r>
          </a:p>
          <a:p>
            <a:pPr marL="342900" indent="-342900" algn="l">
              <a:buFont typeface="Arial" panose="020B0604020202020204" pitchFamily="34" charset="0"/>
              <a:buAutoNum type="arabicPeriod"/>
            </a:pPr>
            <a:r>
              <a:rPr lang="en-GB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your homework.</a:t>
            </a:r>
          </a:p>
          <a:p>
            <a:pPr marL="342900" indent="-342900" algn="l">
              <a:buAutoNum type="arabicPeriod"/>
            </a:pPr>
            <a:r>
              <a:rPr lang="en-GB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Never record or screenshot any part of the lesson.</a:t>
            </a:r>
          </a:p>
          <a:p>
            <a:pPr marL="342900" indent="-342900" algn="l">
              <a:buAutoNum type="arabicPeriod"/>
            </a:pPr>
            <a:r>
              <a:rPr lang="en-GB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Have fun and learn!</a:t>
            </a:r>
            <a:endParaRPr lang="en-GB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3637" y="1065248"/>
            <a:ext cx="3129878" cy="85956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7854" y="5181512"/>
            <a:ext cx="817419" cy="559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8332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3834" y="1368001"/>
            <a:ext cx="11604185" cy="4596864"/>
          </a:xfrm>
        </p:spPr>
        <p:txBody>
          <a:bodyPr>
            <a:normAutofit/>
          </a:bodyPr>
          <a:lstStyle/>
          <a:p>
            <a:r>
              <a:rPr lang="en-GB" dirty="0" smtClean="0"/>
              <a:t>A confidential service for learners </a:t>
            </a:r>
          </a:p>
          <a:p>
            <a:endParaRPr lang="en-GB" dirty="0" smtClean="0"/>
          </a:p>
          <a:p>
            <a:r>
              <a:rPr lang="en-GB" dirty="0" smtClean="0"/>
              <a:t>Up to 3 one hour sessions with a qualified adviser</a:t>
            </a:r>
          </a:p>
          <a:p>
            <a:endParaRPr lang="en-GB" dirty="0" smtClean="0"/>
          </a:p>
          <a:p>
            <a:r>
              <a:rPr lang="en-GB" dirty="0" smtClean="0"/>
              <a:t>Adherence to the </a:t>
            </a:r>
            <a:r>
              <a:rPr lang="en-GB" b="1" dirty="0" smtClean="0"/>
              <a:t>Guidance Council’s Code of Principles </a:t>
            </a:r>
            <a:r>
              <a:rPr lang="en-GB" dirty="0" smtClean="0"/>
              <a:t>(impartial</a:t>
            </a:r>
            <a:r>
              <a:rPr lang="en-GB" dirty="0"/>
              <a:t>, current, confidential, in accordance with equality and diversity legislation, accessible, individual ownership, </a:t>
            </a:r>
            <a:r>
              <a:rPr lang="en-GB" dirty="0" smtClean="0"/>
              <a:t>transparency)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 </a:t>
            </a:r>
            <a:r>
              <a:rPr lang="en-GB" dirty="0" smtClean="0"/>
              <a:t>    and the </a:t>
            </a:r>
            <a:r>
              <a:rPr lang="en-GB" b="1" dirty="0" smtClean="0"/>
              <a:t>Career Development Institute’s Code of Practice</a:t>
            </a:r>
            <a:r>
              <a:rPr lang="en-GB" dirty="0" smtClean="0"/>
              <a:t> (as above, also duty of care,        accountability and CPD)</a:t>
            </a:r>
          </a:p>
          <a:p>
            <a:pPr marL="0" indent="0">
              <a:buNone/>
            </a:pPr>
            <a:r>
              <a:rPr lang="en-GB" dirty="0" smtClean="0"/>
              <a:t> </a:t>
            </a:r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Our ACL 1-1 IAG offer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82373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550" y="2255520"/>
            <a:ext cx="4600382" cy="276932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For general appointments:</a:t>
            </a:r>
            <a:endParaRPr lang="en-US" b="1" dirty="0"/>
          </a:p>
          <a:p>
            <a:pPr marL="0" indent="0">
              <a:buNone/>
            </a:pPr>
            <a:r>
              <a:rPr lang="en-GB" dirty="0" smtClean="0"/>
              <a:t>Contact</a:t>
            </a:r>
            <a:r>
              <a:rPr lang="en-GB" dirty="0"/>
              <a:t> </a:t>
            </a:r>
            <a:r>
              <a:rPr lang="en-GB" dirty="0" smtClean="0"/>
              <a:t>Alison </a:t>
            </a:r>
            <a:r>
              <a:rPr lang="en-GB" dirty="0"/>
              <a:t>on 07808 </a:t>
            </a:r>
            <a:r>
              <a:rPr lang="en-GB" dirty="0" smtClean="0"/>
              <a:t>879044</a:t>
            </a:r>
            <a:endParaRPr lang="en-GB" dirty="0"/>
          </a:p>
          <a:p>
            <a:pPr marL="0" indent="0">
              <a:buNone/>
            </a:pPr>
            <a:r>
              <a:rPr lang="en-GB" dirty="0" smtClean="0"/>
              <a:t>Email </a:t>
            </a:r>
            <a:r>
              <a:rPr lang="en-GB" u="sng" dirty="0">
                <a:hlinkClick r:id="rId2"/>
              </a:rPr>
              <a:t>Alison.moore@islington.gov.uk</a:t>
            </a:r>
            <a:r>
              <a:rPr lang="en-GB" dirty="0"/>
              <a:t> </a:t>
            </a:r>
            <a:r>
              <a:rPr lang="en-GB" dirty="0" smtClean="0"/>
              <a:t> </a:t>
            </a: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Appointments available:</a:t>
            </a:r>
          </a:p>
          <a:p>
            <a:pPr marL="0" indent="0">
              <a:buNone/>
            </a:pPr>
            <a:r>
              <a:rPr lang="en-GB" dirty="0" smtClean="0"/>
              <a:t>Tuesdays </a:t>
            </a:r>
            <a:r>
              <a:rPr lang="en-GB" dirty="0"/>
              <a:t>and </a:t>
            </a:r>
            <a:r>
              <a:rPr lang="en-GB" dirty="0" smtClean="0"/>
              <a:t>Thursdays</a:t>
            </a:r>
          </a:p>
          <a:p>
            <a:pPr marL="0" indent="0">
              <a:buNone/>
            </a:pPr>
            <a:r>
              <a:rPr lang="en-GB" dirty="0" smtClean="0"/>
              <a:t>9.30am - 12.30pm and 1 – 4pm</a:t>
            </a:r>
          </a:p>
          <a:p>
            <a:pPr marL="0" indent="0">
              <a:buNone/>
            </a:pPr>
            <a:r>
              <a:rPr lang="en-GB" dirty="0" smtClean="0"/>
              <a:t> </a:t>
            </a:r>
            <a:r>
              <a:rPr lang="en-GB" dirty="0"/>
              <a:t> </a:t>
            </a:r>
          </a:p>
          <a:p>
            <a:pPr marL="0" indent="0">
              <a:buNone/>
            </a:pPr>
            <a:r>
              <a:rPr lang="en-GB" dirty="0"/>
              <a:t> </a:t>
            </a:r>
          </a:p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1550" y="913168"/>
            <a:ext cx="9520726" cy="4248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How can learners book an appointment?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511550" y="5294707"/>
            <a:ext cx="1142790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To find out about all or our courses on offer visit: </a:t>
            </a:r>
            <a:r>
              <a:rPr kumimoji="0" lang="en-GB" sz="20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  <a:hlinkClick r:id="rId3"/>
              </a:rPr>
              <a:t>www.adultlearning.islington.gov.uk</a:t>
            </a: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</a:p>
        </p:txBody>
      </p:sp>
      <p:sp>
        <p:nvSpPr>
          <p:cNvPr id="6" name="Rectangle 5"/>
          <p:cNvSpPr/>
          <p:nvPr/>
        </p:nvSpPr>
        <p:spPr>
          <a:xfrm>
            <a:off x="511550" y="1602481"/>
            <a:ext cx="1014339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For the summer term we are offering IAG sessions via telephone and/or via MS Teams</a:t>
            </a:r>
          </a:p>
        </p:txBody>
      </p:sp>
    </p:spTree>
    <p:extLst>
      <p:ext uri="{BB962C8B-B14F-4D97-AF65-F5344CB8AC3E}">
        <p14:creationId xmlns:p14="http://schemas.microsoft.com/office/powerpoint/2010/main" val="3435083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505417" y="2627392"/>
            <a:ext cx="3879067" cy="15301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3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David Coleman</a:t>
            </a:r>
          </a:p>
          <a:p>
            <a:pPr marL="0" marR="0" lvl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Safeguarding Lead</a:t>
            </a:r>
          </a:p>
          <a:p>
            <a:pPr marL="0" marR="0" lvl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Tel 020 7527 3343</a:t>
            </a:r>
          </a:p>
          <a:p>
            <a:pPr marL="0" marR="0" lvl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2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  <a:hlinkClick r:id="rId2"/>
              </a:rPr>
              <a:t>ACLSafeguarding@islington.ac.uk</a:t>
            </a:r>
            <a:endParaRPr kumimoji="0" lang="en-GB" altLang="en-US" sz="21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  <a:p>
            <a:pPr marL="0" marR="0" lvl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lang="en-GB" altLang="en-US" sz="2100" dirty="0">
              <a:solidFill>
                <a:prstClr val="black"/>
              </a:solidFill>
              <a:latin typeface="Calibri" panose="020F0502020204030204"/>
              <a:cs typeface="Arial" panose="020B0604020202020204" pitchFamily="34" charset="0"/>
            </a:endParaRPr>
          </a:p>
          <a:p>
            <a:pPr marL="0" marR="0" lvl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2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Details/video</a:t>
            </a:r>
            <a:r>
              <a:rPr kumimoji="0" lang="en-GB" altLang="en-US" sz="21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available on Moodle (our VLE platform)</a:t>
            </a:r>
            <a:endParaRPr kumimoji="0" lang="en-GB" altLang="en-US" sz="2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  <a:p>
            <a:pPr marL="0" marR="0" lvl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3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5417" y="534746"/>
            <a:ext cx="7886700" cy="994172"/>
          </a:xfrm>
        </p:spPr>
        <p:txBody>
          <a:bodyPr/>
          <a:lstStyle/>
          <a:p>
            <a:r>
              <a:rPr lang="en-GB" dirty="0" smtClean="0">
                <a:latin typeface="+mn-lt"/>
              </a:rPr>
              <a:t>Safeguarding</a:t>
            </a:r>
            <a:endParaRPr lang="en-GB" dirty="0">
              <a:latin typeface="+mn-lt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8979" y="7985"/>
            <a:ext cx="5430520" cy="68869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11320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b="2347"/>
          <a:stretch/>
        </p:blipFill>
        <p:spPr>
          <a:xfrm>
            <a:off x="6433423" y="857251"/>
            <a:ext cx="4028492" cy="5096513"/>
          </a:xfrm>
          <a:prstGeom prst="rect">
            <a:avLst/>
          </a:prstGeom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84961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B4D07-852F-43DA-9E15-C6E36A71C3BA}" type="datetime1">
              <a:rPr lang="en-US" smtClean="0"/>
              <a:t>7/10/2021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8</a:t>
            </a:fld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053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8697" y="723696"/>
            <a:ext cx="11604332" cy="425646"/>
          </a:xfrm>
        </p:spPr>
        <p:txBody>
          <a:bodyPr/>
          <a:lstStyle/>
          <a:p>
            <a:r>
              <a:rPr lang="en-GB" dirty="0" smtClean="0"/>
              <a:t>Summary of lesson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893B5-1B84-4AA8-9780-88C1A84140F8}" type="datetime1">
              <a:rPr lang="en-US" smtClean="0"/>
              <a:t>7/10/2021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9</a:t>
            </a:fld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206504" y="1542036"/>
            <a:ext cx="11610997" cy="4507657"/>
          </a:xfrm>
        </p:spPr>
        <p:txBody>
          <a:bodyPr>
            <a:noAutofit/>
          </a:bodyPr>
          <a:lstStyle/>
          <a:p>
            <a:pPr marL="0" lvl="0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2800" dirty="0" smtClean="0">
              <a:solidFill>
                <a:prstClr val="black"/>
              </a:solidFill>
            </a:endParaRPr>
          </a:p>
          <a:p>
            <a:pPr marL="0" lv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2800" dirty="0" smtClean="0">
                <a:solidFill>
                  <a:prstClr val="black"/>
                </a:solidFill>
              </a:rPr>
              <a:t>In the lesson, you…(change the verb to its past form) </a:t>
            </a:r>
          </a:p>
          <a:p>
            <a:pPr marL="0" lv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n-GB" sz="800" dirty="0"/>
          </a:p>
          <a:p>
            <a:pPr marL="0" lv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n-GB" sz="800" dirty="0"/>
          </a:p>
          <a:p>
            <a:pPr marL="0" lv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n-GB" sz="800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GB" sz="2800" dirty="0"/>
              <a:t>Read text and answer questions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GB" sz="2800" dirty="0"/>
              <a:t>Prepare to write 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GB" sz="2800" dirty="0"/>
              <a:t>Write a product review 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GB" sz="2800" dirty="0"/>
              <a:t>Write a letter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GB" sz="2800" dirty="0"/>
          </a:p>
          <a:p>
            <a:pPr lvl="0">
              <a:lnSpc>
                <a:spcPct val="150000"/>
              </a:lnSpc>
              <a:spcBef>
                <a:spcPts val="0"/>
              </a:spcBef>
            </a:pPr>
            <a:endParaRPr lang="en-US" sz="2800" dirty="0">
              <a:solidFill>
                <a:prstClr val="black"/>
              </a:solidFill>
            </a:endParaRPr>
          </a:p>
          <a:p>
            <a:pPr marL="0" lvl="0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2800" dirty="0">
              <a:solidFill>
                <a:prstClr val="black"/>
              </a:solidFill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200" dirty="0" smtClean="0"/>
              <a:t> 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807254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Islington Council">
  <a:themeElements>
    <a:clrScheme name="PH LBI Colours">
      <a:dk1>
        <a:sysClr val="windowText" lastClr="000000"/>
      </a:dk1>
      <a:lt1>
        <a:sysClr val="window" lastClr="FFFFFF"/>
      </a:lt1>
      <a:dk2>
        <a:srgbClr val="003893"/>
      </a:dk2>
      <a:lt2>
        <a:srgbClr val="EEECE1"/>
      </a:lt2>
      <a:accent1>
        <a:srgbClr val="007229"/>
      </a:accent1>
      <a:accent2>
        <a:srgbClr val="B9D300"/>
      </a:accent2>
      <a:accent3>
        <a:srgbClr val="0097AC"/>
      </a:accent3>
      <a:accent4>
        <a:srgbClr val="003151"/>
      </a:accent4>
      <a:accent5>
        <a:srgbClr val="9C307D"/>
      </a:accent5>
      <a:accent6>
        <a:srgbClr val="591E55"/>
      </a:accent6>
      <a:hlink>
        <a:srgbClr val="003893"/>
      </a:hlink>
      <a:folHlink>
        <a:srgbClr val="56008C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>
          <a:defRPr smtClean="0"/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CE2CCF9E8B04C82CAD9412AB99853" ma:contentTypeVersion="13" ma:contentTypeDescription="Create a new document." ma:contentTypeScope="" ma:versionID="85cf6e6e9ce17b6636caa667de98f14f">
  <xsd:schema xmlns:xsd="http://www.w3.org/2001/XMLSchema" xmlns:xs="http://www.w3.org/2001/XMLSchema" xmlns:p="http://schemas.microsoft.com/office/2006/metadata/properties" xmlns:ns3="15214c3a-c4c8-4e1b-a9e9-78803475fd2c" xmlns:ns4="9da31f7d-053b-4dc7-8630-e8b4f9ad6862" targetNamespace="http://schemas.microsoft.com/office/2006/metadata/properties" ma:root="true" ma:fieldsID="2597a0c79cbeff1869f01e01b3b7a48c" ns3:_="" ns4:_="">
    <xsd:import namespace="15214c3a-c4c8-4e1b-a9e9-78803475fd2c"/>
    <xsd:import namespace="9da31f7d-053b-4dc7-8630-e8b4f9ad6862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AutoKeyPoints" minOccurs="0"/>
                <xsd:element ref="ns3:MediaServiceKeyPoint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LengthInSecond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5214c3a-c4c8-4e1b-a9e9-78803475fd2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a31f7d-053b-4dc7-8630-e8b4f9ad6862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D08E090-FCB7-4083-909F-B0B7F853532B}">
  <ds:schemaRefs>
    <ds:schemaRef ds:uri="http://schemas.microsoft.com/office/2006/documentManagement/types"/>
    <ds:schemaRef ds:uri="9da31f7d-053b-4dc7-8630-e8b4f9ad6862"/>
    <ds:schemaRef ds:uri="http://purl.org/dc/dcmitype/"/>
    <ds:schemaRef ds:uri="http://schemas.microsoft.com/office/infopath/2007/PartnerControls"/>
    <ds:schemaRef ds:uri="http://purl.org/dc/terms/"/>
    <ds:schemaRef ds:uri="http://www.w3.org/XML/1998/namespace"/>
    <ds:schemaRef ds:uri="http://purl.org/dc/elements/1.1/"/>
    <ds:schemaRef ds:uri="15214c3a-c4c8-4e1b-a9e9-78803475fd2c"/>
    <ds:schemaRef ds:uri="http://schemas.microsoft.com/office/2006/metadata/properties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B237CFDF-E8C0-4EBE-A115-3D1F992BA66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DA227A5-6179-47E6-A063-392D1C47F6A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5214c3a-c4c8-4e1b-a9e9-78803475fd2c"/>
    <ds:schemaRef ds:uri="9da31f7d-053b-4dc7-8630-e8b4f9ad686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711</TotalTime>
  <Words>413</Words>
  <Application>Microsoft Office PowerPoint</Application>
  <PresentationFormat>Widescreen</PresentationFormat>
  <Paragraphs>99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Sassoon Infant Rg</vt:lpstr>
      <vt:lpstr>Twinkl</vt:lpstr>
      <vt:lpstr>Wingdings</vt:lpstr>
      <vt:lpstr>Islington Council</vt:lpstr>
      <vt:lpstr>ESOL L1 Summer Term</vt:lpstr>
      <vt:lpstr>Session aims/objs</vt:lpstr>
      <vt:lpstr>Online Learning Class Rules</vt:lpstr>
      <vt:lpstr>Our ACL 1-1 IAG offer</vt:lpstr>
      <vt:lpstr>How can learners book an appointment?</vt:lpstr>
      <vt:lpstr>Safeguarding</vt:lpstr>
      <vt:lpstr>PowerPoint Presentation</vt:lpstr>
      <vt:lpstr>PowerPoint Presentation</vt:lpstr>
      <vt:lpstr>Summary of lesson</vt:lpstr>
      <vt:lpstr>PowerPoint Presentation</vt:lpstr>
      <vt:lpstr>PowerPoint Presentation</vt:lpstr>
      <vt:lpstr>References</vt:lpstr>
    </vt:vector>
  </TitlesOfParts>
  <Company>London Borough of Islington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ESOL L1 Summer Term</dc:title>
  <dc:creator>Rahim, Nilupa</dc:creator>
  <cp:lastModifiedBy>Rahim, Nilupa</cp:lastModifiedBy>
  <cp:revision>170</cp:revision>
  <dcterms:created xsi:type="dcterms:W3CDTF">2021-04-24T10:31:55Z</dcterms:created>
  <dcterms:modified xsi:type="dcterms:W3CDTF">2021-07-10T09:28:21Z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0x01010079FCE2CCF9E8B04C82CAD9412AB99853</vt:lpwstr>
  </property>
</Properties>
</file>