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85" r:id="rId4"/>
    <p:sldId id="259" r:id="rId5"/>
    <p:sldId id="260" r:id="rId6"/>
    <p:sldId id="261" r:id="rId7"/>
    <p:sldId id="263" r:id="rId8"/>
    <p:sldId id="264" r:id="rId9"/>
    <p:sldId id="286" r:id="rId10"/>
    <p:sldId id="289" r:id="rId11"/>
    <p:sldId id="290" r:id="rId12"/>
    <p:sldId id="283" r:id="rId13"/>
    <p:sldId id="266" r:id="rId14"/>
    <p:sldId id="265" r:id="rId15"/>
    <p:sldId id="287" r:id="rId16"/>
    <p:sldId id="282" r:id="rId17"/>
    <p:sldId id="277" r:id="rId18"/>
    <p:sldId id="281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100" d="100"/>
          <a:sy n="100" d="100"/>
        </p:scale>
        <p:origin x="-20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9C37E-D86F-445A-839E-081439C9E4CB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34831-E48E-4D36-A2B7-A475C818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2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3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84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68926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97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03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0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0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26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54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9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3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14956477/esol/transport-words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14956477/esol/transport-words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CLSafeguarding@islington.ac.uk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ESOL L1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Summer Term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26th Apr </a:t>
            </a:r>
            <a:r>
              <a:rPr lang="en-GB" sz="4000" dirty="0" smtClean="0"/>
              <a:t>2021 – 12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Jul 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83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7308" y="327593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latin typeface="Arial" charset="0"/>
              </a:rPr>
              <a:t>My role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GB" altLang="en-US" sz="2400" b="1" dirty="0"/>
              <a:t>Ensure successful learning </a:t>
            </a:r>
            <a:r>
              <a:rPr lang="en-GB" altLang="en-US" sz="2400" b="1" dirty="0" smtClean="0"/>
              <a:t>for </a:t>
            </a:r>
            <a:r>
              <a:rPr lang="en-GB" altLang="en-US" sz="2400" b="1" dirty="0"/>
              <a:t>all</a:t>
            </a:r>
          </a:p>
          <a:p>
            <a:pPr eaLnBrk="1" hangingPunct="1">
              <a:buFont typeface="Wingdings" charset="2"/>
              <a:buNone/>
            </a:pPr>
            <a:endParaRPr lang="en-GB" altLang="en-US" b="1" dirty="0"/>
          </a:p>
          <a:p>
            <a:pPr lvl="1" eaLnBrk="1" hangingPunct="1"/>
            <a:r>
              <a:rPr lang="en-GB" altLang="en-US" sz="2800" dirty="0"/>
              <a:t>Make learning relevant</a:t>
            </a:r>
          </a:p>
          <a:p>
            <a:pPr lvl="1" eaLnBrk="1" hangingPunct="1"/>
            <a:r>
              <a:rPr lang="en-GB" altLang="en-US" sz="2800" dirty="0"/>
              <a:t>Group work &amp; individual tasks</a:t>
            </a:r>
          </a:p>
          <a:p>
            <a:pPr lvl="1" eaLnBrk="1" hangingPunct="1"/>
            <a:r>
              <a:rPr lang="en-GB" altLang="en-US" sz="2800" dirty="0"/>
              <a:t>Peer support </a:t>
            </a:r>
          </a:p>
          <a:p>
            <a:pPr lvl="1" eaLnBrk="1" hangingPunct="1"/>
            <a:r>
              <a:rPr lang="en-GB" altLang="en-US" sz="2800" dirty="0"/>
              <a:t>Provide individual feedback and support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9C0385-18E8-CB46-8F37-9BF82E426D5B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000"/>
          </a:p>
        </p:txBody>
      </p:sp>
      <p:pic>
        <p:nvPicPr>
          <p:cNvPr id="12293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841" y="327593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692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88" y="363681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Your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704" y="1866694"/>
            <a:ext cx="10820400" cy="4024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altLang="en-US" sz="3200" b="1" dirty="0"/>
              <a:t>Ensure you take responsibility for your own learning</a:t>
            </a:r>
          </a:p>
          <a:p>
            <a:pPr>
              <a:buNone/>
            </a:pPr>
            <a:endParaRPr lang="en-GB" altLang="en-US" sz="3200" b="1" dirty="0"/>
          </a:p>
          <a:p>
            <a:pPr lvl="1"/>
            <a:r>
              <a:rPr lang="en-GB" altLang="en-US" sz="3200" dirty="0"/>
              <a:t>Attend classes regularly</a:t>
            </a:r>
          </a:p>
          <a:p>
            <a:pPr lvl="1"/>
            <a:r>
              <a:rPr lang="en-GB" altLang="en-US" sz="3200" dirty="0"/>
              <a:t>Be punctual</a:t>
            </a:r>
          </a:p>
          <a:p>
            <a:pPr lvl="1"/>
            <a:r>
              <a:rPr lang="en-GB" altLang="en-US" sz="3200" dirty="0"/>
              <a:t>Complete group work &amp; individual tasks</a:t>
            </a:r>
          </a:p>
          <a:p>
            <a:pPr lvl="1"/>
            <a:r>
              <a:rPr lang="en-GB" altLang="en-US" sz="3200" dirty="0"/>
              <a:t>Provide/seek support form your peers</a:t>
            </a:r>
          </a:p>
          <a:p>
            <a:endParaRPr lang="en-US" dirty="0"/>
          </a:p>
        </p:txBody>
      </p:sp>
      <p:pic>
        <p:nvPicPr>
          <p:cNvPr id="4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649" y="5108575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40" y="343552"/>
            <a:ext cx="11604332" cy="425646"/>
          </a:xfrm>
        </p:spPr>
        <p:txBody>
          <a:bodyPr/>
          <a:lstStyle/>
          <a:p>
            <a:r>
              <a:rPr lang="en-GB" dirty="0"/>
              <a:t>DA – </a:t>
            </a:r>
            <a:r>
              <a:rPr lang="en-GB" dirty="0" smtClean="0"/>
              <a:t>writing assessment - spelling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9" y="1469205"/>
            <a:ext cx="11610997" cy="4438436"/>
          </a:xfrm>
        </p:spPr>
        <p:txBody>
          <a:bodyPr/>
          <a:lstStyle/>
          <a:p>
            <a:r>
              <a:rPr lang="en-US" sz="2400" dirty="0" smtClean="0"/>
              <a:t>1.     friends</a:t>
            </a:r>
            <a:endParaRPr lang="en-US" sz="2400" dirty="0"/>
          </a:p>
          <a:p>
            <a:r>
              <a:rPr lang="en-US" sz="2400" dirty="0"/>
              <a:t>2.	thought</a:t>
            </a:r>
          </a:p>
          <a:p>
            <a:r>
              <a:rPr lang="en-US" sz="2400" dirty="0"/>
              <a:t>3.	suddenly</a:t>
            </a:r>
          </a:p>
          <a:p>
            <a:r>
              <a:rPr lang="en-US" sz="2400" dirty="0"/>
              <a:t>4.	continue</a:t>
            </a:r>
          </a:p>
          <a:p>
            <a:r>
              <a:rPr lang="en-US" sz="2400" dirty="0"/>
              <a:t>5.	creatures</a:t>
            </a:r>
          </a:p>
          <a:p>
            <a:r>
              <a:rPr lang="en-US" sz="2400" dirty="0"/>
              <a:t>6.	physical</a:t>
            </a:r>
          </a:p>
          <a:p>
            <a:r>
              <a:rPr lang="en-US" sz="2400" dirty="0"/>
              <a:t>7.	controlled</a:t>
            </a:r>
          </a:p>
          <a:p>
            <a:r>
              <a:rPr lang="en-US" sz="2400" dirty="0"/>
              <a:t>8.	destruction</a:t>
            </a:r>
          </a:p>
          <a:p>
            <a:r>
              <a:rPr lang="en-US" sz="2400" dirty="0"/>
              <a:t>9.	machinery</a:t>
            </a:r>
          </a:p>
          <a:p>
            <a:r>
              <a:rPr lang="en-US" sz="2400" dirty="0"/>
              <a:t>10.	especially</a:t>
            </a:r>
          </a:p>
          <a:p>
            <a:r>
              <a:rPr lang="en-US" sz="2400" dirty="0"/>
              <a:t>11.	recycled</a:t>
            </a:r>
          </a:p>
          <a:p>
            <a:r>
              <a:rPr lang="en-US" sz="2400" dirty="0"/>
              <a:t>12.	necessary</a:t>
            </a:r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9608-C81C-4ED3-B3DC-03741CF8621F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6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69" y="508721"/>
            <a:ext cx="11604332" cy="425646"/>
          </a:xfrm>
        </p:spPr>
        <p:txBody>
          <a:bodyPr/>
          <a:lstStyle/>
          <a:p>
            <a:r>
              <a:rPr lang="en-GB" dirty="0" smtClean="0"/>
              <a:t>Language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wordwall.net/resource/14956477/esol/transport-words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wordwall.net/resource/14956477/esol/transport-words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Group sort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A35E8-47E0-4934-A56B-65F617187EE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9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 – listening and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Diagnostic assessment:</a:t>
            </a:r>
          </a:p>
          <a:p>
            <a:endParaRPr lang="en-GB" dirty="0"/>
          </a:p>
          <a:p>
            <a:r>
              <a:rPr lang="en-GB" dirty="0" smtClean="0"/>
              <a:t>Listen to the audio and complete the task.</a:t>
            </a:r>
          </a:p>
          <a:p>
            <a:r>
              <a:rPr lang="en-GB" dirty="0" smtClean="0"/>
              <a:t>Include it in </a:t>
            </a:r>
            <a:r>
              <a:rPr lang="en-GB" dirty="0"/>
              <a:t>your </a:t>
            </a:r>
            <a:r>
              <a:rPr lang="en-GB" dirty="0" smtClean="0"/>
              <a:t>diagnostic assessment booklet and then email </a:t>
            </a:r>
            <a:r>
              <a:rPr lang="en-GB" smtClean="0"/>
              <a:t>it over to me.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AF716-475F-4225-BC23-32353FF1F7F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4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1" y="396286"/>
            <a:ext cx="3259218" cy="425646"/>
          </a:xfrm>
        </p:spPr>
        <p:txBody>
          <a:bodyPr/>
          <a:lstStyle/>
          <a:p>
            <a:r>
              <a:rPr lang="en-GB" dirty="0" smtClean="0"/>
              <a:t>Listening DA task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02" t="14511" r="26267" b="686"/>
          <a:stretch/>
        </p:blipFill>
        <p:spPr>
          <a:xfrm>
            <a:off x="3534057" y="167625"/>
            <a:ext cx="5594532" cy="65964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A652-F242-45E5-9CF7-D8C8EFCF27D2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Conversation 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Do </a:t>
            </a:r>
            <a:r>
              <a:rPr lang="en-US" sz="2400" dirty="0"/>
              <a:t>you prefer to travel or stay close to home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r>
              <a:rPr lang="en-US" sz="2400" dirty="0" smtClean="0"/>
              <a:t>Answer: “</a:t>
            </a:r>
            <a:r>
              <a:rPr lang="en-US" sz="2400" i="1" dirty="0" smtClean="0"/>
              <a:t>I prefer to…”</a:t>
            </a:r>
            <a:endParaRPr lang="en-US" sz="2400" i="1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2. When </a:t>
            </a:r>
            <a:r>
              <a:rPr lang="en-US" sz="2400" dirty="0"/>
              <a:t>going on a vacation, would you prefer to join a tour or plan out everything by yourself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r>
              <a:rPr lang="en-US" sz="2400" i="1" dirty="0" smtClean="0"/>
              <a:t>Answer: “I would prefer to…” </a:t>
            </a:r>
            <a:endParaRPr lang="en-US" sz="2400" i="1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6A23-1622-4B58-9968-09C8E6DC65EF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1926" y="1360003"/>
            <a:ext cx="11093573" cy="4389783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Introduced </a:t>
            </a:r>
            <a:r>
              <a:rPr lang="en-GB" sz="2800" dirty="0"/>
              <a:t>yourself to the group and </a:t>
            </a:r>
            <a:r>
              <a:rPr lang="en-GB" sz="2800" dirty="0" smtClean="0"/>
              <a:t>gave </a:t>
            </a:r>
            <a:r>
              <a:rPr lang="en-GB" sz="2800" dirty="0"/>
              <a:t>some personal information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Expressed </a:t>
            </a:r>
            <a:r>
              <a:rPr lang="en-GB" sz="2800" dirty="0"/>
              <a:t>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Expressed </a:t>
            </a:r>
            <a:r>
              <a:rPr lang="en-GB" sz="2800" dirty="0"/>
              <a:t>future learning aims &amp; goals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Completed </a:t>
            </a:r>
            <a:r>
              <a:rPr lang="en-GB" sz="2800" dirty="0"/>
              <a:t>a diagnostic assessment/ spelling test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Familiarised </a:t>
            </a:r>
            <a:r>
              <a:rPr lang="en-GB" sz="2800" dirty="0"/>
              <a:t>yourself on ACL Safeguarding procedures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Asked </a:t>
            </a:r>
            <a:r>
              <a:rPr lang="en-GB" sz="2800" dirty="0"/>
              <a:t>and </a:t>
            </a:r>
            <a:r>
              <a:rPr lang="en-GB" sz="2800" dirty="0" smtClean="0"/>
              <a:t>answered </a:t>
            </a:r>
            <a:r>
              <a:rPr lang="en-GB" sz="2800" dirty="0"/>
              <a:t>some questions relating to the course</a:t>
            </a:r>
            <a:endParaRPr lang="en-US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023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69" y="508721"/>
            <a:ext cx="11604332" cy="425646"/>
          </a:xfrm>
        </p:spPr>
        <p:txBody>
          <a:bodyPr/>
          <a:lstStyle/>
          <a:p>
            <a:r>
              <a:rPr lang="en-GB" dirty="0"/>
              <a:t>References: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88" y="1724599"/>
            <a:ext cx="10774765" cy="373097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wordwall.net/resource/14956477/esol/transport-words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wordwall.net/resource/14956477/esol/transport-words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Group sort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A35E8-47E0-4934-A56B-65F617187EE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37" y="1072978"/>
            <a:ext cx="11623729" cy="5509647"/>
          </a:xfrm>
        </p:spPr>
        <p:txBody>
          <a:bodyPr>
            <a:no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200" b="1" dirty="0" smtClean="0"/>
              <a:t>Aim: To </a:t>
            </a:r>
            <a:r>
              <a:rPr lang="en-US" sz="3200" b="1" dirty="0" smtClean="0"/>
              <a:t>welcome </a:t>
            </a:r>
            <a:r>
              <a:rPr lang="en-US" sz="3200" b="1" dirty="0"/>
              <a:t>you to the course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Introduce yourself to the group and give some personal information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 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 </a:t>
            </a:r>
            <a:r>
              <a:rPr lang="en-GB" sz="2800" dirty="0"/>
              <a:t>future learning aims &amp; </a:t>
            </a:r>
            <a:r>
              <a:rPr lang="en-GB" sz="2800" dirty="0" smtClean="0"/>
              <a:t>goals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Complete </a:t>
            </a:r>
            <a:r>
              <a:rPr lang="en-GB" sz="2800" dirty="0"/>
              <a:t>a </a:t>
            </a:r>
            <a:r>
              <a:rPr lang="en-GB" sz="2800" dirty="0" smtClean="0"/>
              <a:t>diagnostic assessment/ spelling test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Familiarise </a:t>
            </a:r>
            <a:r>
              <a:rPr lang="en-GB" sz="2800" dirty="0"/>
              <a:t>yourself on ACL Safeguarding </a:t>
            </a:r>
            <a:r>
              <a:rPr lang="en-GB" sz="2800" dirty="0" smtClean="0"/>
              <a:t>procedures</a:t>
            </a: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Ask </a:t>
            </a:r>
            <a:r>
              <a:rPr lang="en-GB" sz="2800" dirty="0"/>
              <a:t>and answer some questions relating to the course</a:t>
            </a:r>
            <a:endParaRPr lang="en-US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21" y="277356"/>
            <a:ext cx="8698396" cy="796071"/>
          </a:xfrm>
        </p:spPr>
        <p:txBody>
          <a:bodyPr>
            <a:normAutofit/>
          </a:bodyPr>
          <a:lstStyle/>
          <a:p>
            <a:pPr algn="ctr"/>
            <a:r>
              <a:rPr lang="en-GB" sz="3600" b="1" cap="none" dirty="0" smtClean="0"/>
              <a:t>Getting to know you</a:t>
            </a:r>
            <a:endParaRPr lang="en-GB" sz="36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40" y="1162878"/>
            <a:ext cx="11608904" cy="51999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Spend to minutes introducing yourself to the rest of the group and talk about the following:</a:t>
            </a:r>
          </a:p>
          <a:p>
            <a:endParaRPr lang="en-US" sz="3200" b="1" dirty="0"/>
          </a:p>
          <a:p>
            <a:r>
              <a:rPr lang="en-US" sz="3200" dirty="0" smtClean="0"/>
              <a:t>Your name, some personal info that you want to share (i.e. country of origin </a:t>
            </a:r>
            <a:r>
              <a:rPr lang="en-US" sz="3200" dirty="0" err="1" smtClean="0"/>
              <a:t>etc</a:t>
            </a:r>
            <a:r>
              <a:rPr lang="en-US" sz="3200" dirty="0" smtClean="0"/>
              <a:t>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What </a:t>
            </a:r>
            <a:r>
              <a:rPr lang="en-US" sz="3200" dirty="0"/>
              <a:t>are you most proud of </a:t>
            </a:r>
            <a:r>
              <a:rPr lang="en-US" sz="3200" dirty="0" smtClean="0"/>
              <a:t>currently? </a:t>
            </a:r>
          </a:p>
          <a:p>
            <a:pPr marL="0" indent="0">
              <a:buNone/>
            </a:pPr>
            <a:r>
              <a:rPr lang="en-US" sz="3200" b="1" i="1" dirty="0" smtClean="0"/>
              <a:t>(speaking: “I am most proud of….”)</a:t>
            </a:r>
          </a:p>
          <a:p>
            <a:endParaRPr lang="en-US" sz="3200" dirty="0"/>
          </a:p>
          <a:p>
            <a:r>
              <a:rPr lang="en-US" sz="3200" dirty="0" smtClean="0"/>
              <a:t>What are your current aspirations?</a:t>
            </a:r>
          </a:p>
          <a:p>
            <a:pPr marL="0" indent="0">
              <a:buNone/>
            </a:pPr>
            <a:r>
              <a:rPr lang="en-US" sz="3200" dirty="0" smtClean="0"/>
              <a:t>(</a:t>
            </a:r>
            <a:r>
              <a:rPr lang="en-US" sz="3200" b="1" dirty="0" smtClean="0"/>
              <a:t>speaking: </a:t>
            </a:r>
            <a:r>
              <a:rPr lang="en-US" sz="3200" dirty="0" smtClean="0"/>
              <a:t>“</a:t>
            </a:r>
            <a:r>
              <a:rPr lang="en-US" sz="3200" b="1" i="1" dirty="0" smtClean="0"/>
              <a:t>My current aspiration is</a:t>
            </a:r>
            <a:r>
              <a:rPr lang="en-US" sz="3200" b="1" i="1" dirty="0"/>
              <a:t>/ </a:t>
            </a:r>
            <a:r>
              <a:rPr lang="en-US" sz="3200" b="1" i="1" dirty="0" smtClean="0"/>
              <a:t>aspirations are….”)</a:t>
            </a:r>
            <a:r>
              <a:rPr lang="en-US" i="1" dirty="0"/>
              <a:t/>
            </a:r>
            <a:br>
              <a:rPr lang="en-US" i="1" dirty="0"/>
            </a:br>
            <a:r>
              <a:rPr lang="en-US" b="1" i="1" dirty="0"/>
              <a:t/>
            </a:r>
            <a:br>
              <a:rPr lang="en-US" b="1" i="1" dirty="0"/>
            </a:b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3706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4" y="2121574"/>
            <a:ext cx="7635597" cy="368846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3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4350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David Coleman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Safeguarding Lead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Tel 020 7527 3343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/>
              </a:rPr>
              <a:t>ACLSafeguarding@islington.ac.uk</a:t>
            </a:r>
            <a:endParaRPr kumimoji="0" lang="en-GB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en-US" sz="2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Details/video</a:t>
            </a:r>
            <a:r>
              <a:rPr kumimoji="0" lang="en-GB" altLang="en-US" sz="2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available on Moodle (our VLE platform)</a:t>
            </a:r>
            <a:endParaRPr kumimoji="0" lang="en-GB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549275"/>
            <a:ext cx="7924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>
                <a:latin typeface="Arial" charset="0"/>
              </a:rPr>
              <a:t>Skills you will develop on this course </a:t>
            </a:r>
            <a:r>
              <a:rPr lang="en-GB" altLang="en-US" b="1" dirty="0" smtClean="0">
                <a:latin typeface="Arial" charset="0"/>
              </a:rPr>
              <a:t/>
            </a:r>
            <a:br>
              <a:rPr lang="en-GB" altLang="en-US" b="1" dirty="0" smtClean="0">
                <a:latin typeface="Arial" charset="0"/>
              </a:rPr>
            </a:br>
            <a:r>
              <a:rPr lang="en-GB" altLang="en-US" b="1" dirty="0" smtClean="0">
                <a:latin typeface="Arial" charset="0"/>
              </a:rPr>
              <a:t>(</a:t>
            </a:r>
            <a:r>
              <a:rPr lang="en-GB" altLang="en-US" b="1" dirty="0">
                <a:latin typeface="Arial" charset="0"/>
              </a:rPr>
              <a:t>ESOL Level 1)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4E3C7E-3569-9F4B-98CD-8CE9A432BAD6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000"/>
          </a:p>
        </p:txBody>
      </p:sp>
      <p:sp>
        <p:nvSpPr>
          <p:cNvPr id="9220" name="Line 8"/>
          <p:cNvSpPr>
            <a:spLocks noChangeShapeType="1"/>
          </p:cNvSpPr>
          <p:nvPr/>
        </p:nvSpPr>
        <p:spPr bwMode="auto">
          <a:xfrm flipH="1" flipV="1">
            <a:off x="4511676" y="3141664"/>
            <a:ext cx="5048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 flipV="1">
            <a:off x="6600825" y="3284539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 flipH="1">
            <a:off x="5087939" y="4508500"/>
            <a:ext cx="5032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>
            <a:off x="6816725" y="4437064"/>
            <a:ext cx="503238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Oval 13"/>
          <p:cNvSpPr>
            <a:spLocks noChangeArrowheads="1"/>
          </p:cNvSpPr>
          <p:nvPr/>
        </p:nvSpPr>
        <p:spPr bwMode="auto">
          <a:xfrm>
            <a:off x="2711450" y="2565401"/>
            <a:ext cx="1873250" cy="7905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accent6"/>
                </a:solidFill>
                <a:latin typeface="Comic Sans MS" charset="0"/>
              </a:rPr>
              <a:t>Spelling</a:t>
            </a:r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3359150" y="5229226"/>
            <a:ext cx="1944688" cy="7921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Reading</a:t>
            </a:r>
          </a:p>
        </p:txBody>
      </p:sp>
      <p:sp>
        <p:nvSpPr>
          <p:cNvPr id="9226" name="Oval 15"/>
          <p:cNvSpPr>
            <a:spLocks noChangeArrowheads="1"/>
          </p:cNvSpPr>
          <p:nvPr/>
        </p:nvSpPr>
        <p:spPr bwMode="auto">
          <a:xfrm>
            <a:off x="6527801" y="5300663"/>
            <a:ext cx="2233613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Punctuation</a:t>
            </a:r>
          </a:p>
        </p:txBody>
      </p:sp>
      <p:sp>
        <p:nvSpPr>
          <p:cNvPr id="9227" name="Oval 16"/>
          <p:cNvSpPr>
            <a:spLocks noChangeArrowheads="1"/>
          </p:cNvSpPr>
          <p:nvPr/>
        </p:nvSpPr>
        <p:spPr bwMode="auto">
          <a:xfrm>
            <a:off x="8366125" y="3862389"/>
            <a:ext cx="1943100" cy="935037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Speaking &amp;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 listening</a:t>
            </a:r>
          </a:p>
        </p:txBody>
      </p:sp>
      <p:sp>
        <p:nvSpPr>
          <p:cNvPr id="9228" name="Oval 17"/>
          <p:cNvSpPr>
            <a:spLocks noChangeArrowheads="1"/>
          </p:cNvSpPr>
          <p:nvPr/>
        </p:nvSpPr>
        <p:spPr bwMode="auto">
          <a:xfrm>
            <a:off x="5591176" y="2565400"/>
            <a:ext cx="2016125" cy="71913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Grammar</a:t>
            </a:r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 flipH="1">
            <a:off x="3792539" y="4221163"/>
            <a:ext cx="7191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Oval 20"/>
          <p:cNvSpPr>
            <a:spLocks noChangeArrowheads="1"/>
          </p:cNvSpPr>
          <p:nvPr/>
        </p:nvSpPr>
        <p:spPr bwMode="auto">
          <a:xfrm>
            <a:off x="2424114" y="4076701"/>
            <a:ext cx="1368425" cy="7207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Writing</a:t>
            </a:r>
          </a:p>
        </p:txBody>
      </p:sp>
      <p:sp>
        <p:nvSpPr>
          <p:cNvPr id="9231" name="Oval 22"/>
          <p:cNvSpPr>
            <a:spLocks noChangeArrowheads="1"/>
          </p:cNvSpPr>
          <p:nvPr/>
        </p:nvSpPr>
        <p:spPr bwMode="auto">
          <a:xfrm>
            <a:off x="4484688" y="3746533"/>
            <a:ext cx="3097213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Comic Sans MS" charset="0"/>
              </a:rPr>
              <a:t>ESOL Level 1</a:t>
            </a:r>
          </a:p>
        </p:txBody>
      </p:sp>
      <p:sp>
        <p:nvSpPr>
          <p:cNvPr id="9232" name="Line 23"/>
          <p:cNvSpPr>
            <a:spLocks noChangeShapeType="1"/>
          </p:cNvSpPr>
          <p:nvPr/>
        </p:nvSpPr>
        <p:spPr bwMode="auto">
          <a:xfrm>
            <a:off x="7554913" y="4216401"/>
            <a:ext cx="81121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Oval 15"/>
          <p:cNvSpPr>
            <a:spLocks noChangeArrowheads="1"/>
          </p:cNvSpPr>
          <p:nvPr/>
        </p:nvSpPr>
        <p:spPr bwMode="auto">
          <a:xfrm>
            <a:off x="8120062" y="2668588"/>
            <a:ext cx="2996576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Language related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to </a:t>
            </a:r>
            <a:r>
              <a:rPr lang="en-GB" altLang="en-US" sz="1800" dirty="0" smtClean="0">
                <a:latin typeface="Comic Sans MS" charset="0"/>
              </a:rPr>
              <a:t>Travel and Transport</a:t>
            </a:r>
            <a:endParaRPr lang="en-GB" altLang="en-US" sz="1800" dirty="0">
              <a:latin typeface="Comic Sans MS" charset="0"/>
            </a:endParaRPr>
          </a:p>
        </p:txBody>
      </p:sp>
      <p:pic>
        <p:nvPicPr>
          <p:cNvPr id="92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4265">
            <a:off x="7383464" y="3578225"/>
            <a:ext cx="13287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421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9224" grpId="0" animBg="1"/>
      <p:bldP spid="9225" grpId="0" animBg="1"/>
      <p:bldP spid="9226" grpId="0" animBg="1"/>
      <p:bldP spid="9227" grpId="0" animBg="1"/>
      <p:bldP spid="9228" grpId="0" animBg="1"/>
      <p:bldP spid="9230" grpId="0" animBg="1"/>
      <p:bldP spid="9231" grpId="0" animBg="1"/>
      <p:bldP spid="9233" grpId="0" animBg="1"/>
    </p:bld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755</Words>
  <Application>Microsoft Office PowerPoint</Application>
  <PresentationFormat>Widescreen</PresentationFormat>
  <Paragraphs>168</Paragraphs>
  <Slides>19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Wingdings</vt:lpstr>
      <vt:lpstr>Islington Council</vt:lpstr>
      <vt:lpstr>ESOL L1 Summer Term</vt:lpstr>
      <vt:lpstr>Session aims/objs</vt:lpstr>
      <vt:lpstr>Getting to know you</vt:lpstr>
      <vt:lpstr>Online Learning Class Rules</vt:lpstr>
      <vt:lpstr>Our ACL 1-1 IAG offer</vt:lpstr>
      <vt:lpstr>How can learners book an appointment?</vt:lpstr>
      <vt:lpstr>Safeguarding</vt:lpstr>
      <vt:lpstr>PowerPoint Presentation</vt:lpstr>
      <vt:lpstr>Skills you will develop on this course  (ESOL Level 1)</vt:lpstr>
      <vt:lpstr>My role</vt:lpstr>
      <vt:lpstr>Your responsibility</vt:lpstr>
      <vt:lpstr>DA – writing assessment - spelling</vt:lpstr>
      <vt:lpstr>Language tasks</vt:lpstr>
      <vt:lpstr>DA – listening and reading</vt:lpstr>
      <vt:lpstr>Listening DA task</vt:lpstr>
      <vt:lpstr>Conversation starter</vt:lpstr>
      <vt:lpstr>Lesson summary</vt:lpstr>
      <vt:lpstr>References: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L1 Summer Term</dc:title>
  <dc:creator>Rahim, Nilupa</dc:creator>
  <cp:lastModifiedBy>Rahim, Nilupa</cp:lastModifiedBy>
  <cp:revision>30</cp:revision>
  <dcterms:created xsi:type="dcterms:W3CDTF">2021-04-24T10:31:55Z</dcterms:created>
  <dcterms:modified xsi:type="dcterms:W3CDTF">2021-04-26T13:37:20Z</dcterms:modified>
</cp:coreProperties>
</file>