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81" r:id="rId6"/>
    <p:sldId id="257" r:id="rId7"/>
    <p:sldId id="277" r:id="rId8"/>
    <p:sldId id="258" r:id="rId9"/>
    <p:sldId id="259" r:id="rId10"/>
    <p:sldId id="276" r:id="rId11"/>
    <p:sldId id="260" r:id="rId12"/>
    <p:sldId id="261" r:id="rId13"/>
    <p:sldId id="272" r:id="rId14"/>
    <p:sldId id="274" r:id="rId15"/>
    <p:sldId id="279" r:id="rId16"/>
    <p:sldId id="269" r:id="rId17"/>
    <p:sldId id="262" r:id="rId18"/>
    <p:sldId id="264" r:id="rId19"/>
    <p:sldId id="265" r:id="rId20"/>
    <p:sldId id="266" r:id="rId21"/>
    <p:sldId id="267" r:id="rId22"/>
    <p:sldId id="280" r:id="rId23"/>
    <p:sldId id="268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8CA"/>
    <a:srgbClr val="B4B6B9"/>
    <a:srgbClr val="BDBEC0"/>
    <a:srgbClr val="AEB0B3"/>
    <a:srgbClr val="ABADB0"/>
    <a:srgbClr val="4D8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5504" autoAdjust="0"/>
  </p:normalViewPr>
  <p:slideViewPr>
    <p:cSldViewPr snapToGrid="0" snapToObjects="1">
      <p:cViewPr varScale="1">
        <p:scale>
          <a:sx n="93" d="100"/>
          <a:sy n="93" d="100"/>
        </p:scale>
        <p:origin x="75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BF96C3-6123-4C73-BCE6-390888FF9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96F4D-4F41-4A07-9A43-E11A966AD3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CB29C-02E5-44A0-B737-FE641B1D2817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6923F-537D-4CBC-90B7-A4808FFD08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E1BA1-D1E4-411E-9E01-C8F5399BFE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CA34E-02FE-42EE-BA45-4002CE73F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35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DF27C-23B7-9C40-8636-97E800621904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EC937-7A34-054B-8EB2-2349649578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2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C937-7A34-054B-8EB2-2349649578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6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EC937-7A34-054B-8EB2-2349649578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7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EC937-7A34-054B-8EB2-2349649578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4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EC937-7A34-054B-8EB2-2349649578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5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F976DE-F6A6-0149-ADAE-9BF528C6E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11239"/>
            <a:ext cx="16656424" cy="9369239"/>
          </a:xfrm>
          <a:prstGeom prst="rect">
            <a:avLst/>
          </a:prstGeom>
          <a:solidFill>
            <a:srgbClr val="BDBEC0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49FAD6-8D2E-3F4B-BA86-AAC4EDBA9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1507538" y="638576"/>
            <a:ext cx="1103670" cy="543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86DC5-31D1-884F-A425-C917FE781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1976286" y="735260"/>
            <a:ext cx="1269845" cy="624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5C6DD-CDAE-A643-9E13-29D2552680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2487" y="66765"/>
            <a:ext cx="3066380" cy="150386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2DA949-579F-6448-8C50-6AFB1BF34029}"/>
              </a:ext>
            </a:extLst>
          </p:cNvPr>
          <p:cNvSpPr/>
          <p:nvPr userDrawn="1"/>
        </p:nvSpPr>
        <p:spPr>
          <a:xfrm>
            <a:off x="5835127" y="-1642692"/>
            <a:ext cx="4581200" cy="4581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3B4A5-68B3-8545-9AFE-578DF86C5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235" y="910173"/>
            <a:ext cx="1872503" cy="921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2FA49A-A98C-6443-B01D-7612F50EDB51}"/>
              </a:ext>
            </a:extLst>
          </p:cNvPr>
          <p:cNvSpPr/>
          <p:nvPr userDrawn="1"/>
        </p:nvSpPr>
        <p:spPr>
          <a:xfrm>
            <a:off x="0" y="1047750"/>
            <a:ext cx="12192000" cy="581025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1000"/>
                </a:schemeClr>
              </a:gs>
              <a:gs pos="60000">
                <a:schemeClr val="bg1">
                  <a:lumMod val="50000"/>
                  <a:alpha val="85000"/>
                </a:schemeClr>
              </a:gs>
              <a:gs pos="40000">
                <a:schemeClr val="bg1">
                  <a:lumMod val="50000"/>
                  <a:alpha val="85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9AA09F-715D-A34E-94B7-279D5FC00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900" y="3429000"/>
            <a:ext cx="9220200" cy="1017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EF441D-42DE-CF48-B0AB-48A5E97D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71" y="2200695"/>
            <a:ext cx="9624059" cy="65240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22EFFE-2DFF-024C-9E1C-8AD26C70FB65}"/>
              </a:ext>
            </a:extLst>
          </p:cNvPr>
          <p:cNvGrpSpPr/>
          <p:nvPr userDrawn="1"/>
        </p:nvGrpSpPr>
        <p:grpSpPr>
          <a:xfrm>
            <a:off x="1283971" y="3193643"/>
            <a:ext cx="9624059" cy="2224502"/>
            <a:chOff x="1283971" y="3193643"/>
            <a:chExt cx="9624059" cy="222450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DDC8259-5439-1141-977E-E10B205DD03B}"/>
                </a:ext>
              </a:extLst>
            </p:cNvPr>
            <p:cNvSpPr/>
            <p:nvPr userDrawn="1"/>
          </p:nvSpPr>
          <p:spPr>
            <a:xfrm rot="5400000">
              <a:off x="5935979" y="-1458365"/>
              <a:ext cx="320043" cy="9624059"/>
            </a:xfrm>
            <a:custGeom>
              <a:avLst/>
              <a:gdLst>
                <a:gd name="connsiteX0" fmla="*/ 0 w 320043"/>
                <a:gd name="connsiteY0" fmla="*/ 9624058 h 9624059"/>
                <a:gd name="connsiteX1" fmla="*/ 0 w 320043"/>
                <a:gd name="connsiteY1" fmla="*/ 22859 h 9624059"/>
                <a:gd name="connsiteX2" fmla="*/ 3 w 320043"/>
                <a:gd name="connsiteY2" fmla="*/ 22859 h 9624059"/>
                <a:gd name="connsiteX3" fmla="*/ 3 w 320043"/>
                <a:gd name="connsiteY3" fmla="*/ 0 h 9624059"/>
                <a:gd name="connsiteX4" fmla="*/ 320043 w 320043"/>
                <a:gd name="connsiteY4" fmla="*/ 0 h 9624059"/>
                <a:gd name="connsiteX5" fmla="*/ 320043 w 320043"/>
                <a:gd name="connsiteY5" fmla="*/ 45718 h 9624059"/>
                <a:gd name="connsiteX6" fmla="*/ 45720 w 320043"/>
                <a:gd name="connsiteY6" fmla="*/ 45718 h 9624059"/>
                <a:gd name="connsiteX7" fmla="*/ 45719 w 320043"/>
                <a:gd name="connsiteY7" fmla="*/ 9578340 h 9624059"/>
                <a:gd name="connsiteX8" fmla="*/ 320041 w 320043"/>
                <a:gd name="connsiteY8" fmla="*/ 9578340 h 9624059"/>
                <a:gd name="connsiteX9" fmla="*/ 320041 w 320043"/>
                <a:gd name="connsiteY9" fmla="*/ 9624059 h 9624059"/>
                <a:gd name="connsiteX10" fmla="*/ 1 w 320043"/>
                <a:gd name="connsiteY10" fmla="*/ 9624059 h 9624059"/>
                <a:gd name="connsiteX11" fmla="*/ 1 w 320043"/>
                <a:gd name="connsiteY11" fmla="*/ 9624058 h 962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43" h="9624059">
                  <a:moveTo>
                    <a:pt x="0" y="9624058"/>
                  </a:moveTo>
                  <a:lnTo>
                    <a:pt x="0" y="22859"/>
                  </a:lnTo>
                  <a:lnTo>
                    <a:pt x="3" y="22859"/>
                  </a:lnTo>
                  <a:lnTo>
                    <a:pt x="3" y="0"/>
                  </a:lnTo>
                  <a:lnTo>
                    <a:pt x="320043" y="0"/>
                  </a:lnTo>
                  <a:lnTo>
                    <a:pt x="320043" y="45718"/>
                  </a:lnTo>
                  <a:lnTo>
                    <a:pt x="45720" y="45718"/>
                  </a:lnTo>
                  <a:lnTo>
                    <a:pt x="45719" y="9578340"/>
                  </a:lnTo>
                  <a:lnTo>
                    <a:pt x="320041" y="9578340"/>
                  </a:lnTo>
                  <a:lnTo>
                    <a:pt x="320041" y="9624059"/>
                  </a:lnTo>
                  <a:lnTo>
                    <a:pt x="1" y="9624059"/>
                  </a:lnTo>
                  <a:lnTo>
                    <a:pt x="1" y="96240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28BC5D8-96D5-C34F-8298-7A33B7CC9695}"/>
                </a:ext>
              </a:extLst>
            </p:cNvPr>
            <p:cNvSpPr/>
            <p:nvPr userDrawn="1"/>
          </p:nvSpPr>
          <p:spPr>
            <a:xfrm rot="16200000" flipV="1">
              <a:off x="5935979" y="-252659"/>
              <a:ext cx="320043" cy="9624059"/>
            </a:xfrm>
            <a:custGeom>
              <a:avLst/>
              <a:gdLst>
                <a:gd name="connsiteX0" fmla="*/ 0 w 320043"/>
                <a:gd name="connsiteY0" fmla="*/ 9624058 h 9624059"/>
                <a:gd name="connsiteX1" fmla="*/ 0 w 320043"/>
                <a:gd name="connsiteY1" fmla="*/ 22859 h 9624059"/>
                <a:gd name="connsiteX2" fmla="*/ 3 w 320043"/>
                <a:gd name="connsiteY2" fmla="*/ 22859 h 9624059"/>
                <a:gd name="connsiteX3" fmla="*/ 3 w 320043"/>
                <a:gd name="connsiteY3" fmla="*/ 0 h 9624059"/>
                <a:gd name="connsiteX4" fmla="*/ 320043 w 320043"/>
                <a:gd name="connsiteY4" fmla="*/ 0 h 9624059"/>
                <a:gd name="connsiteX5" fmla="*/ 320043 w 320043"/>
                <a:gd name="connsiteY5" fmla="*/ 45718 h 9624059"/>
                <a:gd name="connsiteX6" fmla="*/ 45720 w 320043"/>
                <a:gd name="connsiteY6" fmla="*/ 45718 h 9624059"/>
                <a:gd name="connsiteX7" fmla="*/ 45719 w 320043"/>
                <a:gd name="connsiteY7" fmla="*/ 9578340 h 9624059"/>
                <a:gd name="connsiteX8" fmla="*/ 320041 w 320043"/>
                <a:gd name="connsiteY8" fmla="*/ 9578340 h 9624059"/>
                <a:gd name="connsiteX9" fmla="*/ 320041 w 320043"/>
                <a:gd name="connsiteY9" fmla="*/ 9624059 h 9624059"/>
                <a:gd name="connsiteX10" fmla="*/ 1 w 320043"/>
                <a:gd name="connsiteY10" fmla="*/ 9624059 h 9624059"/>
                <a:gd name="connsiteX11" fmla="*/ 1 w 320043"/>
                <a:gd name="connsiteY11" fmla="*/ 9624058 h 962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43" h="9624059">
                  <a:moveTo>
                    <a:pt x="0" y="9624058"/>
                  </a:moveTo>
                  <a:lnTo>
                    <a:pt x="0" y="22859"/>
                  </a:lnTo>
                  <a:lnTo>
                    <a:pt x="3" y="22859"/>
                  </a:lnTo>
                  <a:lnTo>
                    <a:pt x="3" y="0"/>
                  </a:lnTo>
                  <a:lnTo>
                    <a:pt x="320043" y="0"/>
                  </a:lnTo>
                  <a:lnTo>
                    <a:pt x="320043" y="45718"/>
                  </a:lnTo>
                  <a:lnTo>
                    <a:pt x="45720" y="45718"/>
                  </a:lnTo>
                  <a:lnTo>
                    <a:pt x="45719" y="9578340"/>
                  </a:lnTo>
                  <a:lnTo>
                    <a:pt x="320041" y="9578340"/>
                  </a:lnTo>
                  <a:lnTo>
                    <a:pt x="320041" y="9624059"/>
                  </a:lnTo>
                  <a:lnTo>
                    <a:pt x="1" y="9624059"/>
                  </a:lnTo>
                  <a:lnTo>
                    <a:pt x="1" y="96240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alf Frame 24">
              <a:extLst>
                <a:ext uri="{FF2B5EF4-FFF2-40B4-BE49-F238E27FC236}">
                  <a16:creationId xmlns:a16="http://schemas.microsoft.com/office/drawing/2014/main" id="{DD6367FF-B8D4-624E-87F8-36D5E50D49BE}"/>
                </a:ext>
              </a:extLst>
            </p:cNvPr>
            <p:cNvSpPr/>
            <p:nvPr userDrawn="1"/>
          </p:nvSpPr>
          <p:spPr>
            <a:xfrm rot="13500000">
              <a:off x="5765073" y="4756291"/>
              <a:ext cx="661854" cy="661854"/>
            </a:xfrm>
            <a:prstGeom prst="halfFrame">
              <a:avLst>
                <a:gd name="adj1" fmla="val 6273"/>
                <a:gd name="adj2" fmla="val 62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2FC533-DFC8-1946-8ABA-A4A320022D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33520" y="619078"/>
            <a:ext cx="4555160" cy="2234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CC0ADD-098C-0445-BEA6-96A944C3F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061134" y="638575"/>
            <a:ext cx="1103670" cy="5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0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12461 0.00069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-0.22019 0.06598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3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33907 1.48148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1612 -0.0007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21341 0.00255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39883 1.11111E-6 " pathEditMode="relative" rAng="0" ptsTypes="AA">
                                      <p:cBhvr>
                                        <p:cTn id="16" dur="2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33906 1.11111E-6 " pathEditMode="relative" rAng="0" ptsTypes="AA">
                                      <p:cBhvr>
                                        <p:cTn id="18" dur="2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30091 0.01412 " pathEditMode="relative" rAng="0" ptsTypes="AA">
                                      <p:cBhvr>
                                        <p:cTn id="20" dur="2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6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xit" presetSubtype="0" fill="hold" nodeType="withEffect">
                  <p:stCondLst>
                    <p:cond delay="1000"/>
                  </p:stCondLst>
                  <p:childTnLst>
                    <p:animEffect transition="out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/>
      <p:bldP spid="11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B4B6B9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>
            <a:extLst>
              <a:ext uri="{FF2B5EF4-FFF2-40B4-BE49-F238E27FC236}">
                <a16:creationId xmlns:a16="http://schemas.microsoft.com/office/drawing/2014/main" id="{D7D0BB45-8770-4FB3-8208-254DBB1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71" y="684315"/>
            <a:ext cx="9624059" cy="65240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5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details/f40e56ad-bac6-4659-9e70-d8679984096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6B0CD-B834-EF4F-AFA1-83526B4B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Report Writing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2509B-B6E1-9D46-BF6C-FAFD783D8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900" y="3429000"/>
            <a:ext cx="8497738" cy="1017588"/>
          </a:xfrm>
        </p:spPr>
        <p:txBody>
          <a:bodyPr/>
          <a:lstStyle/>
          <a:p>
            <a:r>
              <a:rPr lang="en-US" sz="4400" smtClean="0"/>
              <a:t>L1/2 </a:t>
            </a:r>
            <a:r>
              <a:rPr lang="en-US" sz="4400" dirty="0"/>
              <a:t>Functional Skills English</a:t>
            </a:r>
          </a:p>
        </p:txBody>
      </p:sp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27B8281-33DA-4D74-A59F-A96B1B1F5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6221" y="3224439"/>
            <a:ext cx="1560928" cy="15609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2356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ruit&#10;&#10;Description automatically generated">
            <a:extLst>
              <a:ext uri="{FF2B5EF4-FFF2-40B4-BE49-F238E27FC236}">
                <a16:creationId xmlns:a16="http://schemas.microsoft.com/office/drawing/2014/main" id="{E3E737C7-B8FD-4D87-9B1C-34AFB90B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E16F9E8D-6A3E-4CEB-A26A-53201F1BF40C}"/>
              </a:ext>
            </a:extLst>
          </p:cNvPr>
          <p:cNvSpPr txBox="1"/>
          <p:nvPr/>
        </p:nvSpPr>
        <p:spPr>
          <a:xfrm>
            <a:off x="517097" y="749894"/>
            <a:ext cx="7789508" cy="5536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7200" b="1" i="1" u="none" strike="noStrike" kern="1200" cap="none" spc="0" baseline="0" dirty="0" smtClean="0">
                <a:uFillTx/>
                <a:latin typeface="Calibri Light"/>
              </a:rPr>
              <a:t>Task</a:t>
            </a:r>
            <a:r>
              <a:rPr lang="en-ZA" sz="7200" b="1" i="1" u="none" strike="noStrike" kern="1200" cap="none" spc="0" baseline="0" dirty="0" smtClean="0">
                <a:solidFill>
                  <a:schemeClr val="bg1"/>
                </a:solidFill>
                <a:uFillTx/>
                <a:latin typeface="Calibri Light"/>
              </a:rPr>
              <a:t> -</a:t>
            </a:r>
            <a:r>
              <a:rPr lang="en-ZA" sz="6000" b="1" i="1" u="none" strike="noStrike" kern="1200" cap="none" spc="0" baseline="0" dirty="0" smtClean="0">
                <a:solidFill>
                  <a:schemeClr val="bg1"/>
                </a:solidFill>
                <a:uFillTx/>
                <a:latin typeface="Calibri Light"/>
              </a:rPr>
              <a:t>Give an example of the following:</a:t>
            </a:r>
            <a:endParaRPr lang="en-ZA" sz="60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i="1" dirty="0" smtClean="0">
                <a:solidFill>
                  <a:schemeClr val="bg1"/>
                </a:solidFill>
                <a:latin typeface="Calibri Light"/>
              </a:rPr>
              <a:t>Facts …</a:t>
            </a:r>
            <a:r>
              <a:rPr lang="en-ZA" sz="4000" b="1" i="1" dirty="0" err="1" smtClean="0">
                <a:latin typeface="Calibri Light"/>
              </a:rPr>
              <a:t>eg</a:t>
            </a:r>
            <a:r>
              <a:rPr lang="en-ZA" sz="4000" b="1" i="1" dirty="0" smtClean="0">
                <a:latin typeface="Calibri Light"/>
              </a:rPr>
              <a:t>,</a:t>
            </a:r>
            <a:endParaRPr lang="en-ZA" sz="4000" b="1" i="1" u="none" strike="noStrike" kern="1200" cap="none" spc="0" baseline="0" dirty="0"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i="1" dirty="0" smtClean="0">
                <a:solidFill>
                  <a:schemeClr val="bg1"/>
                </a:solidFill>
                <a:latin typeface="Calibri Light"/>
              </a:rPr>
              <a:t>Repetition  </a:t>
            </a:r>
            <a:r>
              <a:rPr lang="en-ZA" sz="4000" b="1" i="1" dirty="0" err="1" smtClean="0">
                <a:latin typeface="Calibri Light"/>
              </a:rPr>
              <a:t>eg</a:t>
            </a:r>
            <a:r>
              <a:rPr lang="en-ZA" sz="4000" b="1" i="1" dirty="0" smtClean="0">
                <a:latin typeface="Calibri Light"/>
              </a:rPr>
              <a:t>,</a:t>
            </a:r>
            <a:endParaRPr lang="en-ZA" sz="4000" b="1" i="1" u="none" strike="noStrike" kern="1200" cap="none" spc="0" baseline="0" dirty="0"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Opinions (</a:t>
            </a:r>
            <a:r>
              <a:rPr lang="en-ZA" sz="4000" b="1" i="1" dirty="0">
                <a:solidFill>
                  <a:schemeClr val="bg1"/>
                </a:solidFill>
                <a:latin typeface="Calibri Light"/>
              </a:rPr>
              <a:t>Unbiased</a:t>
            </a:r>
            <a:r>
              <a:rPr lang="en-ZA" sz="4000" b="1" i="1" u="none" strike="noStrike" kern="1200" cap="none" spc="0" baseline="0" dirty="0" smtClean="0">
                <a:solidFill>
                  <a:schemeClr val="bg1"/>
                </a:solidFill>
                <a:uFillTx/>
                <a:latin typeface="Calibri Light"/>
              </a:rPr>
              <a:t>) </a:t>
            </a:r>
            <a:r>
              <a:rPr lang="en-ZA" sz="4000" b="1" i="1" u="none" strike="noStrike" kern="1200" cap="none" spc="0" baseline="0" dirty="0" err="1" smtClean="0">
                <a:uFillTx/>
                <a:latin typeface="Calibri Light"/>
              </a:rPr>
              <a:t>eg</a:t>
            </a:r>
            <a:r>
              <a:rPr lang="en-ZA" sz="4000" b="1" i="1" u="none" strike="noStrike" kern="1200" cap="none" spc="0" baseline="0" dirty="0" smtClean="0">
                <a:solidFill>
                  <a:schemeClr val="bg1"/>
                </a:solidFill>
                <a:uFillTx/>
                <a:latin typeface="Calibri Light"/>
              </a:rPr>
              <a:t>,</a:t>
            </a:r>
            <a:endParaRPr lang="en-ZA" sz="40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i="1" u="none" strike="noStrike" kern="1200" cap="none" spc="0" baseline="0" dirty="0" smtClean="0">
                <a:solidFill>
                  <a:schemeClr val="bg1"/>
                </a:solidFill>
                <a:uFillTx/>
                <a:latin typeface="Calibri Light"/>
              </a:rPr>
              <a:t>Statistics </a:t>
            </a:r>
            <a:r>
              <a:rPr lang="en-ZA" sz="4000" b="1" i="1" u="none" strike="noStrike" kern="1200" cap="none" spc="0" baseline="0" dirty="0" err="1" smtClean="0">
                <a:uFillTx/>
                <a:latin typeface="Calibri Light"/>
              </a:rPr>
              <a:t>eg</a:t>
            </a:r>
            <a:r>
              <a:rPr lang="en-ZA" sz="4000" b="1" i="1" u="none" strike="noStrike" kern="1200" cap="none" spc="0" baseline="0" dirty="0" smtClean="0">
                <a:uFillTx/>
                <a:latin typeface="Calibri Light"/>
              </a:rPr>
              <a:t>,</a:t>
            </a:r>
            <a:endParaRPr lang="en-ZA" sz="4000" b="1" i="1" u="none" strike="noStrike" kern="1200" cap="none" spc="0" baseline="0" dirty="0"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i="1" dirty="0" smtClean="0">
                <a:solidFill>
                  <a:schemeClr val="bg1"/>
                </a:solidFill>
                <a:latin typeface="Calibri Light"/>
              </a:rPr>
              <a:t>Triples </a:t>
            </a:r>
            <a:r>
              <a:rPr lang="en-ZA" sz="4000" b="1" i="1" dirty="0" err="1" smtClean="0">
                <a:latin typeface="Calibri Light"/>
              </a:rPr>
              <a:t>eg</a:t>
            </a:r>
            <a:r>
              <a:rPr lang="en-ZA" sz="4000" b="1" i="1" dirty="0" smtClean="0">
                <a:latin typeface="Calibri Light"/>
              </a:rPr>
              <a:t>,</a:t>
            </a:r>
            <a:endParaRPr lang="en-ZA" sz="4000" b="1" i="1" u="none" strike="noStrike" kern="1200" cap="none" spc="0" baseline="0" dirty="0">
              <a:uFillTx/>
              <a:latin typeface="Calibri Light"/>
            </a:endParaRPr>
          </a:p>
        </p:txBody>
      </p:sp>
      <p:pic>
        <p:nvPicPr>
          <p:cNvPr id="14" name="Graphic 13" descr="Partial sun">
            <a:extLst>
              <a:ext uri="{FF2B5EF4-FFF2-40B4-BE49-F238E27FC236}">
                <a16:creationId xmlns:a16="http://schemas.microsoft.com/office/drawing/2014/main" id="{28FBA7CF-9EAC-47C8-BAF5-9ED3EA17D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20934">
            <a:off x="10691524" y="5973514"/>
            <a:ext cx="626379" cy="626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3329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ruit&#10;&#10;Description automatically generated">
            <a:extLst>
              <a:ext uri="{FF2B5EF4-FFF2-40B4-BE49-F238E27FC236}">
                <a16:creationId xmlns:a16="http://schemas.microsoft.com/office/drawing/2014/main" id="{E3E737C7-B8FD-4D87-9B1C-34AFB90B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E16F9E8D-6A3E-4CEB-A26A-53201F1BF40C}"/>
              </a:ext>
            </a:extLst>
          </p:cNvPr>
          <p:cNvSpPr txBox="1"/>
          <p:nvPr/>
        </p:nvSpPr>
        <p:spPr>
          <a:xfrm>
            <a:off x="417972" y="116682"/>
            <a:ext cx="7789508" cy="11192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72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7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Opinions or Facts?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393EE9-E745-4CB5-88C3-48D69A661129}"/>
              </a:ext>
            </a:extLst>
          </p:cNvPr>
          <p:cNvSpPr/>
          <p:nvPr/>
        </p:nvSpPr>
        <p:spPr>
          <a:xfrm rot="313440">
            <a:off x="9516998" y="1279938"/>
            <a:ext cx="2073401" cy="836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Informative Features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F7C156-473B-4F95-8510-B3A034DA1947}"/>
              </a:ext>
            </a:extLst>
          </p:cNvPr>
          <p:cNvSpPr/>
          <p:nvPr/>
        </p:nvSpPr>
        <p:spPr>
          <a:xfrm>
            <a:off x="417972" y="1617671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 think the Sun is amazing.</a:t>
            </a:r>
          </a:p>
        </p:txBody>
      </p:sp>
      <p:pic>
        <p:nvPicPr>
          <p:cNvPr id="14" name="Graphic 13" descr="Partial sun">
            <a:extLst>
              <a:ext uri="{FF2B5EF4-FFF2-40B4-BE49-F238E27FC236}">
                <a16:creationId xmlns:a16="http://schemas.microsoft.com/office/drawing/2014/main" id="{28FBA7CF-9EAC-47C8-BAF5-9ED3EA17D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2205" flipH="1">
            <a:off x="10175243" y="2184276"/>
            <a:ext cx="594678" cy="5946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DFE560-C506-496B-B23E-A83EC396B188}"/>
              </a:ext>
            </a:extLst>
          </p:cNvPr>
          <p:cNvSpPr/>
          <p:nvPr/>
        </p:nvSpPr>
        <p:spPr>
          <a:xfrm rot="21094881">
            <a:off x="8221413" y="4756040"/>
            <a:ext cx="3717711" cy="1722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If you’re impartial – you don’t care either way…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99629E-1554-4E3E-8DCD-1775979C9429}"/>
              </a:ext>
            </a:extLst>
          </p:cNvPr>
          <p:cNvSpPr/>
          <p:nvPr/>
        </p:nvSpPr>
        <p:spPr>
          <a:xfrm>
            <a:off x="417972" y="2953350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I’m sure the world is round.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0D6568-34FE-4F30-B13F-CB04866B64F9}"/>
              </a:ext>
            </a:extLst>
          </p:cNvPr>
          <p:cNvSpPr/>
          <p:nvPr/>
        </p:nvSpPr>
        <p:spPr>
          <a:xfrm>
            <a:off x="3610798" y="1617670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Pizza comes from Italy.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D0A754-0391-4912-916E-AC8A0BE2D1D1}"/>
              </a:ext>
            </a:extLst>
          </p:cNvPr>
          <p:cNvSpPr/>
          <p:nvPr/>
        </p:nvSpPr>
        <p:spPr>
          <a:xfrm>
            <a:off x="3610798" y="2953349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The World Cup starts soon.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81DE61-F66D-48EA-8883-50A038C28737}"/>
              </a:ext>
            </a:extLst>
          </p:cNvPr>
          <p:cNvSpPr/>
          <p:nvPr/>
        </p:nvSpPr>
        <p:spPr>
          <a:xfrm>
            <a:off x="417972" y="4219700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Time is a healer.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47A4A-44C9-4FEE-AE5B-69EF05B6AC31}"/>
              </a:ext>
            </a:extLst>
          </p:cNvPr>
          <p:cNvSpPr/>
          <p:nvPr/>
        </p:nvSpPr>
        <p:spPr>
          <a:xfrm>
            <a:off x="3610798" y="4289029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 hate the rain in the UK…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A42F64-FABC-4570-BCAB-CA6094A93FAA}"/>
              </a:ext>
            </a:extLst>
          </p:cNvPr>
          <p:cNvSpPr/>
          <p:nvPr/>
        </p:nvSpPr>
        <p:spPr>
          <a:xfrm>
            <a:off x="417972" y="5613543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You are always being lazy.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225A65-FFB9-433B-A458-F6AFDEA24435}"/>
              </a:ext>
            </a:extLst>
          </p:cNvPr>
          <p:cNvSpPr/>
          <p:nvPr/>
        </p:nvSpPr>
        <p:spPr>
          <a:xfrm>
            <a:off x="3610798" y="5613542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The planet is really massive.</a:t>
            </a:r>
          </a:p>
        </p:txBody>
      </p:sp>
    </p:spTree>
    <p:extLst>
      <p:ext uri="{BB962C8B-B14F-4D97-AF65-F5344CB8AC3E}">
        <p14:creationId xmlns:p14="http://schemas.microsoft.com/office/powerpoint/2010/main" val="14222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ruit&#10;&#10;Description automatically generated">
            <a:extLst>
              <a:ext uri="{FF2B5EF4-FFF2-40B4-BE49-F238E27FC236}">
                <a16:creationId xmlns:a16="http://schemas.microsoft.com/office/drawing/2014/main" id="{E3E737C7-B8FD-4D87-9B1C-34AFB90B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E16F9E8D-6A3E-4CEB-A26A-53201F1BF40C}"/>
              </a:ext>
            </a:extLst>
          </p:cNvPr>
          <p:cNvSpPr txBox="1"/>
          <p:nvPr/>
        </p:nvSpPr>
        <p:spPr>
          <a:xfrm>
            <a:off x="417972" y="116682"/>
            <a:ext cx="7789508" cy="11192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72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7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Opinions or Facts?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393EE9-E745-4CB5-88C3-48D69A661129}"/>
              </a:ext>
            </a:extLst>
          </p:cNvPr>
          <p:cNvSpPr/>
          <p:nvPr/>
        </p:nvSpPr>
        <p:spPr>
          <a:xfrm rot="313440">
            <a:off x="9516998" y="1279938"/>
            <a:ext cx="2073401" cy="836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Informative Features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F7C156-473B-4F95-8510-B3A034DA1947}"/>
              </a:ext>
            </a:extLst>
          </p:cNvPr>
          <p:cNvSpPr/>
          <p:nvPr/>
        </p:nvSpPr>
        <p:spPr>
          <a:xfrm>
            <a:off x="417972" y="1617671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 think the Sun is amazing.</a:t>
            </a:r>
          </a:p>
        </p:txBody>
      </p:sp>
      <p:pic>
        <p:nvPicPr>
          <p:cNvPr id="14" name="Graphic 13" descr="Partial sun">
            <a:extLst>
              <a:ext uri="{FF2B5EF4-FFF2-40B4-BE49-F238E27FC236}">
                <a16:creationId xmlns:a16="http://schemas.microsoft.com/office/drawing/2014/main" id="{28FBA7CF-9EAC-47C8-BAF5-9ED3EA17D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2205" flipH="1">
            <a:off x="10175243" y="2184276"/>
            <a:ext cx="594678" cy="5946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DFE560-C506-496B-B23E-A83EC396B188}"/>
              </a:ext>
            </a:extLst>
          </p:cNvPr>
          <p:cNvSpPr/>
          <p:nvPr/>
        </p:nvSpPr>
        <p:spPr>
          <a:xfrm rot="21094881">
            <a:off x="8221413" y="4756040"/>
            <a:ext cx="3717711" cy="1722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If you’re impartial – you don’t care either way…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99629E-1554-4E3E-8DCD-1775979C9429}"/>
              </a:ext>
            </a:extLst>
          </p:cNvPr>
          <p:cNvSpPr/>
          <p:nvPr/>
        </p:nvSpPr>
        <p:spPr>
          <a:xfrm>
            <a:off x="417972" y="2953350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I’m sure the world is round.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0D6568-34FE-4F30-B13F-CB04866B64F9}"/>
              </a:ext>
            </a:extLst>
          </p:cNvPr>
          <p:cNvSpPr/>
          <p:nvPr/>
        </p:nvSpPr>
        <p:spPr>
          <a:xfrm>
            <a:off x="3610798" y="1617670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Pizza comes from Italy.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D0A754-0391-4912-916E-AC8A0BE2D1D1}"/>
              </a:ext>
            </a:extLst>
          </p:cNvPr>
          <p:cNvSpPr/>
          <p:nvPr/>
        </p:nvSpPr>
        <p:spPr>
          <a:xfrm>
            <a:off x="3610798" y="2953349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The World Cup starts soon.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81DE61-F66D-48EA-8883-50A038C28737}"/>
              </a:ext>
            </a:extLst>
          </p:cNvPr>
          <p:cNvSpPr/>
          <p:nvPr/>
        </p:nvSpPr>
        <p:spPr>
          <a:xfrm>
            <a:off x="417972" y="4289029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Time is a healer.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47A4A-44C9-4FEE-AE5B-69EF05B6AC31}"/>
              </a:ext>
            </a:extLst>
          </p:cNvPr>
          <p:cNvSpPr/>
          <p:nvPr/>
        </p:nvSpPr>
        <p:spPr>
          <a:xfrm>
            <a:off x="3610798" y="4289029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 hate the rain in the UK…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A42F64-FABC-4570-BCAB-CA6094A93FAA}"/>
              </a:ext>
            </a:extLst>
          </p:cNvPr>
          <p:cNvSpPr/>
          <p:nvPr/>
        </p:nvSpPr>
        <p:spPr>
          <a:xfrm>
            <a:off x="417972" y="5613543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You are always being lazy.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225A65-FFB9-433B-A458-F6AFDEA24435}"/>
              </a:ext>
            </a:extLst>
          </p:cNvPr>
          <p:cNvSpPr/>
          <p:nvPr/>
        </p:nvSpPr>
        <p:spPr>
          <a:xfrm>
            <a:off x="3610798" y="5613542"/>
            <a:ext cx="3040426" cy="1183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The planet is really massive.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5BD44-B32F-4814-BB98-D51F291BA9D4}"/>
              </a:ext>
            </a:extLst>
          </p:cNvPr>
          <p:cNvSpPr/>
          <p:nvPr/>
        </p:nvSpPr>
        <p:spPr>
          <a:xfrm rot="20639057">
            <a:off x="3711385" y="1606108"/>
            <a:ext cx="269290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FC7857-4477-497E-8A69-334E331E38FE}"/>
              </a:ext>
            </a:extLst>
          </p:cNvPr>
          <p:cNvSpPr/>
          <p:nvPr/>
        </p:nvSpPr>
        <p:spPr>
          <a:xfrm rot="20639057">
            <a:off x="441602" y="1771634"/>
            <a:ext cx="28534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B031C-25EA-427F-9DC3-1B8D524FADDD}"/>
              </a:ext>
            </a:extLst>
          </p:cNvPr>
          <p:cNvSpPr/>
          <p:nvPr/>
        </p:nvSpPr>
        <p:spPr>
          <a:xfrm rot="20639057">
            <a:off x="3711385" y="5651183"/>
            <a:ext cx="269290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60D380-DEC1-4E8C-B49B-9A989BA03B51}"/>
              </a:ext>
            </a:extLst>
          </p:cNvPr>
          <p:cNvSpPr/>
          <p:nvPr/>
        </p:nvSpPr>
        <p:spPr>
          <a:xfrm rot="20639057">
            <a:off x="516214" y="3179077"/>
            <a:ext cx="27992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22FF3-868B-4B51-B22C-5425D013AEBC}"/>
              </a:ext>
            </a:extLst>
          </p:cNvPr>
          <p:cNvSpPr/>
          <p:nvPr/>
        </p:nvSpPr>
        <p:spPr>
          <a:xfrm rot="20639057">
            <a:off x="246320" y="4434516"/>
            <a:ext cx="350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6C4024-68D0-4A6D-9D61-DF2D0E56FDC8}"/>
              </a:ext>
            </a:extLst>
          </p:cNvPr>
          <p:cNvSpPr/>
          <p:nvPr/>
        </p:nvSpPr>
        <p:spPr>
          <a:xfrm rot="20639057">
            <a:off x="627337" y="5737153"/>
            <a:ext cx="28534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65AB5D-C08C-489B-B6D2-67AF3FB23244}"/>
              </a:ext>
            </a:extLst>
          </p:cNvPr>
          <p:cNvSpPr/>
          <p:nvPr/>
        </p:nvSpPr>
        <p:spPr>
          <a:xfrm rot="20639057">
            <a:off x="3545815" y="3159177"/>
            <a:ext cx="28534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A0BA22-BE72-4C6E-9A3E-826E2143DE62}"/>
              </a:ext>
            </a:extLst>
          </p:cNvPr>
          <p:cNvSpPr/>
          <p:nvPr/>
        </p:nvSpPr>
        <p:spPr>
          <a:xfrm rot="20639057">
            <a:off x="3786476" y="4449653"/>
            <a:ext cx="28453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Opinion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752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3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in the sky&#10;&#10;Description automatically generated">
            <a:extLst>
              <a:ext uri="{FF2B5EF4-FFF2-40B4-BE49-F238E27FC236}">
                <a16:creationId xmlns:a16="http://schemas.microsoft.com/office/drawing/2014/main" id="{CCB65561-9631-4225-AD69-FF7DB588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492" y="-7495"/>
            <a:ext cx="12299576" cy="69185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FF70C9-0FC8-4608-B281-233AEA67AEC0}"/>
              </a:ext>
            </a:extLst>
          </p:cNvPr>
          <p:cNvSpPr/>
          <p:nvPr/>
        </p:nvSpPr>
        <p:spPr>
          <a:xfrm>
            <a:off x="461413" y="210340"/>
            <a:ext cx="10984366" cy="861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Possible Paragraph Headings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33F08D06-3A26-47B8-B629-815369891644}"/>
              </a:ext>
            </a:extLst>
          </p:cNvPr>
          <p:cNvSpPr txBox="1"/>
          <p:nvPr/>
        </p:nvSpPr>
        <p:spPr>
          <a:xfrm>
            <a:off x="273034" y="1207698"/>
            <a:ext cx="11361124" cy="5455712"/>
          </a:xfrm>
          <a:prstGeom prst="rect">
            <a:avLst/>
          </a:prstGeom>
          <a:solidFill>
            <a:srgbClr val="C7C8CA">
              <a:alpha val="41176"/>
            </a:srgbClr>
          </a:solidFill>
          <a:ln cap="flat">
            <a:noFill/>
          </a:ln>
        </p:spPr>
        <p:txBody>
          <a:bodyPr vert="horz" wrap="square" lIns="0" tIns="0" rIns="0" bIns="0" anchor="b" anchorCtr="1" compatLnSpc="1">
            <a:no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dirty="0">
                <a:solidFill>
                  <a:schemeClr val="bg1"/>
                </a:solidFill>
              </a:rPr>
              <a:t>Examples of the layout features that could be in a report: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dirty="0">
                <a:solidFill>
                  <a:schemeClr val="bg1"/>
                </a:solidFill>
              </a:rPr>
              <a:t>Title/heading</a:t>
            </a:r>
            <a:r>
              <a:rPr lang="en-GB" sz="3600" dirty="0">
                <a:solidFill>
                  <a:schemeClr val="bg1"/>
                </a:solidFill>
              </a:rPr>
              <a:t>: this explains what the report is about.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dirty="0">
                <a:solidFill>
                  <a:schemeClr val="bg1"/>
                </a:solidFill>
              </a:rPr>
              <a:t>Introduction</a:t>
            </a:r>
            <a:r>
              <a:rPr lang="en-GB" sz="3600" dirty="0">
                <a:solidFill>
                  <a:schemeClr val="bg1"/>
                </a:solidFill>
              </a:rPr>
              <a:t>: this section discusses what the report will be looking at and why. 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dirty="0">
                <a:solidFill>
                  <a:schemeClr val="bg1"/>
                </a:solidFill>
              </a:rPr>
              <a:t>Subheadings</a:t>
            </a:r>
            <a:r>
              <a:rPr lang="en-GB" sz="3600" dirty="0">
                <a:solidFill>
                  <a:schemeClr val="bg1"/>
                </a:solidFill>
              </a:rPr>
              <a:t>: these flag up the parts of the report that include detailed information. There can be many different subheadings depending on the type and content of the report</a:t>
            </a:r>
          </a:p>
        </p:txBody>
      </p:sp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8861B601-3450-4008-8419-D21615553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26" y="181515"/>
            <a:ext cx="837174" cy="837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4708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in the sky&#10;&#10;Description automatically generated">
            <a:extLst>
              <a:ext uri="{FF2B5EF4-FFF2-40B4-BE49-F238E27FC236}">
                <a16:creationId xmlns:a16="http://schemas.microsoft.com/office/drawing/2014/main" id="{CCB65561-9631-4225-AD69-FF7DB588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492" y="-7495"/>
            <a:ext cx="12299576" cy="69185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FF70C9-0FC8-4608-B281-233AEA67AEC0}"/>
              </a:ext>
            </a:extLst>
          </p:cNvPr>
          <p:cNvSpPr/>
          <p:nvPr/>
        </p:nvSpPr>
        <p:spPr>
          <a:xfrm>
            <a:off x="461413" y="210340"/>
            <a:ext cx="10984366" cy="861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Possible Paragraph Headings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33F08D06-3A26-47B8-B629-815369891644}"/>
              </a:ext>
            </a:extLst>
          </p:cNvPr>
          <p:cNvSpPr txBox="1"/>
          <p:nvPr/>
        </p:nvSpPr>
        <p:spPr>
          <a:xfrm>
            <a:off x="273034" y="1472239"/>
            <a:ext cx="11361124" cy="5035893"/>
          </a:xfrm>
          <a:prstGeom prst="rect">
            <a:avLst/>
          </a:prstGeom>
          <a:solidFill>
            <a:srgbClr val="C7C8CA">
              <a:alpha val="41176"/>
            </a:srgbClr>
          </a:solidFill>
          <a:ln cap="flat">
            <a:noFill/>
          </a:ln>
        </p:spPr>
        <p:txBody>
          <a:bodyPr vert="horz" wrap="square" lIns="0" tIns="0" rIns="0" bIns="0" anchor="b" anchorCtr="1" compatLnSpc="1">
            <a:noAutofit/>
          </a:bodyPr>
          <a:lstStyle/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>
                <a:solidFill>
                  <a:schemeClr val="bg1"/>
                </a:solidFill>
              </a:rPr>
              <a:t>Method of research or methodology</a:t>
            </a:r>
            <a:r>
              <a:rPr lang="en-GB" sz="3200" dirty="0">
                <a:solidFill>
                  <a:schemeClr val="bg1"/>
                </a:solidFill>
              </a:rPr>
              <a:t>: this section explains how any research carried out was conducted; for example, using a survey or questionnaire.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>
                <a:solidFill>
                  <a:schemeClr val="bg1"/>
                </a:solidFill>
              </a:rPr>
              <a:t>Findings</a:t>
            </a:r>
            <a:r>
              <a:rPr lang="en-GB" sz="3200" dirty="0">
                <a:solidFill>
                  <a:schemeClr val="bg1"/>
                </a:solidFill>
              </a:rPr>
              <a:t>: this section includes relevant information, such as problems found or the results of a survey carried out. 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>
                <a:solidFill>
                  <a:schemeClr val="bg1"/>
                </a:solidFill>
              </a:rPr>
              <a:t>Conclusion</a:t>
            </a:r>
            <a:r>
              <a:rPr lang="en-GB" sz="3200" dirty="0">
                <a:solidFill>
                  <a:schemeClr val="bg1"/>
                </a:solidFill>
              </a:rPr>
              <a:t>: this summarises the main points in the report.</a:t>
            </a:r>
          </a:p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>
                <a:solidFill>
                  <a:schemeClr val="bg1"/>
                </a:solidFill>
              </a:rPr>
              <a:t>Recommendations</a:t>
            </a:r>
            <a:r>
              <a:rPr lang="en-GB" sz="3200" dirty="0">
                <a:solidFill>
                  <a:schemeClr val="bg1"/>
                </a:solidFill>
              </a:rPr>
              <a:t>: this section offers thoughts as to what action could be taken as a result of the information in the Findings and Conclusion sections.</a:t>
            </a:r>
            <a:endParaRPr lang="en-ZA" sz="4800" b="1" i="0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</p:txBody>
      </p:sp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8861B601-3450-4008-8419-D21615553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15207" y="6180533"/>
            <a:ext cx="686877" cy="6868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7477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ud in the sun&#10;&#10;Description automatically generated">
            <a:extLst>
              <a:ext uri="{FF2B5EF4-FFF2-40B4-BE49-F238E27FC236}">
                <a16:creationId xmlns:a16="http://schemas.microsoft.com/office/drawing/2014/main" id="{9BC25DE8-7BA7-4C89-9194-FEE563F0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74817F-B57D-4D46-8888-454B5471CBCE}"/>
              </a:ext>
            </a:extLst>
          </p:cNvPr>
          <p:cNvSpPr/>
          <p:nvPr/>
        </p:nvSpPr>
        <p:spPr>
          <a:xfrm>
            <a:off x="136516" y="194590"/>
            <a:ext cx="11918968" cy="861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dirty="0"/>
              <a:t>Planning: Bad British Weather</a:t>
            </a:r>
          </a:p>
        </p:txBody>
      </p:sp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8082EA0-2004-4A5D-9873-973881CA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4842" y="5294902"/>
            <a:ext cx="1489917" cy="14899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ABEA37-5950-4D1E-AEF9-F7459D28011B}"/>
              </a:ext>
            </a:extLst>
          </p:cNvPr>
          <p:cNvSpPr/>
          <p:nvPr/>
        </p:nvSpPr>
        <p:spPr>
          <a:xfrm>
            <a:off x="486700" y="1311215"/>
            <a:ext cx="3591686" cy="516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u="sng" dirty="0"/>
              <a:t>STRUCTURE</a:t>
            </a:r>
          </a:p>
          <a:p>
            <a:endParaRPr lang="en-GB" dirty="0"/>
          </a:p>
          <a:p>
            <a:r>
              <a:rPr lang="en-GB" dirty="0"/>
              <a:t>Report: Bad British Weather</a:t>
            </a:r>
          </a:p>
          <a:p>
            <a:endParaRPr lang="en-GB" dirty="0"/>
          </a:p>
          <a:p>
            <a:r>
              <a:rPr lang="en-GB" dirty="0"/>
              <a:t>Introduction</a:t>
            </a:r>
          </a:p>
          <a:p>
            <a:endParaRPr lang="en-GB" dirty="0"/>
          </a:p>
          <a:p>
            <a:r>
              <a:rPr lang="en-GB" dirty="0"/>
              <a:t>Subheadings: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Constant Rainfall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Lack of Sunshine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Limited Holiday Snow</a:t>
            </a:r>
          </a:p>
          <a:p>
            <a:endParaRPr lang="en-GB" dirty="0"/>
          </a:p>
          <a:p>
            <a:r>
              <a:rPr lang="en-GB" dirty="0"/>
              <a:t>Findings – How does it affect people/businesses?</a:t>
            </a:r>
          </a:p>
          <a:p>
            <a:endParaRPr lang="en-GB" dirty="0"/>
          </a:p>
          <a:p>
            <a:r>
              <a:rPr lang="en-GB" dirty="0"/>
              <a:t>Conclusion – summary.</a:t>
            </a:r>
          </a:p>
          <a:p>
            <a:endParaRPr lang="en-GB" dirty="0"/>
          </a:p>
          <a:p>
            <a:r>
              <a:rPr lang="en-GB" dirty="0"/>
              <a:t>Recommendations – how can it be improved?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9210EC-177C-41BC-9BAA-4249FB01FE9B}"/>
              </a:ext>
            </a:extLst>
          </p:cNvPr>
          <p:cNvSpPr/>
          <p:nvPr/>
        </p:nvSpPr>
        <p:spPr>
          <a:xfrm>
            <a:off x="4360849" y="1311215"/>
            <a:ext cx="3774344" cy="516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u="sng" dirty="0"/>
              <a:t>CONTENT</a:t>
            </a:r>
          </a:p>
          <a:p>
            <a:endParaRPr lang="en-GB" dirty="0"/>
          </a:p>
          <a:p>
            <a:r>
              <a:rPr lang="en-GB" dirty="0"/>
              <a:t>Facts to Include:</a:t>
            </a:r>
          </a:p>
          <a:p>
            <a:endParaRPr lang="en-GB" dirty="0"/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UK Public dislike it.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It’s well-known globally.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Reports of heatwaves.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Some think Global Warming is heating UK up.</a:t>
            </a:r>
          </a:p>
          <a:p>
            <a:endParaRPr lang="en-GB" dirty="0"/>
          </a:p>
          <a:p>
            <a:r>
              <a:rPr lang="en-GB" dirty="0"/>
              <a:t>Online Articles/Websites/Blogs</a:t>
            </a:r>
          </a:p>
          <a:p>
            <a:endParaRPr lang="en-GB" dirty="0"/>
          </a:p>
          <a:p>
            <a:r>
              <a:rPr lang="en-GB" dirty="0"/>
              <a:t>Is it really that bad?</a:t>
            </a:r>
          </a:p>
          <a:p>
            <a:endParaRPr lang="en-GB" dirty="0"/>
          </a:p>
          <a:p>
            <a:r>
              <a:rPr lang="en-GB" dirty="0"/>
              <a:t>Emigrate or have more holidays!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EBF50C-6EC0-457F-923C-B18842ACA972}"/>
              </a:ext>
            </a:extLst>
          </p:cNvPr>
          <p:cNvSpPr/>
          <p:nvPr/>
        </p:nvSpPr>
        <p:spPr>
          <a:xfrm>
            <a:off x="8537435" y="2464622"/>
            <a:ext cx="2794958" cy="2984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Use this as your plan if you can’t think of a topic to focus on yourself.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The main titles would be the same no matter which you decide to do.</a:t>
            </a:r>
          </a:p>
        </p:txBody>
      </p:sp>
    </p:spTree>
    <p:extLst>
      <p:ext uri="{BB962C8B-B14F-4D97-AF65-F5344CB8AC3E}">
        <p14:creationId xmlns:p14="http://schemas.microsoft.com/office/powerpoint/2010/main" val="3856857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sunset&#10;&#10;Description automatically generated">
            <a:extLst>
              <a:ext uri="{FF2B5EF4-FFF2-40B4-BE49-F238E27FC236}">
                <a16:creationId xmlns:a16="http://schemas.microsoft.com/office/drawing/2014/main" id="{C989829E-DBE3-4AD0-B199-F17CBCE5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8082EA0-2004-4A5D-9873-973881CA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10393" y="64736"/>
            <a:ext cx="1079449" cy="9953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D8A14-3ED2-41B4-98DE-A6749D07C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399" y="374971"/>
            <a:ext cx="5368208" cy="6108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18BA3-E1C9-406D-BFAB-A1A27114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" y="1200572"/>
            <a:ext cx="6292415" cy="44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sunset&#10;&#10;Description automatically generated">
            <a:extLst>
              <a:ext uri="{FF2B5EF4-FFF2-40B4-BE49-F238E27FC236}">
                <a16:creationId xmlns:a16="http://schemas.microsoft.com/office/drawing/2014/main" id="{C989829E-DBE3-4AD0-B199-F17CBCE5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8082EA0-2004-4A5D-9873-973881CA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58700" y="5834181"/>
            <a:ext cx="1079449" cy="9953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D8A14-3ED2-41B4-98DE-A6749D07C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793" y="374971"/>
            <a:ext cx="2045814" cy="232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18BA3-E1C9-406D-BFAB-A1A27114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51" y="46454"/>
            <a:ext cx="9551299" cy="67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sunset&#10;&#10;Description automatically generated">
            <a:extLst>
              <a:ext uri="{FF2B5EF4-FFF2-40B4-BE49-F238E27FC236}">
                <a16:creationId xmlns:a16="http://schemas.microsoft.com/office/drawing/2014/main" id="{C989829E-DBE3-4AD0-B199-F17CBCE5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8082EA0-2004-4A5D-9873-973881CA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72825" y="-88999"/>
            <a:ext cx="2362772" cy="223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D8A14-3ED2-41B4-98DE-A6749D07C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568" y="184967"/>
            <a:ext cx="9262580" cy="648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18BA3-E1C9-406D-BFAB-A1A27114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52" y="5138018"/>
            <a:ext cx="2362772" cy="16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6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Over to you!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Take 10 minutes to plan your ideas for a report on British weather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Throwing: How to teach kids to throw correctly - Active For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9" y="2154086"/>
            <a:ext cx="11446315" cy="43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4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971" y="684315"/>
            <a:ext cx="9624059" cy="5428809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create.kahoot.it/details/f40e56ad-bac6-4659-9e70-d86799840967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err="1" smtClean="0"/>
              <a:t>Kahoot</a:t>
            </a:r>
            <a:r>
              <a:rPr lang="en-GB" dirty="0" smtClean="0"/>
              <a:t> – language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70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wave in the ocean&#10;&#10;Description automatically generated">
            <a:extLst>
              <a:ext uri="{FF2B5EF4-FFF2-40B4-BE49-F238E27FC236}">
                <a16:creationId xmlns:a16="http://schemas.microsoft.com/office/drawing/2014/main" id="{5619E778-5744-454B-B01B-07AEA026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F8082EA0-2004-4A5D-9873-973881CA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72802" y="105210"/>
            <a:ext cx="1086023" cy="10276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BD176D-7CB9-419C-ADFA-99191F986D83}"/>
              </a:ext>
            </a:extLst>
          </p:cNvPr>
          <p:cNvSpPr/>
          <p:nvPr/>
        </p:nvSpPr>
        <p:spPr>
          <a:xfrm>
            <a:off x="136516" y="194590"/>
            <a:ext cx="10703111" cy="938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dirty="0"/>
              <a:t>What could you report about?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3D75D8-C0B8-488B-9A55-9D68BD7372A4}"/>
              </a:ext>
            </a:extLst>
          </p:cNvPr>
          <p:cNvSpPr/>
          <p:nvPr/>
        </p:nvSpPr>
        <p:spPr>
          <a:xfrm>
            <a:off x="136516" y="1394965"/>
            <a:ext cx="11807328" cy="5001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r>
              <a:rPr lang="en-GB" b="1" u="sng" dirty="0"/>
              <a:t>Local Shops Closing</a:t>
            </a:r>
          </a:p>
          <a:p>
            <a:endParaRPr lang="en-GB" b="1" u="sng" dirty="0"/>
          </a:p>
          <a:p>
            <a:r>
              <a:rPr lang="en-GB" b="1" u="sng" dirty="0"/>
              <a:t>College Improvements</a:t>
            </a:r>
          </a:p>
          <a:p>
            <a:endParaRPr lang="en-GB" b="1" u="sng" dirty="0"/>
          </a:p>
          <a:p>
            <a:r>
              <a:rPr lang="en-GB" b="1" u="sng" dirty="0"/>
              <a:t>Local Town/City Improvements</a:t>
            </a:r>
          </a:p>
          <a:p>
            <a:endParaRPr lang="en-GB" b="1" u="sng" dirty="0"/>
          </a:p>
          <a:p>
            <a:r>
              <a:rPr lang="en-GB" b="1" u="sng" dirty="0"/>
              <a:t>The British Obesity Crisis</a:t>
            </a:r>
          </a:p>
          <a:p>
            <a:endParaRPr lang="en-GB" b="1" u="sng" dirty="0"/>
          </a:p>
          <a:p>
            <a:r>
              <a:rPr lang="en-GB" b="1" u="sng" dirty="0"/>
              <a:t>Education</a:t>
            </a:r>
          </a:p>
          <a:p>
            <a:endParaRPr lang="en-GB" b="1" u="sng" dirty="0"/>
          </a:p>
          <a:p>
            <a:r>
              <a:rPr lang="en-GB" b="1" u="sng" dirty="0"/>
              <a:t>Politics</a:t>
            </a:r>
          </a:p>
          <a:p>
            <a:endParaRPr lang="en-GB" b="1" u="sng" dirty="0"/>
          </a:p>
          <a:p>
            <a:r>
              <a:rPr lang="en-GB" b="1" u="sng" dirty="0"/>
              <a:t>Crime</a:t>
            </a:r>
          </a:p>
          <a:p>
            <a:endParaRPr lang="en-GB" b="1" u="sng" dirty="0"/>
          </a:p>
          <a:p>
            <a:r>
              <a:rPr lang="en-GB" b="1" u="sng" dirty="0"/>
              <a:t>Local/National/Global Events</a:t>
            </a:r>
          </a:p>
          <a:p>
            <a:endParaRPr lang="en-GB" b="1" u="sng" dirty="0"/>
          </a:p>
          <a:p>
            <a:r>
              <a:rPr lang="en-GB" b="1" u="sng" dirty="0"/>
              <a:t>Homelessness/Poverty</a:t>
            </a:r>
          </a:p>
          <a:p>
            <a:endParaRPr lang="en-GB" b="1" u="sng" dirty="0"/>
          </a:p>
          <a:p>
            <a:r>
              <a:rPr lang="en-GB" b="1" u="sng" dirty="0"/>
              <a:t>Racism/Ageism/Sexism </a:t>
            </a:r>
          </a:p>
          <a:p>
            <a:endParaRPr lang="en-GB" b="1" u="sng" dirty="0"/>
          </a:p>
          <a:p>
            <a:r>
              <a:rPr lang="en-GB" b="1" u="sng" dirty="0"/>
              <a:t>Discrimination</a:t>
            </a:r>
          </a:p>
          <a:p>
            <a:endParaRPr lang="en-GB" b="1" u="sng" dirty="0"/>
          </a:p>
          <a:p>
            <a:r>
              <a:rPr lang="en-GB" b="1" u="sng" dirty="0"/>
              <a:t>Equal Rights</a:t>
            </a:r>
          </a:p>
          <a:p>
            <a:endParaRPr lang="en-GB" b="1" u="sng" dirty="0"/>
          </a:p>
          <a:p>
            <a:r>
              <a:rPr lang="en-GB" b="1" u="sng" dirty="0"/>
              <a:t>Shopping</a:t>
            </a:r>
          </a:p>
          <a:p>
            <a:endParaRPr lang="en-GB" b="1" u="sng" dirty="0"/>
          </a:p>
          <a:p>
            <a:r>
              <a:rPr lang="en-GB" b="1" u="sng" dirty="0"/>
              <a:t>Holidays/Travel/Tourism</a:t>
            </a:r>
          </a:p>
          <a:p>
            <a:endParaRPr lang="en-GB" b="1" u="sng" dirty="0"/>
          </a:p>
          <a:p>
            <a:r>
              <a:rPr lang="en-GB" b="1" u="sng" dirty="0"/>
              <a:t>Immigration/Emigration</a:t>
            </a:r>
          </a:p>
          <a:p>
            <a:endParaRPr lang="en-GB" b="1" u="sng" dirty="0"/>
          </a:p>
          <a:p>
            <a:r>
              <a:rPr lang="en-GB" b="1" u="sng" dirty="0"/>
              <a:t>War</a:t>
            </a:r>
          </a:p>
          <a:p>
            <a:endParaRPr lang="en-GB" b="1" u="sng" dirty="0"/>
          </a:p>
          <a:p>
            <a:r>
              <a:rPr lang="en-GB" b="1" u="sng" dirty="0"/>
              <a:t>Scientific Discovery</a:t>
            </a:r>
          </a:p>
          <a:p>
            <a:endParaRPr lang="en-GB" b="1" u="sng" dirty="0"/>
          </a:p>
          <a:p>
            <a:r>
              <a:rPr lang="en-GB" b="1" u="sng" dirty="0"/>
              <a:t>Films</a:t>
            </a:r>
          </a:p>
          <a:p>
            <a:endParaRPr lang="en-GB" b="1" u="sng" dirty="0"/>
          </a:p>
          <a:p>
            <a:r>
              <a:rPr lang="en-GB" b="1" u="sng" dirty="0"/>
              <a:t>Media/Social Media</a:t>
            </a:r>
          </a:p>
          <a:p>
            <a:endParaRPr lang="en-GB" b="1" u="sng" dirty="0"/>
          </a:p>
          <a:p>
            <a:r>
              <a:rPr lang="en-GB" b="1" u="sng" dirty="0"/>
              <a:t>Music</a:t>
            </a:r>
          </a:p>
          <a:p>
            <a:endParaRPr lang="en-GB" b="1" u="sng" dirty="0"/>
          </a:p>
          <a:p>
            <a:r>
              <a:rPr lang="en-GB" b="1" u="sng" dirty="0"/>
              <a:t>Jobs/Careers</a:t>
            </a:r>
          </a:p>
          <a:p>
            <a:endParaRPr lang="en-GB" b="1" u="sng" dirty="0"/>
          </a:p>
          <a:p>
            <a:r>
              <a:rPr lang="en-GB" b="1" u="sng" dirty="0"/>
              <a:t>Capital Punishment</a:t>
            </a:r>
          </a:p>
          <a:p>
            <a:endParaRPr lang="en-GB" b="1" u="sng" dirty="0"/>
          </a:p>
          <a:p>
            <a:r>
              <a:rPr lang="en-GB" b="1" u="sng" dirty="0"/>
              <a:t>Medical Advancements</a:t>
            </a:r>
          </a:p>
          <a:p>
            <a:endParaRPr lang="en-GB" b="1" u="sng" dirty="0"/>
          </a:p>
          <a:p>
            <a:r>
              <a:rPr lang="en-GB" b="1" u="sng" dirty="0"/>
              <a:t>Technology/Advancements</a:t>
            </a:r>
          </a:p>
        </p:txBody>
      </p:sp>
    </p:spTree>
    <p:extLst>
      <p:ext uri="{BB962C8B-B14F-4D97-AF65-F5344CB8AC3E}">
        <p14:creationId xmlns:p14="http://schemas.microsoft.com/office/powerpoint/2010/main" val="3635507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in the background&#10;&#10;Description automatically generated">
            <a:extLst>
              <a:ext uri="{FF2B5EF4-FFF2-40B4-BE49-F238E27FC236}">
                <a16:creationId xmlns:a16="http://schemas.microsoft.com/office/drawing/2014/main" id="{AC4D2C6B-1316-49CA-A582-3F12DF19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8391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70947D-FE87-4492-9CBA-38B9E1C6AF06}"/>
              </a:ext>
            </a:extLst>
          </p:cNvPr>
          <p:cNvSpPr/>
          <p:nvPr/>
        </p:nvSpPr>
        <p:spPr>
          <a:xfrm>
            <a:off x="4034684" y="3428999"/>
            <a:ext cx="7411065" cy="31635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r>
              <a:rPr lang="en-GB" sz="1200" b="1" u="sng" dirty="0"/>
              <a:t>Local Shops Closing</a:t>
            </a:r>
          </a:p>
          <a:p>
            <a:endParaRPr lang="en-GB" sz="1200" b="1" u="sng" dirty="0"/>
          </a:p>
          <a:p>
            <a:r>
              <a:rPr lang="en-GB" sz="1200" b="1" u="sng" dirty="0"/>
              <a:t>College Improvements</a:t>
            </a:r>
          </a:p>
          <a:p>
            <a:endParaRPr lang="en-GB" sz="1200" b="1" u="sng" dirty="0"/>
          </a:p>
          <a:p>
            <a:r>
              <a:rPr lang="en-GB" sz="1200" b="1" u="sng" dirty="0"/>
              <a:t>Local Town/City Improvements</a:t>
            </a:r>
          </a:p>
          <a:p>
            <a:endParaRPr lang="en-GB" sz="1200" b="1" u="sng" dirty="0"/>
          </a:p>
          <a:p>
            <a:r>
              <a:rPr lang="en-GB" sz="1200" b="1" u="sng" dirty="0"/>
              <a:t>The British Obesity Crisis</a:t>
            </a:r>
          </a:p>
          <a:p>
            <a:endParaRPr lang="en-GB" sz="1200" b="1" u="sng" dirty="0"/>
          </a:p>
          <a:p>
            <a:r>
              <a:rPr lang="en-GB" sz="1200" b="1" u="sng" dirty="0"/>
              <a:t>Education</a:t>
            </a:r>
          </a:p>
          <a:p>
            <a:endParaRPr lang="en-GB" sz="1200" b="1" u="sng" dirty="0"/>
          </a:p>
          <a:p>
            <a:r>
              <a:rPr lang="en-GB" sz="1200" b="1" u="sng" dirty="0"/>
              <a:t>Politics</a:t>
            </a:r>
          </a:p>
          <a:p>
            <a:endParaRPr lang="en-GB" sz="1200" b="1" u="sng" dirty="0"/>
          </a:p>
          <a:p>
            <a:r>
              <a:rPr lang="en-GB" sz="1200" b="1" u="sng" dirty="0"/>
              <a:t>Crime</a:t>
            </a:r>
          </a:p>
          <a:p>
            <a:endParaRPr lang="en-GB" sz="1200" b="1" u="sng" dirty="0"/>
          </a:p>
          <a:p>
            <a:r>
              <a:rPr lang="en-GB" sz="1200" b="1" u="sng" dirty="0"/>
              <a:t>Local/National/Global Events</a:t>
            </a:r>
          </a:p>
          <a:p>
            <a:endParaRPr lang="en-GB" sz="1200" b="1" u="sng" dirty="0"/>
          </a:p>
          <a:p>
            <a:r>
              <a:rPr lang="en-GB" sz="1200" b="1" u="sng" dirty="0"/>
              <a:t>Homelessness/Poverty</a:t>
            </a:r>
          </a:p>
          <a:p>
            <a:endParaRPr lang="en-GB" sz="1200" b="1" u="sng" dirty="0"/>
          </a:p>
          <a:p>
            <a:r>
              <a:rPr lang="en-GB" sz="1200" b="1" u="sng" dirty="0"/>
              <a:t>Racism/Ageism/Sexism </a:t>
            </a:r>
          </a:p>
          <a:p>
            <a:endParaRPr lang="en-GB" sz="1200" b="1" u="sng" dirty="0"/>
          </a:p>
          <a:p>
            <a:r>
              <a:rPr lang="en-GB" sz="1200" b="1" u="sng" dirty="0"/>
              <a:t>Discrimination</a:t>
            </a:r>
          </a:p>
          <a:p>
            <a:endParaRPr lang="en-GB" sz="1200" b="1" u="sng" dirty="0"/>
          </a:p>
          <a:p>
            <a:r>
              <a:rPr lang="en-GB" sz="1200" b="1" u="sng" dirty="0"/>
              <a:t>Equal Rights</a:t>
            </a:r>
          </a:p>
          <a:p>
            <a:endParaRPr lang="en-GB" sz="1200" b="1" u="sng" dirty="0"/>
          </a:p>
          <a:p>
            <a:r>
              <a:rPr lang="en-GB" sz="1200" b="1" u="sng" dirty="0"/>
              <a:t>Shopping</a:t>
            </a:r>
          </a:p>
          <a:p>
            <a:endParaRPr lang="en-GB" sz="1200" b="1" u="sng" dirty="0"/>
          </a:p>
          <a:p>
            <a:r>
              <a:rPr lang="en-GB" sz="1200" b="1" u="sng" dirty="0"/>
              <a:t>Holidays/Travel/Tourism</a:t>
            </a:r>
          </a:p>
          <a:p>
            <a:endParaRPr lang="en-GB" sz="1200" b="1" u="sng" dirty="0"/>
          </a:p>
          <a:p>
            <a:r>
              <a:rPr lang="en-GB" sz="1200" b="1" u="sng" dirty="0"/>
              <a:t>Immigration/Emigration</a:t>
            </a:r>
          </a:p>
          <a:p>
            <a:endParaRPr lang="en-GB" sz="1200" b="1" u="sng" dirty="0"/>
          </a:p>
          <a:p>
            <a:r>
              <a:rPr lang="en-GB" sz="1200" b="1" u="sng" dirty="0"/>
              <a:t>War</a:t>
            </a:r>
          </a:p>
          <a:p>
            <a:endParaRPr lang="en-GB" sz="1200" b="1" u="sng" dirty="0"/>
          </a:p>
          <a:p>
            <a:r>
              <a:rPr lang="en-GB" sz="1200" b="1" u="sng" dirty="0"/>
              <a:t>Scientific Discovery</a:t>
            </a:r>
          </a:p>
          <a:p>
            <a:endParaRPr lang="en-GB" sz="1200" b="1" u="sng" dirty="0"/>
          </a:p>
          <a:p>
            <a:r>
              <a:rPr lang="en-GB" sz="1200" b="1" u="sng" dirty="0"/>
              <a:t>Films</a:t>
            </a:r>
          </a:p>
          <a:p>
            <a:endParaRPr lang="en-GB" sz="1200" b="1" u="sng" dirty="0"/>
          </a:p>
          <a:p>
            <a:r>
              <a:rPr lang="en-GB" sz="1200" b="1" u="sng" dirty="0"/>
              <a:t>Media/Social Media</a:t>
            </a:r>
          </a:p>
          <a:p>
            <a:endParaRPr lang="en-GB" sz="1200" b="1" u="sng" dirty="0"/>
          </a:p>
          <a:p>
            <a:r>
              <a:rPr lang="en-GB" sz="1200" b="1" u="sng" dirty="0"/>
              <a:t>Music</a:t>
            </a:r>
          </a:p>
          <a:p>
            <a:endParaRPr lang="en-GB" sz="1200" b="1" u="sng" dirty="0"/>
          </a:p>
          <a:p>
            <a:r>
              <a:rPr lang="en-GB" sz="1200" b="1" u="sng" dirty="0"/>
              <a:t>Jobs/Careers</a:t>
            </a:r>
          </a:p>
          <a:p>
            <a:endParaRPr lang="en-GB" sz="1200" b="1" u="sng" dirty="0"/>
          </a:p>
          <a:p>
            <a:r>
              <a:rPr lang="en-GB" sz="1200" b="1" u="sng" dirty="0"/>
              <a:t>Capital Punishment</a:t>
            </a:r>
          </a:p>
          <a:p>
            <a:endParaRPr lang="en-GB" sz="1200" b="1" u="sng" dirty="0"/>
          </a:p>
          <a:p>
            <a:r>
              <a:rPr lang="en-GB" sz="1200" b="1" u="sng" dirty="0"/>
              <a:t>Medical Advancements</a:t>
            </a:r>
          </a:p>
          <a:p>
            <a:endParaRPr lang="en-GB" sz="1200" b="1" u="sng" dirty="0"/>
          </a:p>
          <a:p>
            <a:r>
              <a:rPr lang="en-GB" sz="1200" b="1" u="sng" dirty="0"/>
              <a:t>Technology/Advancements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C74AEA-AF08-44A8-AB9B-D36C4796F25D}"/>
              </a:ext>
            </a:extLst>
          </p:cNvPr>
          <p:cNvSpPr/>
          <p:nvPr/>
        </p:nvSpPr>
        <p:spPr>
          <a:xfrm>
            <a:off x="742638" y="157720"/>
            <a:ext cx="10703111" cy="1759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dirty="0"/>
              <a:t>Now you decide what to write a report about…</a:t>
            </a:r>
          </a:p>
        </p:txBody>
      </p:sp>
      <p:pic>
        <p:nvPicPr>
          <p:cNvPr id="7" name="Graphic 6" descr="Partial sun">
            <a:extLst>
              <a:ext uri="{FF2B5EF4-FFF2-40B4-BE49-F238E27FC236}">
                <a16:creationId xmlns:a16="http://schemas.microsoft.com/office/drawing/2014/main" id="{DE6213A7-6E34-4934-9B05-EDABD595B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43889" y="5288359"/>
            <a:ext cx="1596420" cy="15106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4BE80651-1879-43A1-9299-818BAFAD775A}"/>
              </a:ext>
            </a:extLst>
          </p:cNvPr>
          <p:cNvSpPr/>
          <p:nvPr/>
        </p:nvSpPr>
        <p:spPr>
          <a:xfrm rot="20705345">
            <a:off x="403744" y="2581558"/>
            <a:ext cx="2802328" cy="2386437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Plan it for your homework task!</a:t>
            </a:r>
          </a:p>
        </p:txBody>
      </p:sp>
    </p:spTree>
    <p:extLst>
      <p:ext uri="{BB962C8B-B14F-4D97-AF65-F5344CB8AC3E}">
        <p14:creationId xmlns:p14="http://schemas.microsoft.com/office/powerpoint/2010/main" val="48050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7BAEB-5AB0-4088-ADB2-9D7D2EB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70" y="136103"/>
            <a:ext cx="9624059" cy="1382143"/>
          </a:xfrm>
        </p:spPr>
        <p:txBody>
          <a:bodyPr/>
          <a:lstStyle/>
          <a:p>
            <a:r>
              <a:rPr lang="en-GB" sz="7200" dirty="0"/>
              <a:t>Learning Outcomes: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E468C2B-C448-47F4-89E2-506177BDB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8430" y="2001330"/>
            <a:ext cx="10495474" cy="446273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742950" indent="-742950" algn="l">
              <a:buAutoNum type="arabicPeriod"/>
            </a:pPr>
            <a:r>
              <a:rPr lang="en-US" sz="4000" dirty="0"/>
              <a:t>Discover the purpose of writing a report.</a:t>
            </a:r>
          </a:p>
          <a:p>
            <a:pPr marL="742950" indent="-742950" algn="l">
              <a:buAutoNum type="arabicPeriod"/>
            </a:pPr>
            <a:r>
              <a:rPr lang="en-US" sz="4000" dirty="0"/>
              <a:t>Discuss different types of report.</a:t>
            </a:r>
          </a:p>
          <a:p>
            <a:pPr marL="742950" indent="-742950" algn="l">
              <a:buAutoNum type="arabicPeriod"/>
            </a:pPr>
            <a:r>
              <a:rPr lang="en-US" sz="4000" dirty="0"/>
              <a:t>Revisit language features linked to report writing. </a:t>
            </a:r>
          </a:p>
          <a:p>
            <a:pPr marL="742950" indent="-742950" algn="l">
              <a:buAutoNum type="arabicPeriod"/>
            </a:pPr>
            <a:r>
              <a:rPr lang="en-US" sz="4000" dirty="0"/>
              <a:t>View an example report. </a:t>
            </a:r>
          </a:p>
          <a:p>
            <a:pPr marL="742950" indent="-742950" algn="l">
              <a:buAutoNum type="arabicPeriod"/>
            </a:pPr>
            <a:r>
              <a:rPr lang="en-US" sz="4000" dirty="0"/>
              <a:t>Explore the official layout of a formal report.</a:t>
            </a:r>
          </a:p>
        </p:txBody>
      </p:sp>
      <p:pic>
        <p:nvPicPr>
          <p:cNvPr id="5" name="Graphic 4" descr="Partial sun">
            <a:extLst>
              <a:ext uri="{FF2B5EF4-FFF2-40B4-BE49-F238E27FC236}">
                <a16:creationId xmlns:a16="http://schemas.microsoft.com/office/drawing/2014/main" id="{6351B6C0-F04C-4445-AFB3-8EFE6B20C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063" y="471963"/>
            <a:ext cx="671037" cy="6710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1527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971" y="684315"/>
            <a:ext cx="9624059" cy="5721622"/>
          </a:xfrm>
        </p:spPr>
        <p:txBody>
          <a:bodyPr/>
          <a:lstStyle/>
          <a:p>
            <a:r>
              <a:rPr lang="en-GB" sz="5400" dirty="0" smtClean="0">
                <a:solidFill>
                  <a:srgbClr val="00B050"/>
                </a:solidFill>
              </a:rPr>
              <a:t>Starter activity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00B0F0"/>
                </a:solidFill>
              </a:rPr>
              <a:t>Identify some features that tell you that the text is an example of a report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Then , we’ll feed back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/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( see text )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7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7BAEB-5AB0-4088-ADB2-9D7D2EB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42" y="-76683"/>
            <a:ext cx="11685916" cy="1865227"/>
          </a:xfrm>
        </p:spPr>
        <p:txBody>
          <a:bodyPr/>
          <a:lstStyle/>
          <a:p>
            <a:r>
              <a:rPr lang="en-GB" sz="6000" dirty="0"/>
              <a:t>LO1 – Purpose of writing a report.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E468C2B-C448-47F4-89E2-506177BDB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88544"/>
            <a:ext cx="7608500" cy="4462732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4800" dirty="0"/>
              <a:t>A report is a straightforward, factual document which outlines a particular issue or problem, evaluating facts and statistics and concluding recommendations…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A1007-2A47-404C-9630-5E2AA6A747EB}"/>
              </a:ext>
            </a:extLst>
          </p:cNvPr>
          <p:cNvSpPr txBox="1">
            <a:spLocks/>
          </p:cNvSpPr>
          <p:nvPr/>
        </p:nvSpPr>
        <p:spPr>
          <a:xfrm>
            <a:off x="7608500" y="1788544"/>
            <a:ext cx="4643888" cy="44627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A specific format is used – and most information and paragraph headings are provided. </a:t>
            </a:r>
          </a:p>
        </p:txBody>
      </p:sp>
      <p:pic>
        <p:nvPicPr>
          <p:cNvPr id="6" name="Graphic 5" descr="Partial sun">
            <a:extLst>
              <a:ext uri="{FF2B5EF4-FFF2-40B4-BE49-F238E27FC236}">
                <a16:creationId xmlns:a16="http://schemas.microsoft.com/office/drawing/2014/main" id="{87EEC6A1-BB69-4A0D-83DA-8BD7B2972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4941" y="1788544"/>
            <a:ext cx="748082" cy="7480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3461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7BAEB-5AB0-4088-ADB2-9D7D2EB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42" y="-76683"/>
            <a:ext cx="11685916" cy="1865227"/>
          </a:xfrm>
        </p:spPr>
        <p:txBody>
          <a:bodyPr/>
          <a:lstStyle/>
          <a:p>
            <a:r>
              <a:rPr lang="en-GB" sz="6000" dirty="0"/>
              <a:t>LO2 – Types of report.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A1007-2A47-404C-9630-5E2AA6A747EB}"/>
              </a:ext>
            </a:extLst>
          </p:cNvPr>
          <p:cNvSpPr txBox="1">
            <a:spLocks/>
          </p:cNvSpPr>
          <p:nvPr/>
        </p:nvSpPr>
        <p:spPr>
          <a:xfrm>
            <a:off x="7608500" y="1788544"/>
            <a:ext cx="4643888" cy="44627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What types of report can you have?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E468C2B-C448-47F4-89E2-506177BDB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88544"/>
            <a:ext cx="7608500" cy="4462732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4800" dirty="0"/>
              <a:t>Weather Reports</a:t>
            </a:r>
          </a:p>
          <a:p>
            <a:r>
              <a:rPr lang="en-US" sz="4800" dirty="0"/>
              <a:t>News Reports</a:t>
            </a:r>
          </a:p>
          <a:p>
            <a:r>
              <a:rPr lang="en-US" sz="4800" dirty="0"/>
              <a:t>Local Area Reports</a:t>
            </a:r>
          </a:p>
          <a:p>
            <a:r>
              <a:rPr lang="en-US" sz="4800" dirty="0"/>
              <a:t>Crime Reports</a:t>
            </a:r>
          </a:p>
          <a:p>
            <a:r>
              <a:rPr lang="en-US" sz="4800" dirty="0"/>
              <a:t>Progress Reports</a:t>
            </a:r>
          </a:p>
          <a:p>
            <a:r>
              <a:rPr lang="en-US" sz="4800" dirty="0"/>
              <a:t>Government Reports</a:t>
            </a:r>
          </a:p>
        </p:txBody>
      </p:sp>
      <p:pic>
        <p:nvPicPr>
          <p:cNvPr id="7" name="Graphic 6" descr="Partial sun">
            <a:extLst>
              <a:ext uri="{FF2B5EF4-FFF2-40B4-BE49-F238E27FC236}">
                <a16:creationId xmlns:a16="http://schemas.microsoft.com/office/drawing/2014/main" id="{9E688513-5577-4F4E-87CD-2670D36E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48" y="5028619"/>
            <a:ext cx="1157191" cy="11571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93463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7BAEB-5AB0-4088-ADB2-9D7D2EB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42" y="-76683"/>
            <a:ext cx="11685916" cy="1865227"/>
          </a:xfrm>
        </p:spPr>
        <p:txBody>
          <a:bodyPr/>
          <a:lstStyle/>
          <a:p>
            <a:r>
              <a:rPr lang="en-GB" sz="6000" dirty="0"/>
              <a:t>LO2 – Types of report.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A1007-2A47-404C-9630-5E2AA6A747EB}"/>
              </a:ext>
            </a:extLst>
          </p:cNvPr>
          <p:cNvSpPr txBox="1">
            <a:spLocks/>
          </p:cNvSpPr>
          <p:nvPr/>
        </p:nvSpPr>
        <p:spPr>
          <a:xfrm>
            <a:off x="7608500" y="1788544"/>
            <a:ext cx="4643888" cy="44627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63500" dist="38100" dir="2700000" algn="tl" rotWithShape="0">
                    <a:schemeClr val="tx1">
                      <a:alpha val="6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What types of report can you have?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E468C2B-C448-47F4-89E2-506177BDB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88544"/>
            <a:ext cx="7608500" cy="4462732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4800" dirty="0"/>
              <a:t>Weather Reports</a:t>
            </a:r>
          </a:p>
          <a:p>
            <a:r>
              <a:rPr lang="en-US" sz="4800" dirty="0"/>
              <a:t>News Reports</a:t>
            </a:r>
          </a:p>
          <a:p>
            <a:r>
              <a:rPr lang="en-US" sz="4800" dirty="0"/>
              <a:t>Local Area Reports</a:t>
            </a:r>
          </a:p>
          <a:p>
            <a:r>
              <a:rPr lang="en-US" sz="4800" dirty="0"/>
              <a:t>Crime Reports</a:t>
            </a:r>
          </a:p>
          <a:p>
            <a:r>
              <a:rPr lang="en-US" sz="4800" dirty="0"/>
              <a:t>Progress Reports</a:t>
            </a:r>
          </a:p>
          <a:p>
            <a:r>
              <a:rPr lang="en-US" sz="4800" dirty="0"/>
              <a:t>Government Reports</a:t>
            </a:r>
          </a:p>
        </p:txBody>
      </p:sp>
      <p:pic>
        <p:nvPicPr>
          <p:cNvPr id="7" name="Graphic 6" descr="Partial sun">
            <a:extLst>
              <a:ext uri="{FF2B5EF4-FFF2-40B4-BE49-F238E27FC236}">
                <a16:creationId xmlns:a16="http://schemas.microsoft.com/office/drawing/2014/main" id="{9E688513-5577-4F4E-87CD-2670D36E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48" y="5028619"/>
            <a:ext cx="1157191" cy="11571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4841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uds in the sky&#10;&#10;Description automatically generated">
            <a:extLst>
              <a:ext uri="{FF2B5EF4-FFF2-40B4-BE49-F238E27FC236}">
                <a16:creationId xmlns:a16="http://schemas.microsoft.com/office/drawing/2014/main" id="{910EB653-410E-42CF-B4FC-68FC17F07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08" y="0"/>
            <a:ext cx="12190184" cy="6858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0E9B9-4304-43BF-A76F-94FF5A7D6F44}"/>
              </a:ext>
            </a:extLst>
          </p:cNvPr>
          <p:cNvSpPr txBox="1"/>
          <p:nvPr/>
        </p:nvSpPr>
        <p:spPr>
          <a:xfrm>
            <a:off x="747392" y="1664798"/>
            <a:ext cx="4204137" cy="78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 Report.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6974A7-4A9A-4DF8-A431-38339FDEA776}"/>
              </a:ext>
            </a:extLst>
          </p:cNvPr>
          <p:cNvSpPr txBox="1"/>
          <p:nvPr/>
        </p:nvSpPr>
        <p:spPr>
          <a:xfrm>
            <a:off x="552949" y="2340099"/>
            <a:ext cx="4593021" cy="376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type of report you will have to write is an Academic Report.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 report is specific to a subject and problem but they each will always contain: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Heading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Subheadings</a:t>
            </a:r>
            <a:endParaRPr lang="en-US" sz="2400" dirty="0"/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</a:t>
            </a:r>
          </a:p>
        </p:txBody>
      </p:sp>
      <p:pic>
        <p:nvPicPr>
          <p:cNvPr id="15" name="Graphic 14" descr="Partial sun">
            <a:extLst>
              <a:ext uri="{FF2B5EF4-FFF2-40B4-BE49-F238E27FC236}">
                <a16:creationId xmlns:a16="http://schemas.microsoft.com/office/drawing/2014/main" id="{3B944880-A935-4BE2-9421-3EF93AAA7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0147" y="4544030"/>
            <a:ext cx="1560928" cy="15609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E949A-2B99-4AC8-A686-A1310DBA16A5}"/>
              </a:ext>
            </a:extLst>
          </p:cNvPr>
          <p:cNvSpPr/>
          <p:nvPr/>
        </p:nvSpPr>
        <p:spPr>
          <a:xfrm>
            <a:off x="6806579" y="638338"/>
            <a:ext cx="4748800" cy="5728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14D3C-3468-4AB9-8F69-B7DDA6EBB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889" y="779076"/>
            <a:ext cx="3716180" cy="54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5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umbrella in the rain&#10;&#10;Description automatically generated">
            <a:extLst>
              <a:ext uri="{FF2B5EF4-FFF2-40B4-BE49-F238E27FC236}">
                <a16:creationId xmlns:a16="http://schemas.microsoft.com/office/drawing/2014/main" id="{8FBE00F7-4A6D-4306-A0F6-614C6C72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8" b="122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FF70C9-0FC8-4608-B281-233AEA67AEC0}"/>
              </a:ext>
            </a:extLst>
          </p:cNvPr>
          <p:cNvSpPr/>
          <p:nvPr/>
        </p:nvSpPr>
        <p:spPr>
          <a:xfrm rot="313440">
            <a:off x="7076969" y="4411392"/>
            <a:ext cx="4438215" cy="2131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Informative Features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DE3D186-C7BA-42C8-AF7F-E65A8F919AEE}"/>
              </a:ext>
            </a:extLst>
          </p:cNvPr>
          <p:cNvSpPr txBox="1"/>
          <p:nvPr/>
        </p:nvSpPr>
        <p:spPr>
          <a:xfrm>
            <a:off x="589016" y="215062"/>
            <a:ext cx="7789508" cy="6069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32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3200" b="1" i="1" u="none" strike="noStrike" kern="1200" cap="none" spc="0" baseline="0" dirty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LLITERATION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ESCRIPTIVE FEATURES (</a:t>
            </a:r>
            <a:r>
              <a:rPr lang="en-ZA" sz="16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ADJECTIVES/ADVERBS/METAPHORS/SIMILES</a:t>
            </a: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)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XAGGERATION (HYPERBOLE)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MOTIVE LANGUAGE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RONOUNS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ACTS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PINIONS (</a:t>
            </a:r>
            <a:r>
              <a:rPr lang="en-ZA" sz="3200" b="1" i="1" dirty="0">
                <a:solidFill>
                  <a:schemeClr val="bg1"/>
                </a:solidFill>
                <a:latin typeface="Calibri Light"/>
              </a:rPr>
              <a:t>UN</a:t>
            </a: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BIAS)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HETORICAL QUESTIONS/REPETITION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XPERT OPINIONS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TATISTICS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1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</a:rPr>
              <a:t>RIPLES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AD2E97F1-056C-4883-B7FA-6E8B828B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5084" y="2911414"/>
            <a:ext cx="543463" cy="543463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8BC8F64-4B4C-4D81-944E-59C953823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8577" y="3454877"/>
            <a:ext cx="543463" cy="543463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3427455F-0F47-4B66-8035-90EB2630C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2177" y="4661729"/>
            <a:ext cx="543463" cy="543463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33F08D06-3A26-47B8-B629-815369891644}"/>
              </a:ext>
            </a:extLst>
          </p:cNvPr>
          <p:cNvSpPr txBox="1"/>
          <p:nvPr/>
        </p:nvSpPr>
        <p:spPr>
          <a:xfrm>
            <a:off x="-25433" y="215062"/>
            <a:ext cx="778575" cy="6069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3200" b="1" i="0" u="none" strike="noStrike" kern="1200" cap="none" spc="0" baseline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3200" b="1" i="0" u="none" strike="noStrike" kern="1200" cap="none" spc="0" baseline="0">
              <a:solidFill>
                <a:schemeClr val="bg1"/>
              </a:solidFill>
              <a:uFillTx/>
              <a:latin typeface="Calibri Light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A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D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E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E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P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F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O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R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E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S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3200" b="1" i="0" u="none" strike="noStrike" kern="1200" cap="none" spc="0" baseline="0">
                <a:solidFill>
                  <a:schemeClr val="bg1"/>
                </a:solidFill>
                <a:uFillTx/>
                <a:latin typeface="Calibri Light"/>
              </a:rPr>
              <a:t>T</a:t>
            </a: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A039003-ABE6-44B0-863C-CC3FE7E41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6724" y="5205192"/>
            <a:ext cx="543463" cy="543463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10AAF69E-1E03-4022-BCF7-D716E461B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3261" y="5823719"/>
            <a:ext cx="543463" cy="543463"/>
          </a:xfrm>
          <a:prstGeom prst="rect">
            <a:avLst/>
          </a:prstGeom>
        </p:spPr>
      </p:pic>
      <p:pic>
        <p:nvPicPr>
          <p:cNvPr id="17" name="Graphic 16" descr="Partial sun">
            <a:extLst>
              <a:ext uri="{FF2B5EF4-FFF2-40B4-BE49-F238E27FC236}">
                <a16:creationId xmlns:a16="http://schemas.microsoft.com/office/drawing/2014/main" id="{EE94F4DA-7630-4797-B37B-6F5ADD84C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6930" y="6231611"/>
            <a:ext cx="626379" cy="626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16009-532E-4080-817B-9D21A5182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512" y="73879"/>
            <a:ext cx="2937839" cy="430107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D574487-6464-43C0-B1A6-9ADC960F2553}"/>
              </a:ext>
            </a:extLst>
          </p:cNvPr>
          <p:cNvSpPr/>
          <p:nvPr/>
        </p:nvSpPr>
        <p:spPr>
          <a:xfrm rot="20679401">
            <a:off x="4725528" y="2229231"/>
            <a:ext cx="4729718" cy="1182920"/>
          </a:xfrm>
          <a:prstGeom prst="rightArrow">
            <a:avLst>
              <a:gd name="adj1" fmla="val 49906"/>
              <a:gd name="adj2" fmla="val 50000"/>
            </a:avLst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Find some in the example:</a:t>
            </a:r>
          </a:p>
        </p:txBody>
      </p:sp>
    </p:spTree>
    <p:extLst>
      <p:ext uri="{BB962C8B-B14F-4D97-AF65-F5344CB8AC3E}">
        <p14:creationId xmlns:p14="http://schemas.microsoft.com/office/powerpoint/2010/main" val="4022774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705F57"/>
      </a:dk2>
      <a:lt2>
        <a:srgbClr val="EEE7DF"/>
      </a:lt2>
      <a:accent1>
        <a:srgbClr val="4D8680"/>
      </a:accent1>
      <a:accent2>
        <a:srgbClr val="ABDED7"/>
      </a:accent2>
      <a:accent3>
        <a:srgbClr val="B0988E"/>
      </a:accent3>
      <a:accent4>
        <a:srgbClr val="DBCBBE"/>
      </a:accent4>
      <a:accent5>
        <a:srgbClr val="BD8A77"/>
      </a:accent5>
      <a:accent6>
        <a:srgbClr val="65615D"/>
      </a:accent6>
      <a:hlink>
        <a:srgbClr val="0000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272759_Animated title clouds_RVA_v3.potx" id="{A7254A96-7471-4D2A-83F1-D1D21EA144BA}" vid="{93766755-2683-4FFD-83F1-7D782A556B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81E1819CF9C248B61C0E4D9D0A5454" ma:contentTypeVersion="11" ma:contentTypeDescription="Create a new document." ma:contentTypeScope="" ma:versionID="45c611baa1367372cb9bd2dd6189417c">
  <xsd:schema xmlns:xsd="http://www.w3.org/2001/XMLSchema" xmlns:xs="http://www.w3.org/2001/XMLSchema" xmlns:p="http://schemas.microsoft.com/office/2006/metadata/properties" xmlns:ns3="0f018554-3278-4bdb-9f00-d23e665f071e" xmlns:ns4="466ec694-672e-4b5b-bf42-c12a70c56e68" targetNamespace="http://schemas.microsoft.com/office/2006/metadata/properties" ma:root="true" ma:fieldsID="2176b191234005346f003f1909797f86" ns3:_="" ns4:_="">
    <xsd:import namespace="0f018554-3278-4bdb-9f00-d23e665f071e"/>
    <xsd:import namespace="466ec694-672e-4b5b-bf42-c12a70c56e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18554-3278-4bdb-9f00-d23e665f0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ec694-672e-4b5b-bf42-c12a70c56e6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f018554-3278-4bdb-9f00-d23e665f07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5A7E88-E1D4-47BF-9091-F9B155E7A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018554-3278-4bdb-9f00-d23e665f071e"/>
    <ds:schemaRef ds:uri="466ec694-672e-4b5b-bf42-c12a70c56e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A1106F-392F-431C-9C52-8DDF034A33B1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0f018554-3278-4bdb-9f00-d23e665f071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66ec694-672e-4b5b-bf42-c12a70c56e6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559799C-8DAE-44F4-A213-D34C50E3A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830</Words>
  <Application>Microsoft Office PowerPoint</Application>
  <PresentationFormat>Widescreen</PresentationFormat>
  <Paragraphs>249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Report Writing</vt:lpstr>
      <vt:lpstr>https://create.kahoot.it/details/f40e56ad-bac6-4659-9e70-d86799840967  Kahoot – language features</vt:lpstr>
      <vt:lpstr>Learning Outcomes:</vt:lpstr>
      <vt:lpstr>Starter activity Identify some features that tell you that the text is an example of a report Then , we’ll feed back  ( see text )  </vt:lpstr>
      <vt:lpstr>LO1 – Purpose of writing a report.</vt:lpstr>
      <vt:lpstr>LO2 – Types of report.</vt:lpstr>
      <vt:lpstr>LO2 – Types of report.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to you!  Take 10 minutes to plan your ideas for a report on British weather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2019-10-19T18:26:38Z</dcterms:created>
  <dcterms:modified xsi:type="dcterms:W3CDTF">2021-05-12T15:22:45Z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0x0101002981E1819CF9C248B61C0E4D9D0A5454</vt:lpwstr>
  </property>
</Properties>
</file>