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82" r:id="rId5"/>
  </p:sldMasterIdLst>
  <p:notesMasterIdLst>
    <p:notesMasterId r:id="rId23"/>
  </p:notesMasterIdLst>
  <p:sldIdLst>
    <p:sldId id="271" r:id="rId6"/>
    <p:sldId id="272" r:id="rId7"/>
    <p:sldId id="273" r:id="rId8"/>
    <p:sldId id="309" r:id="rId9"/>
    <p:sldId id="300" r:id="rId10"/>
    <p:sldId id="311" r:id="rId11"/>
    <p:sldId id="301" r:id="rId12"/>
    <p:sldId id="304" r:id="rId13"/>
    <p:sldId id="280" r:id="rId14"/>
    <p:sldId id="293" r:id="rId15"/>
    <p:sldId id="294" r:id="rId16"/>
    <p:sldId id="313" r:id="rId17"/>
    <p:sldId id="315" r:id="rId18"/>
    <p:sldId id="275" r:id="rId19"/>
    <p:sldId id="278" r:id="rId20"/>
    <p:sldId id="307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81A6-6718-4D96-BEF1-F08B1156B53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7DA8-6DF3-4C28-8570-09BC3F5A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5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1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0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9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1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3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1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8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5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4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7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9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Functional </a:t>
            </a:r>
            <a:r>
              <a:rPr lang="en-US" sz="6000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Skills English </a:t>
            </a:r>
            <a:endParaRPr lang="en-US" sz="6000" kern="12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6000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Level </a:t>
            </a:r>
            <a:r>
              <a:rPr lang="en-US" sz="6000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2</a:t>
            </a:r>
            <a:br>
              <a:rPr lang="en-US" sz="6000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6000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Autumn </a:t>
            </a:r>
            <a:r>
              <a:rPr lang="en-US" sz="6000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Term</a:t>
            </a:r>
          </a:p>
          <a:p>
            <a:pPr marL="0" indent="0" algn="ctr">
              <a:buNone/>
            </a:pPr>
            <a:endParaRPr lang="en-US" sz="1000" kern="12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en-US" sz="4000" dirty="0" smtClean="0"/>
              <a:t>22nd </a:t>
            </a:r>
            <a:r>
              <a:rPr lang="en-US" sz="4000" dirty="0"/>
              <a:t>Sept </a:t>
            </a:r>
            <a:r>
              <a:rPr lang="en-GB" sz="4000" dirty="0"/>
              <a:t>2021 – 17</a:t>
            </a:r>
            <a:r>
              <a:rPr lang="en-GB" sz="4000" baseline="30000" dirty="0"/>
              <a:t>th</a:t>
            </a:r>
            <a:r>
              <a:rPr lang="en-GB" sz="4000" dirty="0"/>
              <a:t> December 2021</a:t>
            </a:r>
            <a:endParaRPr lang="en-US" sz="4000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261512"/>
            <a:ext cx="11604185" cy="5479823"/>
          </a:xfrm>
        </p:spPr>
        <p:txBody>
          <a:bodyPr>
            <a:normAutofit/>
          </a:bodyPr>
          <a:lstStyle/>
          <a:p>
            <a:r>
              <a:rPr lang="en-GB" dirty="0" smtClean="0"/>
              <a:t>Our qualified advisors provide 1-1 confidential interviews with learners where the focus is on </a:t>
            </a:r>
            <a:r>
              <a:rPr lang="en-GB" b="1" dirty="0" smtClean="0"/>
              <a:t>your  learning journey.  </a:t>
            </a:r>
          </a:p>
          <a:p>
            <a:r>
              <a:rPr lang="en-GB" dirty="0" smtClean="0"/>
              <a:t>You can </a:t>
            </a:r>
            <a:r>
              <a:rPr lang="en-GB" b="1" dirty="0" smtClean="0"/>
              <a:t>tell your story </a:t>
            </a:r>
            <a:r>
              <a:rPr lang="en-GB" dirty="0" smtClean="0"/>
              <a:t>and be actively listened to, challenged, supported and inspired to overcome personal barriers, plan for the future, and progress.</a:t>
            </a:r>
          </a:p>
          <a:p>
            <a:r>
              <a:rPr lang="en-GB" dirty="0" smtClean="0"/>
              <a:t>There is a chance for you to ask questions, and </a:t>
            </a:r>
            <a:r>
              <a:rPr lang="en-GB" b="1" dirty="0" smtClean="0"/>
              <a:t>explore </a:t>
            </a:r>
            <a:r>
              <a:rPr lang="en-GB" dirty="0" smtClean="0"/>
              <a:t>any aspect of training, learning or employment  you are thinking of progressing onto, in a non – judgemental and safe, up to date, environment.</a:t>
            </a:r>
          </a:p>
          <a:p>
            <a:r>
              <a:rPr lang="en-GB" dirty="0" smtClean="0"/>
              <a:t>It’s an opportunity for you to </a:t>
            </a:r>
            <a:r>
              <a:rPr lang="en-GB" b="1" dirty="0" smtClean="0"/>
              <a:t>plan</a:t>
            </a:r>
            <a:r>
              <a:rPr lang="en-GB" dirty="0" smtClean="0"/>
              <a:t> a specific and realistic route into employment, training or further qualifications.</a:t>
            </a:r>
          </a:p>
          <a:p>
            <a:r>
              <a:rPr lang="en-GB" dirty="0" smtClean="0"/>
              <a:t>We can give you help to </a:t>
            </a:r>
            <a:r>
              <a:rPr lang="en-GB" b="1" dirty="0" smtClean="0"/>
              <a:t>tackle change </a:t>
            </a:r>
            <a:r>
              <a:rPr lang="en-GB" dirty="0" smtClean="0"/>
              <a:t>and identify your strengths, skills and transferable skills to use effectively for the future.</a:t>
            </a:r>
          </a:p>
          <a:p>
            <a:r>
              <a:rPr lang="en-GB" dirty="0" smtClean="0"/>
              <a:t>You will also be given </a:t>
            </a:r>
            <a:r>
              <a:rPr lang="en-GB" b="1" dirty="0" smtClean="0"/>
              <a:t>information </a:t>
            </a:r>
            <a:r>
              <a:rPr lang="en-GB" dirty="0" smtClean="0"/>
              <a:t>about training courses, qualifications and employment opportunities which is relevant to you, up to date, impartial in line with current equality and diversity legislation.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the IAG sessions involve?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2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Autumn term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6228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73" y="3329033"/>
            <a:ext cx="4791873" cy="425646"/>
          </a:xfrm>
        </p:spPr>
        <p:txBody>
          <a:bodyPr/>
          <a:lstStyle/>
          <a:p>
            <a:r>
              <a:rPr lang="en-GB" dirty="0" smtClean="0"/>
              <a:t>Learner </a:t>
            </a:r>
            <a:r>
              <a:rPr lang="en-GB" dirty="0" smtClean="0"/>
              <a:t>Survey </a:t>
            </a:r>
            <a:br>
              <a:rPr lang="en-GB" dirty="0" smtClean="0"/>
            </a:br>
            <a:r>
              <a:rPr lang="en-GB" dirty="0" smtClean="0"/>
              <a:t>To be completed after the course/mid-term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US" b="0" dirty="0"/>
              <a:t>If you are aged 19 or over,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go </a:t>
            </a:r>
            <a:r>
              <a:rPr lang="en-US" b="0" dirty="0"/>
              <a:t>to: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https</a:t>
            </a:r>
            <a:r>
              <a:rPr lang="en-US" b="0" dirty="0"/>
              <a:t>://www.iffresearch.com/LLS/gkqf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Or </a:t>
            </a:r>
            <a:r>
              <a:rPr lang="en-US" b="0" dirty="0"/>
              <a:t>scan the QR code to take part</a:t>
            </a:r>
            <a:r>
              <a:rPr lang="en-US" b="0" dirty="0" smtClean="0"/>
              <a:t>! Via the screen</a:t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3933" y="66501"/>
            <a:ext cx="4803169" cy="62810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2A-5DDB-49DA-855F-090DD4FEA8BC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D/A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31074" t="11520" r="43514" b="5002"/>
          <a:stretch/>
        </p:blipFill>
        <p:spPr>
          <a:xfrm>
            <a:off x="2782957" y="-851351"/>
            <a:ext cx="4378185" cy="74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9048948" cy="4644382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 smtClean="0"/>
              <a:t>Independent work: </a:t>
            </a:r>
          </a:p>
          <a:p>
            <a:pPr marL="0" indent="0">
              <a:buNone/>
            </a:pPr>
            <a:r>
              <a:rPr lang="en-GB" sz="3200" dirty="0" smtClean="0"/>
              <a:t>complete D/A tasks 1–8: </a:t>
            </a:r>
            <a:r>
              <a:rPr lang="en-GB" sz="3200" smtClean="0"/>
              <a:t>pages 1-15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(spelling has been done in the session- pg.8</a:t>
            </a:r>
          </a:p>
          <a:p>
            <a:pPr marL="0" indent="0">
              <a:buNone/>
            </a:pPr>
            <a:endParaRPr lang="en-GB" sz="3200" dirty="0"/>
          </a:p>
          <a:p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0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82" y="381000"/>
            <a:ext cx="8610600" cy="1293028"/>
          </a:xfrm>
        </p:spPr>
        <p:txBody>
          <a:bodyPr/>
          <a:lstStyle/>
          <a:p>
            <a:pPr algn="ctr" eaLnBrk="1" hangingPunct="1"/>
            <a:r>
              <a:rPr lang="en-GB" altLang="en-US" b="1">
                <a:latin typeface="Arial" charset="0"/>
              </a:rPr>
              <a:t>Summary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/>
              <a:t>Self introductions</a:t>
            </a:r>
          </a:p>
          <a:p>
            <a:pPr eaLnBrk="1" hangingPunct="1"/>
            <a:r>
              <a:rPr lang="en-GB" altLang="en-US" sz="3600" dirty="0"/>
              <a:t>Course information</a:t>
            </a:r>
          </a:p>
          <a:p>
            <a:pPr eaLnBrk="1" hangingPunct="1"/>
            <a:r>
              <a:rPr lang="en-GB" altLang="en-US" sz="3600" dirty="0"/>
              <a:t>Agreed boundaries</a:t>
            </a:r>
          </a:p>
          <a:p>
            <a:pPr eaLnBrk="1" hangingPunct="1"/>
            <a:r>
              <a:rPr lang="en-GB" altLang="en-US" sz="3600" dirty="0" smtClean="0"/>
              <a:t>Took a D/A spelling </a:t>
            </a:r>
            <a:r>
              <a:rPr lang="en-GB" altLang="en-US" sz="3600" dirty="0" smtClean="0"/>
              <a:t>assessment</a:t>
            </a:r>
          </a:p>
          <a:p>
            <a:pPr eaLnBrk="1" hangingPunct="1"/>
            <a:endParaRPr lang="en-GB" altLang="en-US" sz="3600" dirty="0"/>
          </a:p>
          <a:p>
            <a:pPr eaLnBrk="1" hangingPunct="1"/>
            <a:r>
              <a:rPr lang="en-GB" altLang="en-US" sz="3600" dirty="0" smtClean="0"/>
              <a:t>H/W</a:t>
            </a:r>
            <a:r>
              <a:rPr lang="en-GB" altLang="en-US" sz="3600" smtClean="0"/>
              <a:t>: complete D/A</a:t>
            </a:r>
            <a:endParaRPr lang="en-GB" altLang="en-US" dirty="0"/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496BA3-E411-7743-BA28-F21A5E9E0344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000"/>
          </a:p>
        </p:txBody>
      </p:sp>
      <p:pic>
        <p:nvPicPr>
          <p:cNvPr id="14341" name="Picture 5" descr="MCj04339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090" y="4683827"/>
            <a:ext cx="1643929" cy="143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icture 6" descr="MCj03963040000[1]"/>
          <p:cNvSpPr>
            <a:spLocks noChangeAspect="1" noChangeArrowheads="1"/>
          </p:cNvSpPr>
          <p:nvPr/>
        </p:nvSpPr>
        <p:spPr bwMode="auto">
          <a:xfrm>
            <a:off x="2495551" y="4724401"/>
            <a:ext cx="9128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3" name="Picture 7" descr="MPj04011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24" y="4827985"/>
            <a:ext cx="4773513" cy="128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endParaRPr lang="en-US" sz="66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The </a:t>
            </a:r>
            <a:r>
              <a:rPr lang="en-US" sz="6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end</a:t>
            </a:r>
            <a:endParaRPr lang="en-GB" sz="3200" dirty="0">
              <a:solidFill>
                <a:sysClr val="windowText" lastClr="000000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Aim: </a:t>
            </a:r>
            <a:r>
              <a:rPr lang="en-GB" sz="3200" dirty="0"/>
              <a:t>course induction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will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/>
              <a:t> 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Introduce yourself to the group and talk about your future hopes and aspirations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Familiarise yourself on ACL </a:t>
            </a:r>
            <a:r>
              <a:rPr lang="en-GB" sz="3200" dirty="0" smtClean="0"/>
              <a:t>policies procedures (safeguarding/IAG) 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/>
              <a:t>Familiarise </a:t>
            </a:r>
            <a:r>
              <a:rPr lang="en-GB" sz="3200" dirty="0"/>
              <a:t>yourself with ACL VLE (Moodle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1162878"/>
            <a:ext cx="11608904" cy="51999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Spend two minutes introducing yourself to the rest of the group and tell the class what your hopes and future aspirations are.</a:t>
            </a:r>
          </a:p>
          <a:p>
            <a:endParaRPr lang="en-US" sz="3200" b="1" dirty="0"/>
          </a:p>
          <a:p>
            <a:r>
              <a:rPr lang="en-US" sz="3200" dirty="0"/>
              <a:t>Your </a:t>
            </a:r>
            <a:r>
              <a:rPr lang="en-US" sz="3200" b="1" dirty="0"/>
              <a:t>name, some personal info that you want to share </a:t>
            </a:r>
            <a:r>
              <a:rPr lang="en-US" sz="3200" dirty="0"/>
              <a:t>(i.e. country of origin </a:t>
            </a:r>
            <a:r>
              <a:rPr lang="en-US" sz="3200" dirty="0" smtClean="0"/>
              <a:t>etc.)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1. What </a:t>
            </a:r>
            <a:r>
              <a:rPr lang="en-US" sz="3200" dirty="0"/>
              <a:t>are you most proud of currently? </a:t>
            </a:r>
          </a:p>
          <a:p>
            <a:pPr marL="0" indent="0">
              <a:buNone/>
            </a:pPr>
            <a:r>
              <a:rPr lang="en-US" sz="3200" b="1" i="1" dirty="0" smtClean="0"/>
              <a:t> (</a:t>
            </a:r>
            <a:r>
              <a:rPr lang="en-US" sz="3200" b="1" i="1" dirty="0"/>
              <a:t>speaking: “I am most proud of….”)</a:t>
            </a:r>
          </a:p>
          <a:p>
            <a:endParaRPr lang="en-US" sz="3200" dirty="0"/>
          </a:p>
          <a:p>
            <a:r>
              <a:rPr lang="en-US" sz="3200" dirty="0" smtClean="0"/>
              <a:t>2. What </a:t>
            </a:r>
            <a:r>
              <a:rPr lang="en-US" sz="3200" dirty="0"/>
              <a:t>are your current aspirations?</a:t>
            </a:r>
          </a:p>
          <a:p>
            <a:pPr marL="0" indent="0">
              <a:buNone/>
            </a:pPr>
            <a:r>
              <a:rPr lang="en-US" sz="3200" dirty="0"/>
              <a:t>(</a:t>
            </a:r>
            <a:r>
              <a:rPr lang="en-US" sz="3200" b="1" dirty="0"/>
              <a:t>speaking: </a:t>
            </a:r>
            <a:r>
              <a:rPr lang="en-US" sz="3200" dirty="0"/>
              <a:t>“</a:t>
            </a:r>
            <a:r>
              <a:rPr lang="en-US" sz="3200" b="1" i="1" dirty="0"/>
              <a:t>My current aspiration </a:t>
            </a:r>
            <a:r>
              <a:rPr lang="en-US" sz="3200" b="1" i="1" dirty="0" smtClean="0"/>
              <a:t>is to + infinitive (i.e. to pass my English exam)</a:t>
            </a:r>
          </a:p>
          <a:p>
            <a:pPr marL="0" indent="0">
              <a:buNone/>
            </a:pPr>
            <a:endParaRPr lang="en-US" sz="3200" b="1" i="1" dirty="0" smtClean="0"/>
          </a:p>
          <a:p>
            <a:pPr marL="0" indent="0">
              <a:buNone/>
            </a:pPr>
            <a:r>
              <a:rPr lang="en-US" sz="3200" b="1" i="1" dirty="0" smtClean="0"/>
              <a:t>                    My current aspirations are to </a:t>
            </a:r>
            <a:r>
              <a:rPr lang="en-US" sz="3200" b="1" i="1" dirty="0"/>
              <a:t>+ infinitive (i.e. to pass my English </a:t>
            </a:r>
            <a:r>
              <a:rPr lang="en-US" sz="3200" b="1" i="1" dirty="0" smtClean="0"/>
              <a:t>exam and find a job)</a:t>
            </a:r>
            <a:endParaRPr lang="en-US" sz="3200" b="1" i="1" dirty="0"/>
          </a:p>
          <a:p>
            <a:pPr marL="0" indent="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endParaRPr lang="en-GB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21" y="277356"/>
            <a:ext cx="8698396" cy="796071"/>
          </a:xfrm>
        </p:spPr>
        <p:txBody>
          <a:bodyPr>
            <a:normAutofit/>
          </a:bodyPr>
          <a:lstStyle/>
          <a:p>
            <a:pPr algn="ctr"/>
            <a:r>
              <a:rPr lang="en-GB" sz="3600" b="1" cap="none" dirty="0" smtClean="0"/>
              <a:t>Getting to know you</a:t>
            </a:r>
            <a:endParaRPr lang="en-GB" sz="3600" b="1" cap="none" dirty="0"/>
          </a:p>
        </p:txBody>
      </p:sp>
    </p:spTree>
    <p:extLst>
      <p:ext uri="{BB962C8B-B14F-4D97-AF65-F5344CB8AC3E}">
        <p14:creationId xmlns:p14="http://schemas.microsoft.com/office/powerpoint/2010/main" val="32338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549275"/>
            <a:ext cx="7924800" cy="1143000"/>
          </a:xfrm>
        </p:spPr>
        <p:txBody>
          <a:bodyPr>
            <a:normAutofit/>
          </a:bodyPr>
          <a:lstStyle/>
          <a:p>
            <a:r>
              <a:rPr lang="en-GB" altLang="en-US" b="1" dirty="0">
                <a:latin typeface="Arial" charset="0"/>
              </a:rPr>
              <a:t>Skills you will develop on this course </a:t>
            </a:r>
            <a:r>
              <a:rPr lang="en-GB" altLang="en-US" b="1" dirty="0" smtClean="0">
                <a:latin typeface="Arial" charset="0"/>
              </a:rPr>
              <a:t/>
            </a:r>
            <a:br>
              <a:rPr lang="en-GB" altLang="en-US" b="1" dirty="0" smtClean="0">
                <a:latin typeface="Arial" charset="0"/>
              </a:rPr>
            </a:br>
            <a:r>
              <a:rPr lang="en-GB" altLang="en-US" dirty="0" smtClean="0">
                <a:latin typeface="Arial" charset="0"/>
              </a:rPr>
              <a:t>(</a:t>
            </a:r>
            <a:r>
              <a:rPr lang="en-GB" altLang="en-US" dirty="0">
                <a:latin typeface="Arial" charset="0"/>
              </a:rPr>
              <a:t>FS Level </a:t>
            </a:r>
            <a:r>
              <a:rPr lang="en-GB" altLang="en-US" dirty="0" smtClean="0">
                <a:latin typeface="Arial" charset="0"/>
              </a:rPr>
              <a:t>2)</a:t>
            </a:r>
            <a:endParaRPr lang="en-GB" altLang="en-US" b="1" dirty="0">
              <a:latin typeface="Arial" charset="0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4E3C7E-3569-9F4B-98CD-8CE9A432BAD6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000"/>
          </a:p>
        </p:txBody>
      </p:sp>
      <p:sp>
        <p:nvSpPr>
          <p:cNvPr id="9220" name="Line 8"/>
          <p:cNvSpPr>
            <a:spLocks noChangeShapeType="1"/>
          </p:cNvSpPr>
          <p:nvPr/>
        </p:nvSpPr>
        <p:spPr bwMode="auto">
          <a:xfrm flipH="1" flipV="1">
            <a:off x="4511676" y="3141664"/>
            <a:ext cx="5048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V="1">
            <a:off x="6600825" y="32845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 flipH="1">
            <a:off x="5087939" y="4508500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6816725" y="4437064"/>
            <a:ext cx="738188" cy="864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13"/>
          <p:cNvSpPr>
            <a:spLocks noChangeArrowheads="1"/>
          </p:cNvSpPr>
          <p:nvPr/>
        </p:nvSpPr>
        <p:spPr bwMode="auto">
          <a:xfrm>
            <a:off x="3179852" y="5157753"/>
            <a:ext cx="1997292" cy="883451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accent6"/>
                </a:solidFill>
                <a:latin typeface="Comic Sans MS" charset="0"/>
              </a:rPr>
              <a:t>Spelling</a:t>
            </a:r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8366125" y="3792315"/>
            <a:ext cx="1944688" cy="907344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Reading</a:t>
            </a:r>
          </a:p>
        </p:txBody>
      </p:sp>
      <p:sp>
        <p:nvSpPr>
          <p:cNvPr id="9226" name="Oval 15"/>
          <p:cNvSpPr>
            <a:spLocks noChangeArrowheads="1"/>
          </p:cNvSpPr>
          <p:nvPr/>
        </p:nvSpPr>
        <p:spPr bwMode="auto">
          <a:xfrm>
            <a:off x="1718048" y="3758994"/>
            <a:ext cx="1917700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Punctuation</a:t>
            </a:r>
          </a:p>
        </p:txBody>
      </p:sp>
      <p:sp>
        <p:nvSpPr>
          <p:cNvPr id="9227" name="Oval 16"/>
          <p:cNvSpPr>
            <a:spLocks noChangeArrowheads="1"/>
          </p:cNvSpPr>
          <p:nvPr/>
        </p:nvSpPr>
        <p:spPr bwMode="auto">
          <a:xfrm>
            <a:off x="2569408" y="2390745"/>
            <a:ext cx="2132680" cy="85525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Speaking &amp;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 listening</a:t>
            </a: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5591176" y="2454243"/>
            <a:ext cx="2016125" cy="83029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Grammar</a:t>
            </a:r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 flipH="1" flipV="1">
            <a:off x="3662736" y="4176445"/>
            <a:ext cx="816361" cy="7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Oval 20"/>
          <p:cNvSpPr>
            <a:spLocks noChangeArrowheads="1"/>
          </p:cNvSpPr>
          <p:nvPr/>
        </p:nvSpPr>
        <p:spPr bwMode="auto">
          <a:xfrm>
            <a:off x="7125985" y="5295933"/>
            <a:ext cx="2089935" cy="806329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Writing</a:t>
            </a:r>
          </a:p>
        </p:txBody>
      </p:sp>
      <p:sp>
        <p:nvSpPr>
          <p:cNvPr id="9231" name="Oval 22"/>
          <p:cNvSpPr>
            <a:spLocks noChangeArrowheads="1"/>
          </p:cNvSpPr>
          <p:nvPr/>
        </p:nvSpPr>
        <p:spPr bwMode="auto">
          <a:xfrm>
            <a:off x="4484688" y="3746533"/>
            <a:ext cx="3097213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/>
              <a:t>(FS Level </a:t>
            </a:r>
            <a:r>
              <a:rPr lang="en-GB" altLang="en-US" sz="2400" dirty="0"/>
              <a:t>2</a:t>
            </a:r>
            <a:r>
              <a:rPr lang="en-GB" altLang="en-US" sz="2400" b="1" dirty="0" smtClean="0"/>
              <a:t>)</a:t>
            </a:r>
            <a:endParaRPr lang="en-GB" altLang="en-US" sz="2400" dirty="0">
              <a:latin typeface="Comic Sans MS" charset="0"/>
            </a:endParaRPr>
          </a:p>
        </p:txBody>
      </p:sp>
      <p:sp>
        <p:nvSpPr>
          <p:cNvPr id="9232" name="Line 23"/>
          <p:cNvSpPr>
            <a:spLocks noChangeShapeType="1"/>
          </p:cNvSpPr>
          <p:nvPr/>
        </p:nvSpPr>
        <p:spPr bwMode="auto">
          <a:xfrm>
            <a:off x="7554913" y="4216401"/>
            <a:ext cx="81121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Oval 15"/>
          <p:cNvSpPr>
            <a:spLocks noChangeArrowheads="1"/>
          </p:cNvSpPr>
          <p:nvPr/>
        </p:nvSpPr>
        <p:spPr bwMode="auto">
          <a:xfrm>
            <a:off x="8120062" y="2668588"/>
            <a:ext cx="2996576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 smtClean="0">
                <a:latin typeface="Comic Sans MS" charset="0"/>
              </a:rPr>
              <a:t>City and Guilds L2 Paper</a:t>
            </a:r>
            <a:endParaRPr lang="en-GB" altLang="en-US" sz="1800" dirty="0">
              <a:latin typeface="Comic Sans MS" charset="0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7419492" y="3355975"/>
            <a:ext cx="835792" cy="613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9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9224" grpId="0" animBg="1"/>
      <p:bldP spid="9225" grpId="0" animBg="1"/>
      <p:bldP spid="9226" grpId="0" animBg="1"/>
      <p:bldP spid="9227" grpId="0" animBg="1"/>
      <p:bldP spid="9228" grpId="0" animBg="1"/>
      <p:bldP spid="9230" grpId="0" animBg="1"/>
      <p:bldP spid="9231" grpId="0" animBg="1"/>
      <p:bldP spid="92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54927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Group Agreement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91260" y="1883880"/>
            <a:ext cx="9959032" cy="415814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GB" altLang="en-US" sz="3200" b="1" dirty="0"/>
              <a:t>How can we work together, effectively?</a:t>
            </a:r>
          </a:p>
          <a:p>
            <a:pPr eaLnBrk="1" hangingPunct="1">
              <a:buFont typeface="Wingdings" charset="2"/>
              <a:buNone/>
            </a:pPr>
            <a:endParaRPr lang="en-GB" altLang="en-US" dirty="0"/>
          </a:p>
          <a:p>
            <a:pPr eaLnBrk="1" hangingPunct="1"/>
            <a:r>
              <a:rPr lang="en-GB" altLang="en-US" sz="3200" dirty="0"/>
              <a:t>Discuss acceptable boundaries</a:t>
            </a:r>
          </a:p>
          <a:p>
            <a:pPr eaLnBrk="1" hangingPunct="1"/>
            <a:r>
              <a:rPr lang="en-GB" altLang="en-US" sz="3200" dirty="0"/>
              <a:t>Negotiate </a:t>
            </a:r>
            <a:r>
              <a:rPr lang="en-GB" altLang="en-US" sz="3200" dirty="0" smtClean="0"/>
              <a:t>at least 5 class </a:t>
            </a:r>
            <a:r>
              <a:rPr lang="en-GB" altLang="en-US" sz="3200" dirty="0"/>
              <a:t>rules</a:t>
            </a:r>
          </a:p>
          <a:p>
            <a:pPr eaLnBrk="1" hangingPunct="1"/>
            <a:endParaRPr lang="en-GB" altLang="en-US" sz="3200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1C55DB-33C8-7945-A7D5-9A60AEFD7749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000"/>
          </a:p>
        </p:txBody>
      </p:sp>
      <p:sp>
        <p:nvSpPr>
          <p:cNvPr id="11269" name="Picture 5" descr="MCj03963040000[1]"/>
          <p:cNvSpPr>
            <a:spLocks noChangeAspect="1" noChangeArrowheads="1"/>
          </p:cNvSpPr>
          <p:nvPr/>
        </p:nvSpPr>
        <p:spPr bwMode="auto">
          <a:xfrm>
            <a:off x="7680325" y="4292600"/>
            <a:ext cx="21605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6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91" y="4292600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15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7170" grpId="2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4" y="2121574"/>
            <a:ext cx="7635597" cy="36884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47625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My role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GB" altLang="en-US" b="1" dirty="0"/>
              <a:t>Ensure successful learning of all</a:t>
            </a:r>
          </a:p>
          <a:p>
            <a:pPr eaLnBrk="1" hangingPunct="1">
              <a:buFont typeface="Wingdings" charset="2"/>
              <a:buNone/>
            </a:pPr>
            <a:endParaRPr lang="en-GB" altLang="en-US" b="1" dirty="0"/>
          </a:p>
          <a:p>
            <a:pPr lvl="1" eaLnBrk="1" hangingPunct="1"/>
            <a:r>
              <a:rPr lang="en-GB" altLang="en-US" sz="2800" dirty="0"/>
              <a:t>Make learning relevant</a:t>
            </a:r>
          </a:p>
          <a:p>
            <a:pPr lvl="1" eaLnBrk="1" hangingPunct="1"/>
            <a:r>
              <a:rPr lang="en-GB" altLang="en-US" sz="2800" dirty="0"/>
              <a:t>Group work &amp; individual tasks</a:t>
            </a:r>
          </a:p>
          <a:p>
            <a:pPr lvl="1" eaLnBrk="1" hangingPunct="1"/>
            <a:r>
              <a:rPr lang="en-GB" altLang="en-US" sz="2800" dirty="0" smtClean="0"/>
              <a:t>Enable peer support</a:t>
            </a:r>
            <a:endParaRPr lang="en-GB" altLang="en-US" sz="2800" dirty="0"/>
          </a:p>
          <a:p>
            <a:pPr lvl="1" eaLnBrk="1" hangingPunct="1"/>
            <a:r>
              <a:rPr lang="en-GB" altLang="en-US" sz="2800" dirty="0"/>
              <a:t>Provide individual feedback and support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C0385-18E8-CB46-8F37-9BF82E426D5B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000"/>
          </a:p>
        </p:txBody>
      </p:sp>
      <p:pic>
        <p:nvPicPr>
          <p:cNvPr id="12293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7" y="4844997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972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96" y="247538"/>
            <a:ext cx="10820400" cy="1293028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557" y="1704090"/>
            <a:ext cx="10820400" cy="4024125"/>
          </a:xfrm>
        </p:spPr>
        <p:txBody>
          <a:bodyPr/>
          <a:lstStyle/>
          <a:p>
            <a:pPr>
              <a:buNone/>
            </a:pPr>
            <a:r>
              <a:rPr lang="en-GB" altLang="en-US" sz="3200" b="1" dirty="0"/>
              <a:t>Ensure you take responsibility for your own learning</a:t>
            </a:r>
          </a:p>
          <a:p>
            <a:pPr>
              <a:buNone/>
            </a:pPr>
            <a:endParaRPr lang="en-GB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altLang="en-US" sz="3200" dirty="0"/>
              <a:t>Attend classes regularly</a:t>
            </a:r>
          </a:p>
          <a:p>
            <a:pPr lvl="1"/>
            <a:r>
              <a:rPr lang="en-GB" altLang="en-US" sz="3200" dirty="0"/>
              <a:t>Be punctual</a:t>
            </a:r>
          </a:p>
          <a:p>
            <a:pPr lvl="1"/>
            <a:r>
              <a:rPr lang="en-GB" altLang="en-US" sz="3200" dirty="0"/>
              <a:t>Complete group work &amp; individual tasks</a:t>
            </a:r>
          </a:p>
          <a:p>
            <a:pPr lvl="1"/>
            <a:r>
              <a:rPr lang="en-GB" altLang="en-US" sz="3200" dirty="0"/>
              <a:t>Provide/seek support </a:t>
            </a:r>
            <a:r>
              <a:rPr lang="en-GB" altLang="en-US" sz="3200" dirty="0" smtClean="0"/>
              <a:t>from </a:t>
            </a:r>
            <a:r>
              <a:rPr lang="en-GB" altLang="en-US" sz="3200" dirty="0"/>
              <a:t>your </a:t>
            </a:r>
            <a:r>
              <a:rPr lang="en-GB" altLang="en-US" sz="3200" dirty="0" smtClean="0"/>
              <a:t>peers </a:t>
            </a:r>
          </a:p>
          <a:p>
            <a:pPr marL="457200" lvl="1" indent="0">
              <a:buNone/>
            </a:pPr>
            <a:r>
              <a:rPr lang="en-GB" altLang="en-US" sz="3200" dirty="0"/>
              <a:t> </a:t>
            </a:r>
            <a:r>
              <a:rPr lang="en-GB" altLang="en-US" sz="3200" dirty="0" smtClean="0"/>
              <a:t>(set up WA group?) </a:t>
            </a:r>
            <a:endParaRPr lang="en-GB" altLang="en-US" sz="3200" dirty="0"/>
          </a:p>
          <a:p>
            <a:endParaRPr lang="en-US" dirty="0"/>
          </a:p>
        </p:txBody>
      </p:sp>
      <p:pic>
        <p:nvPicPr>
          <p:cNvPr id="4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49" y="5108575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8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572791"/>
              </p:ext>
            </p:extLst>
          </p:nvPr>
        </p:nvGraphicFramePr>
        <p:xfrm>
          <a:off x="274780" y="-23165"/>
          <a:ext cx="4862582" cy="688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2833514" imgH="4009869" progId="AcroExch.Document.DC">
                  <p:embed/>
                </p:oleObj>
              </mc:Choice>
              <mc:Fallback>
                <p:oleObj name="Acrobat Document" r:id="rId4" imgW="2833514" imgH="4009869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780" y="-23165"/>
                        <a:ext cx="4862582" cy="6881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3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13" ma:contentTypeDescription="Create a new document." ma:contentTypeScope="" ma:versionID="85cf6e6e9ce17b6636caa667de98f14f">
  <xsd:schema xmlns:xsd="http://www.w3.org/2001/XMLSchema" xmlns:xs="http://www.w3.org/2001/XMLSchema" xmlns:p="http://schemas.microsoft.com/office/2006/metadata/properties" xmlns:ns3="15214c3a-c4c8-4e1b-a9e9-78803475fd2c" xmlns:ns4="9da31f7d-053b-4dc7-8630-e8b4f9ad6862" targetNamespace="http://schemas.microsoft.com/office/2006/metadata/properties" ma:root="true" ma:fieldsID="2597a0c79cbeff1869f01e01b3b7a48c" ns3:_="" ns4:_="">
    <xsd:import namespace="15214c3a-c4c8-4e1b-a9e9-78803475fd2c"/>
    <xsd:import namespace="9da31f7d-053b-4dc7-8630-e8b4f9ad68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31f7d-053b-4dc7-8630-e8b4f9ad68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22FC9A-2612-4ADC-A8A3-24D99283E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A77364-5556-4E1D-AD95-3C238494D056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9da31f7d-053b-4dc7-8630-e8b4f9ad6862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5214c3a-c4c8-4e1b-a9e9-78803475fd2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A9661D1-8E2B-448F-8436-E43EF59CC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9da31f7d-053b-4dc7-8630-e8b4f9ad6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828</Words>
  <Application>Microsoft Office PowerPoint</Application>
  <PresentationFormat>Widescreen</PresentationFormat>
  <Paragraphs>125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Wingdings</vt:lpstr>
      <vt:lpstr>Office Theme</vt:lpstr>
      <vt:lpstr>Islington Council</vt:lpstr>
      <vt:lpstr>Adobe Acrobat Document</vt:lpstr>
      <vt:lpstr>PowerPoint Presentation</vt:lpstr>
      <vt:lpstr>Session aims/objs</vt:lpstr>
      <vt:lpstr>Getting to know you</vt:lpstr>
      <vt:lpstr>Skills you will develop on this course  (FS Level 2)</vt:lpstr>
      <vt:lpstr>Group Agreement</vt:lpstr>
      <vt:lpstr>Online Learning Class Rules</vt:lpstr>
      <vt:lpstr>My role</vt:lpstr>
      <vt:lpstr>Your role</vt:lpstr>
      <vt:lpstr>PowerPoint Presentation</vt:lpstr>
      <vt:lpstr>Our ACL 1-1 IAG offer</vt:lpstr>
      <vt:lpstr>What do the IAG sessions involve?</vt:lpstr>
      <vt:lpstr>How can learners book an appointment?</vt:lpstr>
      <vt:lpstr>Learner Survey  To be completed after the course/mid-term  If you are aged 19 or over,  go to:  https://www.iffresearch.com/LLS/gkqf   Or scan the QR code to take part! Via the screen     </vt:lpstr>
      <vt:lpstr>D/A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72</cp:revision>
  <dcterms:created xsi:type="dcterms:W3CDTF">2020-04-27T09:47:50Z</dcterms:created>
  <dcterms:modified xsi:type="dcterms:W3CDTF">2021-09-22T13:07:58Z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