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9" r:id="rId4"/>
    <p:sldId id="342" r:id="rId5"/>
    <p:sldId id="343" r:id="rId6"/>
    <p:sldId id="333" r:id="rId7"/>
    <p:sldId id="341" r:id="rId8"/>
    <p:sldId id="348" r:id="rId9"/>
    <p:sldId id="344" r:id="rId10"/>
    <p:sldId id="345" r:id="rId11"/>
    <p:sldId id="346" r:id="rId12"/>
    <p:sldId id="347" r:id="rId13"/>
    <p:sldId id="349" r:id="rId14"/>
    <p:sldId id="351" r:id="rId15"/>
    <p:sldId id="35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80" d="100"/>
          <a:sy n="80" d="100"/>
        </p:scale>
        <p:origin x="27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146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0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02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904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80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1324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72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083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8710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75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2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B7094-9FAE-4E9F-B06F-ED0670ED4B64}" type="datetimeFigureOut">
              <a:rPr lang="en-GB" smtClean="0"/>
              <a:t>11/10/2021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DA7D-B7CC-4C68-84AB-E68737BBE92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55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Illnesses_and_health_problems/What's_the_matter$_qd1293546kr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Illnesses_and_health_problems/Day_at_the_Clinic_vm1592314i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467115/whats-the-matter-memory" TargetMode="External"/><Relationship Id="rId2" Type="http://schemas.openxmlformats.org/officeDocument/2006/relationships/hyperlink" Target="https://wordwall.net/resource/16990783/illness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876872/angielski/giving-health-advi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Giving_advice/Should_or_Should_not_uu80388sr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sol.britishcouncil.org/content/learners/grammar-and-vocabulary/beginners/reading-letter-hospita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423" y="326003"/>
            <a:ext cx="5454594" cy="638489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What’s the date today?</a:t>
            </a:r>
            <a:br>
              <a:rPr lang="en-GB" sz="3600" dirty="0" smtClean="0"/>
            </a:br>
            <a:r>
              <a:rPr lang="en-GB" sz="3600" dirty="0" smtClean="0"/>
              <a:t>11/10/2021</a:t>
            </a:r>
            <a:br>
              <a:rPr lang="en-GB" sz="3600" dirty="0" smtClean="0"/>
            </a:br>
            <a:r>
              <a:rPr lang="en-GB" sz="3600" dirty="0" smtClean="0"/>
              <a:t>The eleventh of October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yesterday?</a:t>
            </a:r>
            <a:br>
              <a:rPr lang="en-GB" sz="3600" dirty="0" smtClean="0"/>
            </a:br>
            <a:r>
              <a:rPr lang="en-GB" sz="3600" dirty="0" smtClean="0"/>
              <a:t>The tenth of October</a:t>
            </a:r>
            <a:br>
              <a:rPr lang="en-GB" sz="3600" dirty="0" smtClean="0"/>
            </a:br>
            <a:r>
              <a:rPr lang="en-GB" sz="3600" dirty="0" smtClean="0"/>
              <a:t>10/10/2021</a:t>
            </a: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tomorrow</a:t>
            </a:r>
            <a:r>
              <a:rPr lang="en-GB" sz="3600" dirty="0" smtClean="0"/>
              <a:t>?</a:t>
            </a:r>
            <a:br>
              <a:rPr lang="en-GB" sz="3600" dirty="0" smtClean="0"/>
            </a:br>
            <a:r>
              <a:rPr lang="en-GB" sz="3600" dirty="0" smtClean="0"/>
              <a:t>The twelfth of October</a:t>
            </a:r>
            <a:br>
              <a:rPr lang="en-GB" sz="3600" dirty="0" smtClean="0"/>
            </a:br>
            <a:r>
              <a:rPr lang="en-GB" sz="3600" dirty="0" smtClean="0"/>
              <a:t>12/10/2021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702950" y="413468"/>
            <a:ext cx="49059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What day is it today?</a:t>
            </a:r>
          </a:p>
          <a:p>
            <a:pPr algn="ctr"/>
            <a:r>
              <a:rPr lang="en-GB" sz="3200" dirty="0" smtClean="0"/>
              <a:t>Monday</a:t>
            </a:r>
            <a:endParaRPr lang="en-GB" sz="3200" dirty="0"/>
          </a:p>
          <a:p>
            <a:pPr algn="ctr"/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yesterday?</a:t>
            </a:r>
          </a:p>
          <a:p>
            <a:pPr algn="ctr"/>
            <a:r>
              <a:rPr lang="en-GB" sz="3200" dirty="0" smtClean="0"/>
              <a:t>Sunday</a:t>
            </a:r>
            <a:endParaRPr lang="en-GB" sz="3200" dirty="0"/>
          </a:p>
          <a:p>
            <a:pPr algn="ctr"/>
            <a:endParaRPr lang="en-GB" sz="3200" dirty="0" smtClean="0"/>
          </a:p>
          <a:p>
            <a:pPr algn="ctr"/>
            <a:endParaRPr lang="en-GB" sz="3200" dirty="0"/>
          </a:p>
          <a:p>
            <a:pPr algn="ctr"/>
            <a:r>
              <a:rPr lang="en-GB" sz="3200" dirty="0" smtClean="0"/>
              <a:t>tomorrow</a:t>
            </a:r>
            <a:r>
              <a:rPr lang="en-GB" sz="3200" dirty="0" smtClean="0"/>
              <a:t>?</a:t>
            </a:r>
          </a:p>
          <a:p>
            <a:pPr algn="ctr"/>
            <a:r>
              <a:rPr lang="en-GB" sz="3200" dirty="0" smtClean="0"/>
              <a:t>Tuesday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48675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7" y="254442"/>
            <a:ext cx="11131164" cy="65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Questions A: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How many paragraphs are there in the letter</a:t>
            </a:r>
            <a:r>
              <a:rPr lang="en-GB" sz="2400" dirty="0" smtClean="0"/>
              <a:t>? </a:t>
            </a:r>
            <a:r>
              <a:rPr lang="en-GB" sz="2400" dirty="0" smtClean="0"/>
              <a:t>There are three paragraphs.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are the opening words</a:t>
            </a:r>
            <a:r>
              <a:rPr lang="en-GB" sz="2400" dirty="0" smtClean="0"/>
              <a:t>? Dear </a:t>
            </a:r>
            <a:r>
              <a:rPr lang="en-GB" sz="2400" dirty="0" err="1" smtClean="0"/>
              <a:t>Mrs.Osman</a:t>
            </a:r>
            <a:r>
              <a:rPr lang="en-GB" sz="2400" dirty="0"/>
              <a:t>,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is the date of the letter</a:t>
            </a:r>
            <a:r>
              <a:rPr lang="en-GB" sz="2400" dirty="0" smtClean="0"/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2/January/2018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are the closing words</a:t>
            </a:r>
            <a:r>
              <a:rPr lang="en-GB" sz="2400" dirty="0" smtClean="0"/>
              <a:t>? </a:t>
            </a:r>
            <a:r>
              <a:rPr lang="en-GB" sz="2400" dirty="0">
                <a:solidFill>
                  <a:srgbClr val="0070C0"/>
                </a:solidFill>
              </a:rPr>
              <a:t>Yours sincerely,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92165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7" y="254442"/>
            <a:ext cx="11131164" cy="65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Questions B: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When is her operation</a:t>
            </a:r>
            <a:r>
              <a:rPr lang="en-GB" sz="2400" dirty="0" smtClean="0"/>
              <a:t>? </a:t>
            </a:r>
            <a:r>
              <a:rPr lang="en-GB" sz="2400" dirty="0">
                <a:solidFill>
                  <a:srgbClr val="FF0000"/>
                </a:solidFill>
              </a:rPr>
              <a:t>Monday 14</a:t>
            </a:r>
            <a:r>
              <a:rPr lang="en-GB" sz="2400" baseline="30000" dirty="0">
                <a:solidFill>
                  <a:srgbClr val="FF0000"/>
                </a:solidFill>
              </a:rPr>
              <a:t>th</a:t>
            </a:r>
            <a:r>
              <a:rPr lang="en-GB" sz="2400" dirty="0">
                <a:solidFill>
                  <a:srgbClr val="FF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January/</a:t>
            </a:r>
            <a:r>
              <a:rPr lang="en-GB" sz="2400" dirty="0" smtClean="0"/>
              <a:t> It’s on Monday 14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January.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Where does she need to go and when</a:t>
            </a:r>
            <a:r>
              <a:rPr lang="en-GB" sz="2400" dirty="0" smtClean="0"/>
              <a:t>? </a:t>
            </a:r>
            <a:r>
              <a:rPr lang="en-GB" sz="2400" dirty="0">
                <a:solidFill>
                  <a:srgbClr val="FF0000"/>
                </a:solidFill>
              </a:rPr>
              <a:t>B ward at </a:t>
            </a:r>
            <a:r>
              <a:rPr lang="en-GB" sz="2400" dirty="0" smtClean="0">
                <a:solidFill>
                  <a:srgbClr val="FF0000"/>
                </a:solidFill>
              </a:rPr>
              <a:t>12.30./ </a:t>
            </a:r>
            <a:r>
              <a:rPr lang="en-GB" sz="2400" dirty="0" smtClean="0"/>
              <a:t>She needs to go to B ward at 12.30.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Who </a:t>
            </a:r>
            <a:r>
              <a:rPr lang="en-GB" sz="2400" dirty="0" smtClean="0"/>
              <a:t>is her consultant</a:t>
            </a:r>
            <a:r>
              <a:rPr lang="en-GB" sz="2400" dirty="0" smtClean="0"/>
              <a:t>? </a:t>
            </a:r>
            <a:r>
              <a:rPr lang="en-GB" sz="2400" dirty="0">
                <a:solidFill>
                  <a:srgbClr val="0070C0"/>
                </a:solidFill>
              </a:rPr>
              <a:t>Mr Hamilton</a:t>
            </a:r>
            <a:r>
              <a:rPr lang="en-GB" sz="2400" dirty="0" smtClean="0">
                <a:solidFill>
                  <a:srgbClr val="0070C0"/>
                </a:solidFill>
              </a:rPr>
              <a:t>./ </a:t>
            </a:r>
            <a:r>
              <a:rPr lang="en-GB" sz="2400" dirty="0" smtClean="0"/>
              <a:t>Her consultant is Mr. Hamilton.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After what time should she stop eating</a:t>
            </a:r>
            <a:r>
              <a:rPr lang="en-GB" sz="2400" dirty="0" smtClean="0"/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after7.30am</a:t>
            </a:r>
            <a:r>
              <a:rPr lang="en-GB" sz="2400" dirty="0" smtClean="0"/>
              <a:t>/ She should stop eating after 7.30am.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After what time should she stop drinking water</a:t>
            </a:r>
            <a:r>
              <a:rPr lang="en-GB" sz="2400" dirty="0" smtClean="0"/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10.15am./</a:t>
            </a:r>
            <a:r>
              <a:rPr lang="en-GB" sz="2400" dirty="0" smtClean="0"/>
              <a:t>She should stop drinking water after 10.15am.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Can she wear jewellery</a:t>
            </a:r>
            <a:r>
              <a:rPr lang="en-GB" sz="2400" dirty="0" smtClean="0"/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No, she can’t./ </a:t>
            </a:r>
            <a:r>
              <a:rPr lang="en-GB" sz="2400" dirty="0" smtClean="0"/>
              <a:t>No, she can’t wear jewellery.</a:t>
            </a:r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Can she wear make-up</a:t>
            </a:r>
            <a:r>
              <a:rPr lang="en-GB" sz="2400" dirty="0" smtClean="0"/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No, she can’t.</a:t>
            </a:r>
            <a:endParaRPr lang="en-GB" sz="24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What does she need to bring</a:t>
            </a:r>
            <a:r>
              <a:rPr lang="en-GB" sz="2400" dirty="0" smtClean="0"/>
              <a:t>? </a:t>
            </a:r>
            <a:r>
              <a:rPr lang="en-GB" sz="2400" dirty="0" smtClean="0">
                <a:solidFill>
                  <a:srgbClr val="FF0000"/>
                </a:solidFill>
              </a:rPr>
              <a:t>Her slippers </a:t>
            </a:r>
            <a:r>
              <a:rPr lang="en-GB" sz="2400" dirty="0">
                <a:solidFill>
                  <a:srgbClr val="FF0000"/>
                </a:solidFill>
              </a:rPr>
              <a:t>and a dressing gown</a:t>
            </a:r>
            <a:r>
              <a:rPr lang="en-GB" sz="2400" dirty="0" smtClean="0">
                <a:solidFill>
                  <a:srgbClr val="FF0000"/>
                </a:solidFill>
              </a:rPr>
              <a:t>./ </a:t>
            </a:r>
            <a:r>
              <a:rPr lang="en-GB" sz="2400" dirty="0" smtClean="0"/>
              <a:t>She needs to bring her </a:t>
            </a:r>
            <a:r>
              <a:rPr lang="en-GB" sz="2400" dirty="0"/>
              <a:t>your slippers and a dressing gown.</a:t>
            </a:r>
          </a:p>
          <a:p>
            <a:pPr marL="0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GB" sz="2400" dirty="0" smtClean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610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7" y="254442"/>
            <a:ext cx="11131164" cy="65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/>
              <a:t>A phone call for confirmation:</a:t>
            </a:r>
          </a:p>
          <a:p>
            <a:pPr marL="0" indent="0">
              <a:buNone/>
            </a:pPr>
            <a:endParaRPr lang="en-GB" sz="2400" b="1" u="sng" dirty="0" smtClean="0"/>
          </a:p>
          <a:p>
            <a:pPr marL="0" indent="0">
              <a:buNone/>
            </a:pPr>
            <a:r>
              <a:rPr lang="en-GB" b="1" i="1" dirty="0"/>
              <a:t>Mrs. </a:t>
            </a:r>
            <a:r>
              <a:rPr lang="en-GB" b="1" i="1" dirty="0" smtClean="0"/>
              <a:t>Osman- </a:t>
            </a:r>
            <a:r>
              <a:rPr lang="en-GB" dirty="0" smtClean="0"/>
              <a:t>Hi. Can I speak to </a:t>
            </a:r>
            <a:r>
              <a:rPr lang="en-GB" dirty="0" smtClean="0"/>
              <a:t>Jane Manning  </a:t>
            </a:r>
            <a:r>
              <a:rPr lang="en-GB" dirty="0" smtClean="0"/>
              <a:t>please?</a:t>
            </a:r>
            <a:endParaRPr lang="en-GB" dirty="0"/>
          </a:p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Hospital-</a:t>
            </a:r>
            <a:r>
              <a:rPr lang="en-GB" i="1" dirty="0" smtClean="0">
                <a:solidFill>
                  <a:srgbClr val="FF0000"/>
                </a:solidFill>
              </a:rPr>
              <a:t> </a:t>
            </a:r>
            <a:r>
              <a:rPr lang="en-GB" i="1" dirty="0" smtClean="0"/>
              <a:t>       </a:t>
            </a:r>
            <a:r>
              <a:rPr lang="en-GB" dirty="0" smtClean="0"/>
              <a:t>Speaking. How can I help you?</a:t>
            </a:r>
          </a:p>
          <a:p>
            <a:pPr marL="0" indent="0">
              <a:buNone/>
            </a:pPr>
            <a:r>
              <a:rPr lang="en-GB" b="1" i="1" dirty="0" smtClean="0"/>
              <a:t>Mrs. Osman- </a:t>
            </a:r>
            <a:r>
              <a:rPr lang="en-GB" dirty="0" smtClean="0"/>
              <a:t>This is Mrs Osman.</a:t>
            </a:r>
            <a:endParaRPr lang="en-GB" dirty="0" smtClean="0"/>
          </a:p>
          <a:p>
            <a:pPr marL="0" indent="0">
              <a:buNone/>
            </a:pPr>
            <a:r>
              <a:rPr lang="en-GB" b="1" i="1" dirty="0" smtClean="0">
                <a:solidFill>
                  <a:srgbClr val="FF0000"/>
                </a:solidFill>
              </a:rPr>
              <a:t>Hospital-</a:t>
            </a:r>
            <a:r>
              <a:rPr lang="en-GB" i="1" dirty="0" smtClean="0"/>
              <a:t>        </a:t>
            </a:r>
            <a:r>
              <a:rPr lang="en-GB" dirty="0" smtClean="0"/>
              <a:t>Hi, Mrs. Osman.</a:t>
            </a:r>
          </a:p>
          <a:p>
            <a:pPr marL="0" indent="0">
              <a:buNone/>
            </a:pPr>
            <a:r>
              <a:rPr lang="en-GB" b="1" i="1" dirty="0" err="1" smtClean="0"/>
              <a:t>Mrs.Osman</a:t>
            </a:r>
            <a:r>
              <a:rPr lang="en-GB" b="1" i="1" dirty="0" smtClean="0"/>
              <a:t>-</a:t>
            </a:r>
            <a:r>
              <a:rPr lang="en-GB" dirty="0" smtClean="0"/>
              <a:t>   I </a:t>
            </a:r>
            <a:r>
              <a:rPr lang="en-GB" dirty="0" smtClean="0"/>
              <a:t>am calling </a:t>
            </a:r>
            <a:r>
              <a:rPr lang="en-GB" dirty="0" smtClean="0"/>
              <a:t>you to confirm that I will be th</a:t>
            </a:r>
            <a:r>
              <a:rPr lang="en-GB" i="1" dirty="0" smtClean="0"/>
              <a:t>ere on </a:t>
            </a:r>
            <a:r>
              <a:rPr lang="en-GB" i="1" dirty="0" smtClean="0"/>
              <a:t>Monday 14</a:t>
            </a:r>
            <a:r>
              <a:rPr lang="en-GB" i="1" baseline="30000" dirty="0" smtClean="0"/>
              <a:t>th</a:t>
            </a:r>
            <a:r>
              <a:rPr lang="en-GB" i="1" dirty="0" smtClean="0"/>
              <a:t> January at 12.30am.</a:t>
            </a: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Hospital-</a:t>
            </a:r>
            <a:r>
              <a:rPr lang="en-GB" i="1" dirty="0" smtClean="0"/>
              <a:t>        </a:t>
            </a:r>
            <a:r>
              <a:rPr lang="en-GB" dirty="0" smtClean="0"/>
              <a:t>OK. Thank you for </a:t>
            </a:r>
            <a:r>
              <a:rPr lang="en-GB" dirty="0" smtClean="0"/>
              <a:t>your confirmation. </a:t>
            </a:r>
            <a:endParaRPr lang="en-GB" dirty="0" smtClean="0"/>
          </a:p>
          <a:p>
            <a:pPr marL="0" indent="0">
              <a:buNone/>
            </a:pPr>
            <a:r>
              <a:rPr lang="en-GB" b="1" i="1" dirty="0" smtClean="0"/>
              <a:t>Mrs. Osman</a:t>
            </a:r>
            <a:r>
              <a:rPr lang="en-GB" i="1" dirty="0" smtClean="0"/>
              <a:t>- </a:t>
            </a:r>
            <a:r>
              <a:rPr lang="en-GB" dirty="0" smtClean="0"/>
              <a:t>Bye.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</a:rPr>
              <a:t>Hospital-</a:t>
            </a:r>
            <a:r>
              <a:rPr lang="en-GB" i="1" dirty="0" smtClean="0"/>
              <a:t>        </a:t>
            </a:r>
            <a:r>
              <a:rPr lang="en-GB" dirty="0" smtClean="0"/>
              <a:t>Bye.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30899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7" y="254442"/>
            <a:ext cx="11131164" cy="65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/>
              <a:t>A text message to teacher: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Hi …………..</a:t>
            </a:r>
          </a:p>
          <a:p>
            <a:pPr marL="0" indent="0">
              <a:buNone/>
            </a:pPr>
            <a:r>
              <a:rPr lang="en-GB" sz="2400" dirty="0" smtClean="0"/>
              <a:t>I …………. come to class on ……………..because …. am having an …………………</a:t>
            </a:r>
          </a:p>
          <a:p>
            <a:pPr marL="0" indent="0">
              <a:buNone/>
            </a:pPr>
            <a:r>
              <a:rPr lang="en-GB" sz="2400" dirty="0" smtClean="0"/>
              <a:t>Regards</a:t>
            </a:r>
          </a:p>
          <a:p>
            <a:pPr marL="0" indent="0">
              <a:buNone/>
            </a:pPr>
            <a:r>
              <a:rPr lang="en-GB" sz="2400" dirty="0" smtClean="0"/>
              <a:t>………………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600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7" y="254442"/>
            <a:ext cx="11131164" cy="65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/>
              <a:t>A listening activity-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https://www.liveworksheets.com/worksheets/en/English_as_a_Second_Language_(ESL)/Illnesses_and_health_problems/What's_the_matter$_</a:t>
            </a:r>
            <a:r>
              <a:rPr lang="en-GB" sz="2400" dirty="0" smtClean="0">
                <a:hlinkClick r:id="rId2"/>
              </a:rPr>
              <a:t>qd1293546kr</a:t>
            </a:r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11472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637" y="254442"/>
            <a:ext cx="11131164" cy="65200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 smtClean="0"/>
              <a:t>Homework-  </a:t>
            </a:r>
            <a:r>
              <a:rPr lang="en-GB" sz="2400" b="1" u="sng" dirty="0" err="1" smtClean="0"/>
              <a:t>reading&amp;writing</a:t>
            </a:r>
            <a:r>
              <a:rPr lang="en-GB" sz="2400" b="1" u="sng" dirty="0" smtClean="0"/>
              <a:t> activity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2"/>
              </a:rPr>
              <a:t>https://www.liveworksheets.com/worksheets/en/English_as_a_Second_Language_(ESL)/</a:t>
            </a:r>
            <a:r>
              <a:rPr lang="en-GB" sz="2400" dirty="0" smtClean="0">
                <a:hlinkClick r:id="rId2"/>
              </a:rPr>
              <a:t>Illnesses_and_health_problems/Day_at_the_Clinic_vm1592314ic</a:t>
            </a:r>
            <a:endParaRPr lang="en-GB" sz="2400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43056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740" y="326003"/>
            <a:ext cx="9809259" cy="478668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202" y="1073426"/>
            <a:ext cx="10047798" cy="4723075"/>
          </a:xfrm>
        </p:spPr>
        <p:txBody>
          <a:bodyPr>
            <a:normAutofit/>
          </a:bodyPr>
          <a:lstStyle/>
          <a:p>
            <a:pPr algn="l"/>
            <a:r>
              <a:rPr lang="en-GB" dirty="0" smtClean="0"/>
              <a:t>Aim of the session:</a:t>
            </a:r>
          </a:p>
          <a:p>
            <a:pPr algn="l"/>
            <a:r>
              <a:rPr lang="en-GB" dirty="0"/>
              <a:t>By the end of the session learners will be able </a:t>
            </a:r>
            <a:r>
              <a:rPr lang="en-GB" dirty="0" smtClean="0"/>
              <a:t>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recap previous </a:t>
            </a:r>
            <a:r>
              <a:rPr lang="en-GB" dirty="0"/>
              <a:t>sessions-health </a:t>
            </a:r>
            <a:r>
              <a:rPr lang="en-GB" dirty="0" smtClean="0"/>
              <a:t>problems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Check homework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Read a hospital letter and answer comprehension questions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Practise a phone call to confirm booking an operation.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dirty="0" smtClean="0"/>
              <a:t>Write a text/WhatsApp message </a:t>
            </a:r>
            <a:endParaRPr lang="en-GB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54350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17 Overcast Weather Icon Images - Cartoon of Cloudy Weather Icons, Fog  Weather Clip Art and WeatherIcon Partly Sunny / Newdesignfile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62237" y="4149599"/>
            <a:ext cx="17808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toothache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244874" y="360883"/>
            <a:ext cx="1858905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a headache</a:t>
            </a:r>
            <a:endParaRPr lang="en-GB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989845" y="2669554"/>
            <a:ext cx="1450884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t</a:t>
            </a:r>
            <a:r>
              <a:rPr lang="en-GB" sz="2800" dirty="0" smtClean="0"/>
              <a:t>he flue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9780" y="5786031"/>
            <a:ext cx="1236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 cold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2036" y="2386046"/>
            <a:ext cx="1908632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n earache</a:t>
            </a:r>
            <a:endParaRPr lang="en-GB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7356294" y="5902284"/>
            <a:ext cx="2075127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 sore throat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9838611" y="653270"/>
            <a:ext cx="213554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stomach ache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065211" y="2852643"/>
            <a:ext cx="216346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</a:t>
            </a:r>
            <a:r>
              <a:rPr lang="en-GB" sz="2800" dirty="0" smtClean="0"/>
              <a:t> broken arm</a:t>
            </a:r>
            <a:endParaRPr lang="en-GB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5989845" y="565990"/>
            <a:ext cx="1706358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backache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92" y="231542"/>
            <a:ext cx="1961250" cy="13051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0" y="1776693"/>
            <a:ext cx="1570753" cy="16793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88" y="3637550"/>
            <a:ext cx="2010728" cy="15473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4335" y="58347"/>
            <a:ext cx="1745510" cy="17455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739" y="2093138"/>
            <a:ext cx="1696141" cy="2164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1349" y="4331312"/>
            <a:ext cx="2226738" cy="148179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3320" y="154625"/>
            <a:ext cx="1535291" cy="204969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2077" y="2504348"/>
            <a:ext cx="1917776" cy="14053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680" y="5457650"/>
            <a:ext cx="2912823" cy="1179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6808" y="4260530"/>
            <a:ext cx="2952750" cy="1552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3202" y="6047641"/>
            <a:ext cx="1168842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a</a:t>
            </a:r>
            <a:r>
              <a:rPr lang="en-GB" sz="2400" dirty="0" smtClean="0"/>
              <a:t> cough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016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Accidents- What’s the matter?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a cut</a:t>
            </a:r>
          </a:p>
          <a:p>
            <a:pPr marL="0" indent="0">
              <a:buNone/>
            </a:pPr>
            <a:r>
              <a:rPr lang="en-GB" dirty="0" smtClean="0"/>
              <a:t>I’ve got a cut on my finger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I have a cut on my finger.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a</a:t>
            </a:r>
            <a:r>
              <a:rPr lang="en-GB" dirty="0" smtClean="0">
                <a:solidFill>
                  <a:srgbClr val="FF0000"/>
                </a:solidFill>
              </a:rPr>
              <a:t> burn</a:t>
            </a: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dirty="0" smtClean="0"/>
              <a:t>I’ve got a burn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r>
              <a:rPr lang="en-GB" dirty="0" smtClean="0"/>
              <a:t>I have a burn.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130" y="1180087"/>
            <a:ext cx="4323807" cy="2421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734" y="4097690"/>
            <a:ext cx="4575062" cy="23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855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Games- illnesses (recap)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 have a headache.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wordwall.net/resource/16990783/illnesses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Quiz-illnesses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wordwall.net/resource/3467115/whats-the-matter-memory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Making sentences</a:t>
            </a:r>
          </a:p>
          <a:p>
            <a:pPr marL="0" indent="0">
              <a:buNone/>
            </a:pPr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wordwall.net/resource/876872/angielski/giving-health-advice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906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Check homework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289785"/>
            <a:ext cx="10980090" cy="4312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https://www.liveworksheets.com/worksheets/en/English_as_a_Second_Language_(ESL)/Giving_advice/Should_or_Should_not_uu80388sr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213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Reading a hospital letter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711" y="1017768"/>
            <a:ext cx="10980090" cy="5470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esol.britishcouncil.org/content/learners/grammar-and-vocabulary/beginners/reading-letter-hospital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32590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11" y="276114"/>
            <a:ext cx="10980089" cy="741654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words</a:t>
            </a:r>
            <a:endParaRPr lang="en-GB" sz="32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684" y="989012"/>
            <a:ext cx="2250475" cy="155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30" y="785543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078" y="526267"/>
            <a:ext cx="3363806" cy="19929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573" y="2791425"/>
            <a:ext cx="2847975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8014" y="2898763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2711" y="4806831"/>
            <a:ext cx="1840188" cy="1840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36521" y="278626"/>
            <a:ext cx="1885950" cy="24193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573" y="4567899"/>
            <a:ext cx="2143125" cy="21431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0923" y="2898763"/>
            <a:ext cx="2113519" cy="211351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56782" y="4480844"/>
            <a:ext cx="129817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confirm</a:t>
            </a:r>
            <a:endParaRPr lang="en-GB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4558305" y="6195234"/>
            <a:ext cx="127879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slippers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562649" y="2103922"/>
            <a:ext cx="145324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m</a:t>
            </a:r>
            <a:r>
              <a:rPr lang="en-GB" sz="2400" dirty="0" smtClean="0"/>
              <a:t>ake-up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 flipH="1">
            <a:off x="5100421" y="4106234"/>
            <a:ext cx="140696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nurse</a:t>
            </a:r>
            <a:endParaRPr lang="en-GB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470250" y="3955522"/>
            <a:ext cx="156231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consultant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6972" y="2207884"/>
            <a:ext cx="155500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operation</a:t>
            </a:r>
            <a:endParaRPr lang="en-GB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12949" y="2086009"/>
            <a:ext cx="108206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ward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834343" y="2169562"/>
            <a:ext cx="2065269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/>
              <a:t>d</a:t>
            </a:r>
            <a:r>
              <a:rPr lang="en-GB" sz="2400" dirty="0" smtClean="0"/>
              <a:t>ressing gown</a:t>
            </a:r>
            <a:endParaRPr lang="en-GB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452636" y="6103515"/>
            <a:ext cx="1392035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jewellery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77369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123"/>
            <a:ext cx="11353801" cy="6631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>
                <a:solidFill>
                  <a:srgbClr val="00B0F0"/>
                </a:solidFill>
              </a:rPr>
              <a:t>NHS Hospital</a:t>
            </a:r>
            <a:r>
              <a:rPr lang="en-GB" sz="2400" dirty="0" smtClean="0"/>
              <a:t>						   		</a:t>
            </a:r>
            <a:r>
              <a:rPr lang="en-GB" sz="2400" dirty="0" smtClean="0">
                <a:solidFill>
                  <a:srgbClr val="FF0000"/>
                </a:solidFill>
              </a:rPr>
              <a:t>2/January/2018</a:t>
            </a:r>
          </a:p>
          <a:p>
            <a:pPr marL="0" indent="0">
              <a:buNone/>
            </a:pPr>
            <a:r>
              <a:rPr lang="en-GB" sz="2400" dirty="0" smtClean="0">
                <a:solidFill>
                  <a:srgbClr val="00B0F0"/>
                </a:solidFill>
              </a:rPr>
              <a:t>Tel: 01222 44443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Dear Mrs. Osman,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Your operation is on </a:t>
            </a:r>
            <a:r>
              <a:rPr lang="en-GB" sz="2400" dirty="0" smtClean="0">
                <a:solidFill>
                  <a:srgbClr val="FF0000"/>
                </a:solidFill>
              </a:rPr>
              <a:t>Monday 14</a:t>
            </a:r>
            <a:r>
              <a:rPr lang="en-GB" sz="2400" baseline="30000" dirty="0" smtClean="0">
                <a:solidFill>
                  <a:srgbClr val="FF0000"/>
                </a:solidFill>
              </a:rPr>
              <a:t>th</a:t>
            </a:r>
            <a:r>
              <a:rPr lang="en-GB" sz="2400" dirty="0" smtClean="0">
                <a:solidFill>
                  <a:srgbClr val="FF0000"/>
                </a:solidFill>
              </a:rPr>
              <a:t> January</a:t>
            </a:r>
            <a:r>
              <a:rPr lang="en-GB" sz="2400" dirty="0" smtClean="0"/>
              <a:t>. Please </a:t>
            </a:r>
            <a:r>
              <a:rPr lang="en-GB" sz="2400" dirty="0" smtClean="0">
                <a:solidFill>
                  <a:srgbClr val="FF0000"/>
                </a:solidFill>
              </a:rPr>
              <a:t>go to B ward at 12.30</a:t>
            </a:r>
            <a:r>
              <a:rPr lang="en-GB" sz="2400" dirty="0" smtClean="0"/>
              <a:t>. </a:t>
            </a:r>
            <a:r>
              <a:rPr lang="en-GB" sz="2400" dirty="0" smtClean="0">
                <a:solidFill>
                  <a:srgbClr val="0070C0"/>
                </a:solidFill>
              </a:rPr>
              <a:t>Your consultant is Mr. Hamilton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 can have a light breakfast at </a:t>
            </a:r>
            <a:r>
              <a:rPr lang="en-GB" sz="2400" dirty="0" smtClean="0">
                <a:solidFill>
                  <a:srgbClr val="FF0000"/>
                </a:solidFill>
              </a:rPr>
              <a:t>7.30am</a:t>
            </a:r>
            <a:r>
              <a:rPr lang="en-GB" sz="2400" dirty="0" smtClean="0"/>
              <a:t> and have water up </a:t>
            </a:r>
            <a:r>
              <a:rPr lang="en-GB" sz="2400" dirty="0" smtClean="0">
                <a:solidFill>
                  <a:srgbClr val="FF0000"/>
                </a:solidFill>
              </a:rPr>
              <a:t>to 10.15am</a:t>
            </a:r>
            <a:r>
              <a:rPr lang="en-GB" sz="2400" dirty="0" smtClean="0"/>
              <a:t>. Please do not wear jewellery or make up. You will need to bring </a:t>
            </a:r>
            <a:r>
              <a:rPr lang="en-GB" sz="2400" dirty="0" smtClean="0">
                <a:solidFill>
                  <a:srgbClr val="FF0000"/>
                </a:solidFill>
              </a:rPr>
              <a:t>your slippers and a dressing gown.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Please contact the above number to </a:t>
            </a:r>
            <a:r>
              <a:rPr lang="en-GB" sz="2400" dirty="0" smtClean="0">
                <a:solidFill>
                  <a:srgbClr val="FF0000"/>
                </a:solidFill>
              </a:rPr>
              <a:t>confirm</a:t>
            </a:r>
            <a:r>
              <a:rPr lang="en-GB" sz="2400" dirty="0" smtClean="0"/>
              <a:t> your bed for this date as soon as possible.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Yours sincerely,</a:t>
            </a:r>
          </a:p>
          <a:p>
            <a:pPr marL="0" indent="0">
              <a:buNone/>
            </a:pPr>
            <a:r>
              <a:rPr lang="en-GB" sz="2400" i="1" dirty="0" smtClean="0"/>
              <a:t>Jane </a:t>
            </a:r>
            <a:r>
              <a:rPr lang="en-GB" sz="2400" i="1" dirty="0" smtClean="0"/>
              <a:t>manning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1484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6032</TotalTime>
  <Words>643</Words>
  <Application>Microsoft Office PowerPoint</Application>
  <PresentationFormat>Widescreen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            What’s the date today? 11/10/2021 The eleventh of October   yesterday? The tenth of October 10/10/2021   tomorrow? The twelfth of October 12/10/2021 </vt:lpstr>
      <vt:lpstr>                </vt:lpstr>
      <vt:lpstr>PowerPoint Presentation</vt:lpstr>
      <vt:lpstr>Accidents- What’s the matter?</vt:lpstr>
      <vt:lpstr>Games- illnesses (recap)</vt:lpstr>
      <vt:lpstr>Check homework</vt:lpstr>
      <vt:lpstr>Reading a hospital letter</vt:lpstr>
      <vt:lpstr>words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London Borough of Islington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Esen, Gulcoy</dc:creator>
  <cp:lastModifiedBy>Esen, Gulcoy</cp:lastModifiedBy>
  <cp:revision>294</cp:revision>
  <dcterms:created xsi:type="dcterms:W3CDTF">2021-05-21T00:07:32Z</dcterms:created>
  <dcterms:modified xsi:type="dcterms:W3CDTF">2021-10-11T14:20:10Z</dcterms:modified>
</cp:coreProperties>
</file>