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82" r:id="rId5"/>
  </p:sldMasterIdLst>
  <p:sldIdLst>
    <p:sldId id="271" r:id="rId6"/>
    <p:sldId id="272" r:id="rId7"/>
    <p:sldId id="273" r:id="rId8"/>
    <p:sldId id="289" r:id="rId9"/>
    <p:sldId id="290" r:id="rId10"/>
    <p:sldId id="275" r:id="rId11"/>
    <p:sldId id="276" r:id="rId12"/>
    <p:sldId id="278" r:id="rId13"/>
    <p:sldId id="277" r:id="rId14"/>
    <p:sldId id="279" r:id="rId15"/>
    <p:sldId id="280" r:id="rId16"/>
    <p:sldId id="286" r:id="rId17"/>
    <p:sldId id="284" r:id="rId18"/>
    <p:sldId id="283" r:id="rId19"/>
    <p:sldId id="263"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05"/>
  </p:normalViewPr>
  <p:slideViewPr>
    <p:cSldViewPr snapToGrid="0" snapToObjects="1">
      <p:cViewPr>
        <p:scale>
          <a:sx n="95" d="100"/>
          <a:sy n="95" d="100"/>
        </p:scale>
        <p:origin x="96"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6860B-24E5-43BD-B6AA-695A4302F09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9A20C31-8D77-4232-9073-A7A0B685577C}">
      <dgm:prSet phldrT="[Text]"/>
      <dgm:spPr/>
      <dgm:t>
        <a:bodyPr/>
        <a:lstStyle/>
        <a:p>
          <a:r>
            <a:rPr lang="en-US" dirty="0" smtClean="0"/>
            <a:t>Spider gram</a:t>
          </a:r>
          <a:endParaRPr lang="en-US" dirty="0"/>
        </a:p>
      </dgm:t>
    </dgm:pt>
    <dgm:pt modelId="{4FBB983C-03CD-4C38-99DB-7B908DA8E455}" type="parTrans" cxnId="{92BA6573-FA3C-4F27-A904-4AD9A0CC2E3F}">
      <dgm:prSet/>
      <dgm:spPr/>
      <dgm:t>
        <a:bodyPr/>
        <a:lstStyle/>
        <a:p>
          <a:endParaRPr lang="en-US"/>
        </a:p>
      </dgm:t>
    </dgm:pt>
    <dgm:pt modelId="{8E780342-062D-4233-9DCD-726218DAA5C7}" type="sibTrans" cxnId="{92BA6573-FA3C-4F27-A904-4AD9A0CC2E3F}">
      <dgm:prSet/>
      <dgm:spPr/>
      <dgm:t>
        <a:bodyPr/>
        <a:lstStyle/>
        <a:p>
          <a:endParaRPr lang="en-US"/>
        </a:p>
      </dgm:t>
    </dgm:pt>
    <dgm:pt modelId="{37A07F6D-7063-4FFC-A313-419017C95E38}">
      <dgm:prSet phldrT="[Text]" phldr="1"/>
      <dgm:spPr/>
      <dgm:t>
        <a:bodyPr/>
        <a:lstStyle/>
        <a:p>
          <a:endParaRPr lang="en-US" dirty="0"/>
        </a:p>
      </dgm:t>
    </dgm:pt>
    <dgm:pt modelId="{977CA7F3-5553-4439-91C3-8F50BA7C91B8}" type="parTrans" cxnId="{AE2C5FF5-3410-4A4F-9C34-5178135FFFBF}">
      <dgm:prSet/>
      <dgm:spPr/>
      <dgm:t>
        <a:bodyPr/>
        <a:lstStyle/>
        <a:p>
          <a:endParaRPr lang="en-US"/>
        </a:p>
      </dgm:t>
    </dgm:pt>
    <dgm:pt modelId="{77FB2C7A-A681-4197-9811-9D9B581129D2}" type="sibTrans" cxnId="{AE2C5FF5-3410-4A4F-9C34-5178135FFFBF}">
      <dgm:prSet/>
      <dgm:spPr/>
      <dgm:t>
        <a:bodyPr/>
        <a:lstStyle/>
        <a:p>
          <a:endParaRPr lang="en-US"/>
        </a:p>
      </dgm:t>
    </dgm:pt>
    <dgm:pt modelId="{3BD45EF3-08C6-427A-867A-EA334509335E}">
      <dgm:prSet phldrT="[Text]" phldr="1"/>
      <dgm:spPr/>
      <dgm:t>
        <a:bodyPr/>
        <a:lstStyle/>
        <a:p>
          <a:endParaRPr lang="en-US"/>
        </a:p>
      </dgm:t>
    </dgm:pt>
    <dgm:pt modelId="{F5A18C5B-6059-45AB-B6B9-8320191689D4}" type="parTrans" cxnId="{64B52CD2-B8C8-4520-B0CF-2E665E645304}">
      <dgm:prSet/>
      <dgm:spPr/>
      <dgm:t>
        <a:bodyPr/>
        <a:lstStyle/>
        <a:p>
          <a:endParaRPr lang="en-US"/>
        </a:p>
      </dgm:t>
    </dgm:pt>
    <dgm:pt modelId="{A4BBEF91-0541-4758-8F08-AF97A7BE1A15}" type="sibTrans" cxnId="{64B52CD2-B8C8-4520-B0CF-2E665E645304}">
      <dgm:prSet/>
      <dgm:spPr/>
      <dgm:t>
        <a:bodyPr/>
        <a:lstStyle/>
        <a:p>
          <a:endParaRPr lang="en-US"/>
        </a:p>
      </dgm:t>
    </dgm:pt>
    <dgm:pt modelId="{B02160A0-53EE-45F8-8C87-55464586F909}">
      <dgm:prSet phldrT="[Text]" phldr="1"/>
      <dgm:spPr/>
      <dgm:t>
        <a:bodyPr/>
        <a:lstStyle/>
        <a:p>
          <a:endParaRPr lang="en-US"/>
        </a:p>
      </dgm:t>
    </dgm:pt>
    <dgm:pt modelId="{B83FB3A9-3A60-40F0-B14A-4190C8E0BF04}" type="parTrans" cxnId="{D7FDF288-FCC2-408C-9E03-10141E274F8A}">
      <dgm:prSet/>
      <dgm:spPr/>
      <dgm:t>
        <a:bodyPr/>
        <a:lstStyle/>
        <a:p>
          <a:endParaRPr lang="en-US"/>
        </a:p>
      </dgm:t>
    </dgm:pt>
    <dgm:pt modelId="{550A6834-F4DF-40A2-99C6-F98E4B4AAFEE}" type="sibTrans" cxnId="{D7FDF288-FCC2-408C-9E03-10141E274F8A}">
      <dgm:prSet/>
      <dgm:spPr/>
      <dgm:t>
        <a:bodyPr/>
        <a:lstStyle/>
        <a:p>
          <a:endParaRPr lang="en-US"/>
        </a:p>
      </dgm:t>
    </dgm:pt>
    <dgm:pt modelId="{FC07BEC6-0547-4936-800F-5961FAFB1358}">
      <dgm:prSet/>
      <dgm:spPr/>
      <dgm:t>
        <a:bodyPr/>
        <a:lstStyle/>
        <a:p>
          <a:endParaRPr lang="en-US"/>
        </a:p>
      </dgm:t>
    </dgm:pt>
    <dgm:pt modelId="{A993290B-03C2-4027-A4E6-1BF7582295E6}" type="parTrans" cxnId="{BB19891E-7310-4132-946B-470F9D1E16A9}">
      <dgm:prSet/>
      <dgm:spPr/>
      <dgm:t>
        <a:bodyPr/>
        <a:lstStyle/>
        <a:p>
          <a:endParaRPr lang="en-US"/>
        </a:p>
      </dgm:t>
    </dgm:pt>
    <dgm:pt modelId="{499F5558-513C-48A8-8870-40868F6DF9B2}" type="sibTrans" cxnId="{BB19891E-7310-4132-946B-470F9D1E16A9}">
      <dgm:prSet/>
      <dgm:spPr/>
      <dgm:t>
        <a:bodyPr/>
        <a:lstStyle/>
        <a:p>
          <a:endParaRPr lang="en-US"/>
        </a:p>
      </dgm:t>
    </dgm:pt>
    <dgm:pt modelId="{584AFF35-5475-4ABD-BA18-9AD2DC4EEC0F}">
      <dgm:prSet/>
      <dgm:spPr/>
      <dgm:t>
        <a:bodyPr/>
        <a:lstStyle/>
        <a:p>
          <a:endParaRPr lang="en-US"/>
        </a:p>
      </dgm:t>
    </dgm:pt>
    <dgm:pt modelId="{AEB5586D-2699-4CF2-A07F-085CA1EFAD89}" type="parTrans" cxnId="{11B5D0FD-7C60-4C36-A272-BBAC53393BAC}">
      <dgm:prSet/>
      <dgm:spPr/>
      <dgm:t>
        <a:bodyPr/>
        <a:lstStyle/>
        <a:p>
          <a:endParaRPr lang="en-US"/>
        </a:p>
      </dgm:t>
    </dgm:pt>
    <dgm:pt modelId="{6EB24E15-B136-4C46-B9B8-803C2176D482}" type="sibTrans" cxnId="{11B5D0FD-7C60-4C36-A272-BBAC53393BAC}">
      <dgm:prSet/>
      <dgm:spPr/>
      <dgm:t>
        <a:bodyPr/>
        <a:lstStyle/>
        <a:p>
          <a:endParaRPr lang="en-US"/>
        </a:p>
      </dgm:t>
    </dgm:pt>
    <dgm:pt modelId="{9EAED791-3310-4FB0-AB14-0DC6FE582C3A}">
      <dgm:prSet phldrT="[Text]" phldr="1" custRadScaleRad="111700" custRadScaleInc="-2175"/>
      <dgm:spPr/>
      <dgm:t>
        <a:bodyPr/>
        <a:lstStyle/>
        <a:p>
          <a:endParaRPr lang="en-US" dirty="0"/>
        </a:p>
      </dgm:t>
    </dgm:pt>
    <dgm:pt modelId="{63B761A3-0319-4560-8822-0FC25C26864B}" type="parTrans" cxnId="{A9596C42-FA59-4E06-BE51-9AE8CF7FDF11}">
      <dgm:prSet/>
      <dgm:spPr/>
      <dgm:t>
        <a:bodyPr/>
        <a:lstStyle/>
        <a:p>
          <a:endParaRPr lang="en-US"/>
        </a:p>
      </dgm:t>
    </dgm:pt>
    <dgm:pt modelId="{3A0D9D3D-41A2-4328-A66E-DF8DE983EABB}" type="sibTrans" cxnId="{A9596C42-FA59-4E06-BE51-9AE8CF7FDF11}">
      <dgm:prSet/>
      <dgm:spPr/>
      <dgm:t>
        <a:bodyPr/>
        <a:lstStyle/>
        <a:p>
          <a:endParaRPr lang="en-US"/>
        </a:p>
      </dgm:t>
    </dgm:pt>
    <dgm:pt modelId="{52A823C3-373F-4B1A-B1AB-76EB22C5D080}" type="pres">
      <dgm:prSet presAssocID="{4F36860B-24E5-43BD-B6AA-695A4302F090}" presName="Name0" presStyleCnt="0">
        <dgm:presLayoutVars>
          <dgm:chMax val="1"/>
          <dgm:chPref val="1"/>
          <dgm:dir/>
          <dgm:animOne val="branch"/>
          <dgm:animLvl val="lvl"/>
        </dgm:presLayoutVars>
      </dgm:prSet>
      <dgm:spPr/>
      <dgm:t>
        <a:bodyPr/>
        <a:lstStyle/>
        <a:p>
          <a:endParaRPr lang="en-US"/>
        </a:p>
      </dgm:t>
    </dgm:pt>
    <dgm:pt modelId="{36688A73-60ED-4093-AF15-7BFEF53870A4}" type="pres">
      <dgm:prSet presAssocID="{89A20C31-8D77-4232-9073-A7A0B685577C}" presName="singleCycle" presStyleCnt="0"/>
      <dgm:spPr/>
    </dgm:pt>
    <dgm:pt modelId="{A2912C65-BBE7-4FEB-B414-A3C2AC784860}" type="pres">
      <dgm:prSet presAssocID="{89A20C31-8D77-4232-9073-A7A0B685577C}" presName="singleCenter" presStyleLbl="node1" presStyleIdx="0" presStyleCnt="4" custScaleX="193012">
        <dgm:presLayoutVars>
          <dgm:chMax val="7"/>
          <dgm:chPref val="7"/>
        </dgm:presLayoutVars>
      </dgm:prSet>
      <dgm:spPr/>
      <dgm:t>
        <a:bodyPr/>
        <a:lstStyle/>
        <a:p>
          <a:endParaRPr lang="en-US"/>
        </a:p>
      </dgm:t>
    </dgm:pt>
    <dgm:pt modelId="{DB7069D2-2A82-4E26-9BBA-9E3104DDD4DE}" type="pres">
      <dgm:prSet presAssocID="{977CA7F3-5553-4439-91C3-8F50BA7C91B8}" presName="Name56" presStyleLbl="parChTrans1D2" presStyleIdx="0" presStyleCnt="3"/>
      <dgm:spPr/>
      <dgm:t>
        <a:bodyPr/>
        <a:lstStyle/>
        <a:p>
          <a:endParaRPr lang="en-US"/>
        </a:p>
      </dgm:t>
    </dgm:pt>
    <dgm:pt modelId="{885F5A6B-74E2-438D-9040-EE415AAC918C}" type="pres">
      <dgm:prSet presAssocID="{37A07F6D-7063-4FFC-A313-419017C95E38}" presName="text0" presStyleLbl="node1" presStyleIdx="1" presStyleCnt="4" custRadScaleRad="111700" custRadScaleInc="-2175">
        <dgm:presLayoutVars>
          <dgm:bulletEnabled val="1"/>
        </dgm:presLayoutVars>
      </dgm:prSet>
      <dgm:spPr/>
      <dgm:t>
        <a:bodyPr/>
        <a:lstStyle/>
        <a:p>
          <a:endParaRPr lang="en-US"/>
        </a:p>
      </dgm:t>
    </dgm:pt>
    <dgm:pt modelId="{A640C94B-C7CF-455C-B6AB-E215234822E6}" type="pres">
      <dgm:prSet presAssocID="{F5A18C5B-6059-45AB-B6B9-8320191689D4}" presName="Name56" presStyleLbl="parChTrans1D2" presStyleIdx="1" presStyleCnt="3"/>
      <dgm:spPr/>
      <dgm:t>
        <a:bodyPr/>
        <a:lstStyle/>
        <a:p>
          <a:endParaRPr lang="en-US"/>
        </a:p>
      </dgm:t>
    </dgm:pt>
    <dgm:pt modelId="{24DF7315-6B1E-4673-963B-86DFDED8AE36}" type="pres">
      <dgm:prSet presAssocID="{3BD45EF3-08C6-427A-867A-EA334509335E}" presName="text0" presStyleLbl="node1" presStyleIdx="2" presStyleCnt="4" custRadScaleRad="141182" custRadScaleInc="-18919">
        <dgm:presLayoutVars>
          <dgm:bulletEnabled val="1"/>
        </dgm:presLayoutVars>
      </dgm:prSet>
      <dgm:spPr/>
      <dgm:t>
        <a:bodyPr/>
        <a:lstStyle/>
        <a:p>
          <a:endParaRPr lang="en-US"/>
        </a:p>
      </dgm:t>
    </dgm:pt>
    <dgm:pt modelId="{718DBDEC-AB4A-4120-83D5-DB42B5A2EBB5}" type="pres">
      <dgm:prSet presAssocID="{B83FB3A9-3A60-40F0-B14A-4190C8E0BF04}" presName="Name56" presStyleLbl="parChTrans1D2" presStyleIdx="2" presStyleCnt="3"/>
      <dgm:spPr/>
      <dgm:t>
        <a:bodyPr/>
        <a:lstStyle/>
        <a:p>
          <a:endParaRPr lang="en-US"/>
        </a:p>
      </dgm:t>
    </dgm:pt>
    <dgm:pt modelId="{C6DB1FBF-8260-4A11-ACC8-EABA4F4658DD}" type="pres">
      <dgm:prSet presAssocID="{B02160A0-53EE-45F8-8C87-55464586F909}" presName="text0" presStyleLbl="node1" presStyleIdx="3" presStyleCnt="4" custRadScaleRad="141997" custRadScaleInc="15970">
        <dgm:presLayoutVars>
          <dgm:bulletEnabled val="1"/>
        </dgm:presLayoutVars>
      </dgm:prSet>
      <dgm:spPr/>
      <dgm:t>
        <a:bodyPr/>
        <a:lstStyle/>
        <a:p>
          <a:endParaRPr lang="en-US"/>
        </a:p>
      </dgm:t>
    </dgm:pt>
  </dgm:ptLst>
  <dgm:cxnLst>
    <dgm:cxn modelId="{AE2C5FF5-3410-4A4F-9C34-5178135FFFBF}" srcId="{89A20C31-8D77-4232-9073-A7A0B685577C}" destId="{37A07F6D-7063-4FFC-A313-419017C95E38}" srcOrd="0" destOrd="0" parTransId="{977CA7F3-5553-4439-91C3-8F50BA7C91B8}" sibTransId="{77FB2C7A-A681-4197-9811-9D9B581129D2}"/>
    <dgm:cxn modelId="{E53683CA-8E27-4F9B-AEA7-A5946ED4E4E0}" type="presOf" srcId="{4F36860B-24E5-43BD-B6AA-695A4302F090}" destId="{52A823C3-373F-4B1A-B1AB-76EB22C5D080}" srcOrd="0" destOrd="0" presId="urn:microsoft.com/office/officeart/2008/layout/RadialCluster"/>
    <dgm:cxn modelId="{ED6882ED-0B1A-47D2-B431-EC91E985294D}" type="presOf" srcId="{977CA7F3-5553-4439-91C3-8F50BA7C91B8}" destId="{DB7069D2-2A82-4E26-9BBA-9E3104DDD4DE}" srcOrd="0" destOrd="0" presId="urn:microsoft.com/office/officeart/2008/layout/RadialCluster"/>
    <dgm:cxn modelId="{64B52CD2-B8C8-4520-B0CF-2E665E645304}" srcId="{89A20C31-8D77-4232-9073-A7A0B685577C}" destId="{3BD45EF3-08C6-427A-867A-EA334509335E}" srcOrd="1" destOrd="0" parTransId="{F5A18C5B-6059-45AB-B6B9-8320191689D4}" sibTransId="{A4BBEF91-0541-4758-8F08-AF97A7BE1A15}"/>
    <dgm:cxn modelId="{92BA6573-FA3C-4F27-A904-4AD9A0CC2E3F}" srcId="{4F36860B-24E5-43BD-B6AA-695A4302F090}" destId="{89A20C31-8D77-4232-9073-A7A0B685577C}" srcOrd="0" destOrd="0" parTransId="{4FBB983C-03CD-4C38-99DB-7B908DA8E455}" sibTransId="{8E780342-062D-4233-9DCD-726218DAA5C7}"/>
    <dgm:cxn modelId="{1C7ADF15-C672-4A19-B9AF-68E93887FEA5}" type="presOf" srcId="{B02160A0-53EE-45F8-8C87-55464586F909}" destId="{C6DB1FBF-8260-4A11-ACC8-EABA4F4658DD}" srcOrd="0" destOrd="0" presId="urn:microsoft.com/office/officeart/2008/layout/RadialCluster"/>
    <dgm:cxn modelId="{A9596C42-FA59-4E06-BE51-9AE8CF7FDF11}" srcId="{4F36860B-24E5-43BD-B6AA-695A4302F090}" destId="{9EAED791-3310-4FB0-AB14-0DC6FE582C3A}" srcOrd="3" destOrd="0" parTransId="{63B761A3-0319-4560-8822-0FC25C26864B}" sibTransId="{3A0D9D3D-41A2-4328-A66E-DF8DE983EABB}"/>
    <dgm:cxn modelId="{D7FDF288-FCC2-408C-9E03-10141E274F8A}" srcId="{89A20C31-8D77-4232-9073-A7A0B685577C}" destId="{B02160A0-53EE-45F8-8C87-55464586F909}" srcOrd="2" destOrd="0" parTransId="{B83FB3A9-3A60-40F0-B14A-4190C8E0BF04}" sibTransId="{550A6834-F4DF-40A2-99C6-F98E4B4AAFEE}"/>
    <dgm:cxn modelId="{D74F6DE4-CE00-42A6-9EF4-B8F2D61D14FE}" type="presOf" srcId="{37A07F6D-7063-4FFC-A313-419017C95E38}" destId="{885F5A6B-74E2-438D-9040-EE415AAC918C}" srcOrd="0" destOrd="0" presId="urn:microsoft.com/office/officeart/2008/layout/RadialCluster"/>
    <dgm:cxn modelId="{620BE441-2DB5-426A-B3C8-65F387D7AEA3}" type="presOf" srcId="{3BD45EF3-08C6-427A-867A-EA334509335E}" destId="{24DF7315-6B1E-4673-963B-86DFDED8AE36}" srcOrd="0" destOrd="0" presId="urn:microsoft.com/office/officeart/2008/layout/RadialCluster"/>
    <dgm:cxn modelId="{860C4E88-14AF-4456-AAED-9F100F9118BE}" type="presOf" srcId="{B83FB3A9-3A60-40F0-B14A-4190C8E0BF04}" destId="{718DBDEC-AB4A-4120-83D5-DB42B5A2EBB5}" srcOrd="0" destOrd="0" presId="urn:microsoft.com/office/officeart/2008/layout/RadialCluster"/>
    <dgm:cxn modelId="{871E517C-00D8-46EF-AF56-9EE602A7E556}" type="presOf" srcId="{F5A18C5B-6059-45AB-B6B9-8320191689D4}" destId="{A640C94B-C7CF-455C-B6AB-E215234822E6}" srcOrd="0" destOrd="0" presId="urn:microsoft.com/office/officeart/2008/layout/RadialCluster"/>
    <dgm:cxn modelId="{BB19891E-7310-4132-946B-470F9D1E16A9}" srcId="{4F36860B-24E5-43BD-B6AA-695A4302F090}" destId="{FC07BEC6-0547-4936-800F-5961FAFB1358}" srcOrd="1" destOrd="0" parTransId="{A993290B-03C2-4027-A4E6-1BF7582295E6}" sibTransId="{499F5558-513C-48A8-8870-40868F6DF9B2}"/>
    <dgm:cxn modelId="{E34E62E9-D6D3-4D6A-AC59-E4BBA203A1DA}" type="presOf" srcId="{89A20C31-8D77-4232-9073-A7A0B685577C}" destId="{A2912C65-BBE7-4FEB-B414-A3C2AC784860}" srcOrd="0" destOrd="0" presId="urn:microsoft.com/office/officeart/2008/layout/RadialCluster"/>
    <dgm:cxn modelId="{11B5D0FD-7C60-4C36-A272-BBAC53393BAC}" srcId="{4F36860B-24E5-43BD-B6AA-695A4302F090}" destId="{584AFF35-5475-4ABD-BA18-9AD2DC4EEC0F}" srcOrd="2" destOrd="0" parTransId="{AEB5586D-2699-4CF2-A07F-085CA1EFAD89}" sibTransId="{6EB24E15-B136-4C46-B9B8-803C2176D482}"/>
    <dgm:cxn modelId="{E3BC19DA-7144-4949-A552-EA04C1F8AF24}" type="presParOf" srcId="{52A823C3-373F-4B1A-B1AB-76EB22C5D080}" destId="{36688A73-60ED-4093-AF15-7BFEF53870A4}" srcOrd="0" destOrd="0" presId="urn:microsoft.com/office/officeart/2008/layout/RadialCluster"/>
    <dgm:cxn modelId="{B432884C-B203-423B-A49E-5A0B31CA396D}" type="presParOf" srcId="{36688A73-60ED-4093-AF15-7BFEF53870A4}" destId="{A2912C65-BBE7-4FEB-B414-A3C2AC784860}" srcOrd="0" destOrd="0" presId="urn:microsoft.com/office/officeart/2008/layout/RadialCluster"/>
    <dgm:cxn modelId="{3D309578-E20A-4E5B-A456-AB569DBCD21E}" type="presParOf" srcId="{36688A73-60ED-4093-AF15-7BFEF53870A4}" destId="{DB7069D2-2A82-4E26-9BBA-9E3104DDD4DE}" srcOrd="1" destOrd="0" presId="urn:microsoft.com/office/officeart/2008/layout/RadialCluster"/>
    <dgm:cxn modelId="{905B4A0F-F25F-481B-B30B-C60E6113492C}" type="presParOf" srcId="{36688A73-60ED-4093-AF15-7BFEF53870A4}" destId="{885F5A6B-74E2-438D-9040-EE415AAC918C}" srcOrd="2" destOrd="0" presId="urn:microsoft.com/office/officeart/2008/layout/RadialCluster"/>
    <dgm:cxn modelId="{4CBC4D0C-5BFA-45C3-96E4-61CF08F818FC}" type="presParOf" srcId="{36688A73-60ED-4093-AF15-7BFEF53870A4}" destId="{A640C94B-C7CF-455C-B6AB-E215234822E6}" srcOrd="3" destOrd="0" presId="urn:microsoft.com/office/officeart/2008/layout/RadialCluster"/>
    <dgm:cxn modelId="{5CFC5897-E439-43D3-AF03-03D523FCA74A}" type="presParOf" srcId="{36688A73-60ED-4093-AF15-7BFEF53870A4}" destId="{24DF7315-6B1E-4673-963B-86DFDED8AE36}" srcOrd="4" destOrd="0" presId="urn:microsoft.com/office/officeart/2008/layout/RadialCluster"/>
    <dgm:cxn modelId="{07E793F6-08CC-4CF5-BEB6-88FE1AB3B109}" type="presParOf" srcId="{36688A73-60ED-4093-AF15-7BFEF53870A4}" destId="{718DBDEC-AB4A-4120-83D5-DB42B5A2EBB5}" srcOrd="5" destOrd="0" presId="urn:microsoft.com/office/officeart/2008/layout/RadialCluster"/>
    <dgm:cxn modelId="{28811508-DFBF-429F-A7A6-61659A600954}" type="presParOf" srcId="{36688A73-60ED-4093-AF15-7BFEF53870A4}" destId="{C6DB1FBF-8260-4A11-ACC8-EABA4F4658D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12C65-BBE7-4FEB-B414-A3C2AC784860}">
      <dsp:nvSpPr>
        <dsp:cNvPr id="0" name=""/>
        <dsp:cNvSpPr/>
      </dsp:nvSpPr>
      <dsp:spPr>
        <a:xfrm>
          <a:off x="1697720" y="993237"/>
          <a:ext cx="1236194" cy="640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Spider gram</a:t>
          </a:r>
          <a:endParaRPr lang="en-US" sz="1700" kern="1200" dirty="0"/>
        </a:p>
      </dsp:txBody>
      <dsp:txXfrm>
        <a:off x="1728985" y="1024502"/>
        <a:ext cx="1173664" cy="577945"/>
      </dsp:txXfrm>
    </dsp:sp>
    <dsp:sp modelId="{DB7069D2-2A82-4E26-9BBA-9E3104DDD4DE}">
      <dsp:nvSpPr>
        <dsp:cNvPr id="0" name=""/>
        <dsp:cNvSpPr/>
      </dsp:nvSpPr>
      <dsp:spPr>
        <a:xfrm rot="16121700">
          <a:off x="2019965" y="711178"/>
          <a:ext cx="564263" cy="0"/>
        </a:xfrm>
        <a:custGeom>
          <a:avLst/>
          <a:gdLst/>
          <a:ahLst/>
          <a:cxnLst/>
          <a:rect l="0" t="0" r="0" b="0"/>
          <a:pathLst>
            <a:path>
              <a:moveTo>
                <a:pt x="0" y="0"/>
              </a:moveTo>
              <a:lnTo>
                <a:pt x="5642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F5A6B-74E2-438D-9040-EE415AAC918C}">
      <dsp:nvSpPr>
        <dsp:cNvPr id="0" name=""/>
        <dsp:cNvSpPr/>
      </dsp:nvSpPr>
      <dsp:spPr>
        <a:xfrm>
          <a:off x="2076224" y="1"/>
          <a:ext cx="429118" cy="42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endParaRPr lang="en-US" sz="1100" kern="1200" dirty="0"/>
        </a:p>
      </dsp:txBody>
      <dsp:txXfrm>
        <a:off x="2097172" y="20949"/>
        <a:ext cx="387222" cy="387222"/>
      </dsp:txXfrm>
    </dsp:sp>
    <dsp:sp modelId="{A640C94B-C7CF-455C-B6AB-E215234822E6}">
      <dsp:nvSpPr>
        <dsp:cNvPr id="0" name=""/>
        <dsp:cNvSpPr/>
      </dsp:nvSpPr>
      <dsp:spPr>
        <a:xfrm rot="1118916">
          <a:off x="2920513" y="1603695"/>
          <a:ext cx="510525" cy="0"/>
        </a:xfrm>
        <a:custGeom>
          <a:avLst/>
          <a:gdLst/>
          <a:ahLst/>
          <a:cxnLst/>
          <a:rect l="0" t="0" r="0" b="0"/>
          <a:pathLst>
            <a:path>
              <a:moveTo>
                <a:pt x="0" y="0"/>
              </a:moveTo>
              <a:lnTo>
                <a:pt x="51052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F7315-6B1E-4673-963B-86DFDED8AE36}">
      <dsp:nvSpPr>
        <dsp:cNvPr id="0" name=""/>
        <dsp:cNvSpPr/>
      </dsp:nvSpPr>
      <dsp:spPr>
        <a:xfrm>
          <a:off x="3417637" y="1543169"/>
          <a:ext cx="429118" cy="42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endParaRPr lang="en-US" sz="1100" kern="1200"/>
        </a:p>
      </dsp:txBody>
      <dsp:txXfrm>
        <a:off x="3438585" y="1564117"/>
        <a:ext cx="387222" cy="387222"/>
      </dsp:txXfrm>
    </dsp:sp>
    <dsp:sp modelId="{718DBDEC-AB4A-4120-83D5-DB42B5A2EBB5}">
      <dsp:nvSpPr>
        <dsp:cNvPr id="0" name=""/>
        <dsp:cNvSpPr/>
      </dsp:nvSpPr>
      <dsp:spPr>
        <a:xfrm rot="9574920">
          <a:off x="1204841" y="1632327"/>
          <a:ext cx="508863" cy="0"/>
        </a:xfrm>
        <a:custGeom>
          <a:avLst/>
          <a:gdLst/>
          <a:ahLst/>
          <a:cxnLst/>
          <a:rect l="0" t="0" r="0" b="0"/>
          <a:pathLst>
            <a:path>
              <a:moveTo>
                <a:pt x="0" y="0"/>
              </a:moveTo>
              <a:lnTo>
                <a:pt x="508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B1FBF-8260-4A11-ACC8-EABA4F4658DD}">
      <dsp:nvSpPr>
        <dsp:cNvPr id="0" name=""/>
        <dsp:cNvSpPr/>
      </dsp:nvSpPr>
      <dsp:spPr>
        <a:xfrm>
          <a:off x="791708" y="1586401"/>
          <a:ext cx="429118" cy="42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endParaRPr lang="en-US" sz="1100" kern="1200"/>
        </a:p>
      </dsp:txBody>
      <dsp:txXfrm>
        <a:off x="812656" y="1607349"/>
        <a:ext cx="387222" cy="38722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800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070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999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4499111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293835" y="1368000"/>
            <a:ext cx="8141906" cy="46443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191763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smtClean="0"/>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670371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25514076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435153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3898259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4253891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965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490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18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098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32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369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52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952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527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69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05728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6" name="Picture 9" descr="ISL_Logo_Bla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189876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uk/bitesize/topics/zvgg4qt/articles/zcjcxf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each.files.bbci.co.uk/skillswise/en11lett-l1-w-writing-a-letter-of-complaint.pdf" TargetMode="External"/><Relationship Id="rId2" Type="http://schemas.openxmlformats.org/officeDocument/2006/relationships/hyperlink" Target="http://teach.files.bbci.co.uk/skillswise/en11lett-l1-f-writing-formal-letter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teach.files.bbci.co.uk/skillswise/en11lett-l1-f-writing-formal-letters.pdf" TargetMode="External"/><Relationship Id="rId2" Type="http://schemas.openxmlformats.org/officeDocument/2006/relationships/hyperlink" Target="https://www.bbc.co.uk/bitesize/topics/zvgg4qt/articles/zcjcxfr" TargetMode="External"/><Relationship Id="rId1" Type="http://schemas.openxmlformats.org/officeDocument/2006/relationships/slideLayout" Target="../slideLayouts/slideLayout13.xml"/><Relationship Id="rId6" Type="http://schemas.openxmlformats.org/officeDocument/2006/relationships/hyperlink" Target="https://www.britannica.com/on-this-day/January-22" TargetMode="External"/><Relationship Id="rId5" Type="http://schemas.openxmlformats.org/officeDocument/2006/relationships/hyperlink" Target="https://www.bbc.co.uk/teach/skillswise/writing-a-letter/zbc8vk7" TargetMode="External"/><Relationship Id="rId4" Type="http://schemas.openxmlformats.org/officeDocument/2006/relationships/hyperlink" Target="http://teach.files.bbci.co.uk/skillswise/en11lett-l1-w-writing-a-letter-of-complain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Content Placeholder 2"/>
          <p:cNvSpPr>
            <a:spLocks noGrp="1"/>
          </p:cNvSpPr>
          <p:nvPr>
            <p:ph idx="10"/>
          </p:nvPr>
        </p:nvSpPr>
        <p:spPr>
          <a:xfrm>
            <a:off x="293834" y="1368000"/>
            <a:ext cx="10773387" cy="4644382"/>
          </a:xfrm>
        </p:spPr>
        <p:txBody>
          <a:bodyPr/>
          <a:lstStyle/>
          <a:p>
            <a:pPr marL="0" indent="0" algn="ctr">
              <a:buNone/>
            </a:pPr>
            <a:r>
              <a:rPr lang="en-US" sz="6000" kern="1200" dirty="0">
                <a:solidFill>
                  <a:prstClr val="black"/>
                </a:solidFill>
                <a:latin typeface="Calibri Light" panose="020F0302020204030204"/>
                <a:ea typeface="+mj-ea"/>
                <a:cs typeface="+mj-cs"/>
              </a:rPr>
              <a:t>Functional </a:t>
            </a:r>
            <a:r>
              <a:rPr lang="en-US" sz="6000" kern="1200" dirty="0" smtClean="0">
                <a:solidFill>
                  <a:prstClr val="black"/>
                </a:solidFill>
                <a:latin typeface="Calibri Light" panose="020F0302020204030204"/>
                <a:ea typeface="+mj-ea"/>
                <a:cs typeface="+mj-cs"/>
              </a:rPr>
              <a:t>Skills English Level </a:t>
            </a:r>
            <a:r>
              <a:rPr lang="en-US" sz="6000" kern="1200" dirty="0">
                <a:solidFill>
                  <a:prstClr val="black"/>
                </a:solidFill>
                <a:latin typeface="Calibri Light" panose="020F0302020204030204"/>
                <a:ea typeface="+mj-ea"/>
                <a:cs typeface="+mj-cs"/>
              </a:rPr>
              <a:t>2</a:t>
            </a:r>
            <a:br>
              <a:rPr lang="en-US" sz="6000" kern="1200" dirty="0">
                <a:solidFill>
                  <a:prstClr val="black"/>
                </a:solidFill>
                <a:latin typeface="Calibri Light" panose="020F0302020204030204"/>
                <a:ea typeface="+mj-ea"/>
                <a:cs typeface="+mj-cs"/>
              </a:rPr>
            </a:br>
            <a:r>
              <a:rPr lang="en-US" sz="6000" kern="1200" dirty="0">
                <a:solidFill>
                  <a:prstClr val="black"/>
                </a:solidFill>
                <a:latin typeface="Calibri Light" panose="020F0302020204030204"/>
                <a:ea typeface="+mj-ea"/>
                <a:cs typeface="+mj-cs"/>
              </a:rPr>
              <a:t>Spring </a:t>
            </a:r>
            <a:r>
              <a:rPr lang="en-US" sz="6000" kern="1200" dirty="0" smtClean="0">
                <a:solidFill>
                  <a:prstClr val="black"/>
                </a:solidFill>
                <a:latin typeface="Calibri Light" panose="020F0302020204030204"/>
                <a:ea typeface="+mj-ea"/>
                <a:cs typeface="+mj-cs"/>
              </a:rPr>
              <a:t>Term</a:t>
            </a:r>
          </a:p>
          <a:p>
            <a:pPr marL="0" indent="0" algn="ctr">
              <a:buNone/>
            </a:pPr>
            <a:endParaRPr lang="en-US" sz="1000" kern="1200" dirty="0" smtClean="0">
              <a:solidFill>
                <a:prstClr val="black"/>
              </a:solidFill>
              <a:latin typeface="Calibri Light" panose="020F0302020204030204"/>
              <a:ea typeface="+mj-ea"/>
              <a:cs typeface="+mj-cs"/>
            </a:endParaRPr>
          </a:p>
          <a:p>
            <a:pPr marL="0" indent="0" algn="ctr">
              <a:buNone/>
            </a:pPr>
            <a:endParaRPr lang="en-US" sz="1000" kern="1200" dirty="0">
              <a:solidFill>
                <a:prstClr val="black"/>
              </a:solidFill>
              <a:latin typeface="Calibri Light" panose="020F0302020204030204"/>
              <a:ea typeface="+mj-ea"/>
              <a:cs typeface="+mj-cs"/>
            </a:endParaRPr>
          </a:p>
          <a:p>
            <a:pPr marL="0" indent="0" algn="ctr">
              <a:buNone/>
            </a:pPr>
            <a:endParaRPr lang="en-US" sz="1000" kern="1200" dirty="0">
              <a:solidFill>
                <a:prstClr val="black"/>
              </a:solidFill>
              <a:latin typeface="Calibri Light" panose="020F0302020204030204"/>
              <a:ea typeface="+mj-ea"/>
              <a:cs typeface="+mj-cs"/>
            </a:endParaRPr>
          </a:p>
          <a:p>
            <a:pPr marL="0" lvl="0" indent="0" algn="ctr" fontAlgn="auto">
              <a:lnSpc>
                <a:spcPct val="90000"/>
              </a:lnSpc>
              <a:spcBef>
                <a:spcPts val="1000"/>
              </a:spcBef>
              <a:spcAft>
                <a:spcPts val="0"/>
              </a:spcAft>
              <a:buNone/>
            </a:pPr>
            <a:r>
              <a:rPr lang="en-US" sz="4000" kern="1200" dirty="0" smtClean="0">
                <a:solidFill>
                  <a:prstClr val="black"/>
                </a:solidFill>
                <a:latin typeface="Calibri" panose="020F0502020204030204"/>
              </a:rPr>
              <a:t>22nd </a:t>
            </a:r>
            <a:r>
              <a:rPr lang="en-US" sz="4000" kern="1200" dirty="0">
                <a:solidFill>
                  <a:prstClr val="black"/>
                </a:solidFill>
                <a:latin typeface="Calibri" panose="020F0502020204030204"/>
              </a:rPr>
              <a:t>Jan </a:t>
            </a:r>
            <a:r>
              <a:rPr lang="mr-IN" sz="4000" kern="1200" dirty="0">
                <a:solidFill>
                  <a:prstClr val="black"/>
                </a:solidFill>
                <a:latin typeface="Calibri" panose="020F0502020204030204"/>
              </a:rPr>
              <a:t>–</a:t>
            </a:r>
            <a:r>
              <a:rPr lang="en-US" sz="4000" kern="1200" dirty="0">
                <a:solidFill>
                  <a:prstClr val="black"/>
                </a:solidFill>
                <a:latin typeface="Calibri" panose="020F0502020204030204"/>
              </a:rPr>
              <a:t> </a:t>
            </a:r>
            <a:r>
              <a:rPr lang="en-US" sz="4000" kern="1200" dirty="0" smtClean="0">
                <a:solidFill>
                  <a:prstClr val="black"/>
                </a:solidFill>
                <a:latin typeface="Calibri" panose="020F0502020204030204"/>
              </a:rPr>
              <a:t>30th Apr </a:t>
            </a:r>
            <a:r>
              <a:rPr lang="en-US" sz="4000" kern="1200" dirty="0">
                <a:solidFill>
                  <a:prstClr val="black"/>
                </a:solidFill>
                <a:latin typeface="Calibri" panose="020F0502020204030204"/>
              </a:rPr>
              <a:t>2021</a:t>
            </a:r>
          </a:p>
          <a:p>
            <a:pPr marL="0" indent="0" algn="ctr">
              <a:buNone/>
            </a:pPr>
            <a:endParaRPr lang="en-GB"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249638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02" y="715126"/>
            <a:ext cx="10515600" cy="700000"/>
          </a:xfrm>
        </p:spPr>
        <p:txBody>
          <a:bodyPr>
            <a:normAutofit fontScale="90000"/>
          </a:bodyPr>
          <a:lstStyle/>
          <a:p>
            <a:r>
              <a:rPr lang="en-GB" sz="3600" b="1" dirty="0"/>
              <a:t>Work together and decide and divide the following text into appropriate paragraphs.</a:t>
            </a:r>
            <a:r>
              <a:rPr lang="en-GB" dirty="0"/>
              <a:t/>
            </a:r>
            <a:br>
              <a:rPr lang="en-GB" dirty="0"/>
            </a:br>
            <a:endParaRPr lang="en-GB" dirty="0"/>
          </a:p>
        </p:txBody>
      </p:sp>
      <p:sp>
        <p:nvSpPr>
          <p:cNvPr id="3" name="Content Placeholder 2"/>
          <p:cNvSpPr>
            <a:spLocks noGrp="1"/>
          </p:cNvSpPr>
          <p:nvPr>
            <p:ph idx="1"/>
          </p:nvPr>
        </p:nvSpPr>
        <p:spPr>
          <a:xfrm>
            <a:off x="145701" y="1415126"/>
            <a:ext cx="11907297" cy="5372536"/>
          </a:xfrm>
        </p:spPr>
        <p:txBody>
          <a:bodyPr/>
          <a:lstStyle/>
          <a:p>
            <a:pPr marL="0" indent="0">
              <a:buNone/>
            </a:pPr>
            <a:endParaRPr lang="en-GB" dirty="0" smtClean="0">
              <a:hlinkClick r:id="rId2"/>
            </a:endParaRPr>
          </a:p>
          <a:p>
            <a:pPr marL="0" indent="0">
              <a:buNone/>
            </a:pPr>
            <a:r>
              <a:rPr lang="en-GB" dirty="0" smtClean="0">
                <a:hlinkClick r:id="rId2"/>
              </a:rPr>
              <a:t>https</a:t>
            </a:r>
            <a:r>
              <a:rPr lang="en-GB" dirty="0">
                <a:hlinkClick r:id="rId2"/>
              </a:rPr>
              <a:t>://</a:t>
            </a:r>
            <a:r>
              <a:rPr lang="en-GB" dirty="0" smtClean="0">
                <a:hlinkClick r:id="rId2"/>
              </a:rPr>
              <a:t>www.bbc.co.uk/bitesize/topics/zvgg4qt/articles/zcjcxfr</a:t>
            </a:r>
            <a:endParaRPr lang="en-GB" dirty="0" smtClean="0"/>
          </a:p>
          <a:p>
            <a:pPr marL="0" indent="0">
              <a:buNone/>
            </a:pPr>
            <a:endParaRPr lang="en-GB" dirty="0"/>
          </a:p>
        </p:txBody>
      </p:sp>
    </p:spTree>
    <p:extLst>
      <p:ext uri="{BB962C8B-B14F-4D97-AF65-F5344CB8AC3E}">
        <p14:creationId xmlns:p14="http://schemas.microsoft.com/office/powerpoint/2010/main" val="2131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388"/>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9696" y="159026"/>
            <a:ext cx="12142304" cy="6639339"/>
          </a:xfrm>
        </p:spPr>
        <p:txBody>
          <a:bodyPr/>
          <a:lstStyle/>
          <a:p>
            <a:pPr marL="0" indent="0">
              <a:buNone/>
            </a:pPr>
            <a:r>
              <a:rPr lang="en-GB" dirty="0"/>
              <a:t/>
            </a:r>
            <a:br>
              <a:rPr lang="en-GB" dirty="0"/>
            </a:br>
            <a:r>
              <a:rPr lang="en-GB" b="1" dirty="0"/>
              <a:t>Read the following text and </a:t>
            </a:r>
            <a:r>
              <a:rPr lang="en-GB" b="1" dirty="0" smtClean="0"/>
              <a:t>identify </a:t>
            </a:r>
            <a:r>
              <a:rPr lang="en-GB" b="1" dirty="0" smtClean="0"/>
              <a:t>11 </a:t>
            </a:r>
            <a:r>
              <a:rPr lang="en-GB" b="1" dirty="0" smtClean="0"/>
              <a:t>spelling &amp; proper noun errors</a:t>
            </a:r>
          </a:p>
          <a:p>
            <a:pPr marL="0" indent="0">
              <a:buNone/>
            </a:pPr>
            <a:endParaRPr lang="en-GB" dirty="0"/>
          </a:p>
          <a:p>
            <a:pPr marL="0" indent="0">
              <a:buNone/>
            </a:pPr>
            <a:r>
              <a:rPr lang="en-US" dirty="0" smtClean="0"/>
              <a:t>10 </a:t>
            </a:r>
            <a:r>
              <a:rPr lang="en-US" dirty="0"/>
              <a:t>Defoe Road Brandon Suffolk IP44 7UJ 10 June 2011 Dear </a:t>
            </a:r>
            <a:r>
              <a:rPr lang="en-US" dirty="0" smtClean="0"/>
              <a:t>mrs </a:t>
            </a:r>
            <a:r>
              <a:rPr lang="en-US" dirty="0" smtClean="0"/>
              <a:t>james, </a:t>
            </a:r>
            <a:r>
              <a:rPr lang="en-US" dirty="0"/>
              <a:t>I am </a:t>
            </a:r>
            <a:r>
              <a:rPr lang="en-US" dirty="0" smtClean="0"/>
              <a:t>writeing </a:t>
            </a:r>
            <a:r>
              <a:rPr lang="en-US" dirty="0"/>
              <a:t>to let you know that my daughter Joanne will not be </a:t>
            </a:r>
            <a:r>
              <a:rPr lang="en-US" dirty="0" smtClean="0"/>
              <a:t>abel </a:t>
            </a:r>
            <a:r>
              <a:rPr lang="en-US" dirty="0"/>
              <a:t>to do her detention after school next t</a:t>
            </a:r>
            <a:r>
              <a:rPr lang="en-US" dirty="0" smtClean="0"/>
              <a:t>uesday</a:t>
            </a:r>
            <a:r>
              <a:rPr lang="en-US" dirty="0"/>
              <a:t>. This is </a:t>
            </a:r>
            <a:r>
              <a:rPr lang="en-US" dirty="0" smtClean="0"/>
              <a:t>becuase </a:t>
            </a:r>
            <a:r>
              <a:rPr lang="en-US" dirty="0"/>
              <a:t>she </a:t>
            </a:r>
            <a:r>
              <a:rPr lang="en-US" dirty="0" smtClean="0"/>
              <a:t>has an apointment </a:t>
            </a:r>
            <a:r>
              <a:rPr lang="en-US" dirty="0"/>
              <a:t>with the dentist that day. Is it posible to put </a:t>
            </a:r>
            <a:r>
              <a:rPr lang="en-US" dirty="0" smtClean="0"/>
              <a:t>of </a:t>
            </a:r>
            <a:r>
              <a:rPr lang="en-US" dirty="0"/>
              <a:t>the detention </a:t>
            </a:r>
            <a:r>
              <a:rPr lang="en-US" dirty="0" smtClean="0"/>
              <a:t>untill </a:t>
            </a:r>
            <a:r>
              <a:rPr lang="en-US" dirty="0"/>
              <a:t>the following week, when I can collect her by car from school at </a:t>
            </a:r>
            <a:r>
              <a:rPr lang="en-US" dirty="0" smtClean="0"/>
              <a:t>5pm? </a:t>
            </a:r>
            <a:r>
              <a:rPr lang="en-US" dirty="0"/>
              <a:t>Yours </a:t>
            </a:r>
            <a:r>
              <a:rPr lang="en-US" dirty="0" smtClean="0"/>
              <a:t>sinserely, </a:t>
            </a:r>
            <a:r>
              <a:rPr lang="en-US" dirty="0"/>
              <a:t>Chris Johnson</a:t>
            </a:r>
            <a:endParaRPr lang="en-GB" dirty="0"/>
          </a:p>
        </p:txBody>
      </p:sp>
    </p:spTree>
    <p:extLst>
      <p:ext uri="{BB962C8B-B14F-4D97-AF65-F5344CB8AC3E}">
        <p14:creationId xmlns:p14="http://schemas.microsoft.com/office/powerpoint/2010/main" val="36461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388"/>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9696" y="159026"/>
            <a:ext cx="12142304" cy="6639339"/>
          </a:xfrm>
        </p:spPr>
        <p:txBody>
          <a:bodyPr/>
          <a:lstStyle/>
          <a:p>
            <a:pPr marL="0" indent="0">
              <a:buNone/>
            </a:pPr>
            <a:r>
              <a:rPr lang="en-GB" dirty="0"/>
              <a:t/>
            </a:r>
            <a:br>
              <a:rPr lang="en-GB" dirty="0"/>
            </a:br>
            <a:endParaRPr lang="en-GB" dirty="0"/>
          </a:p>
          <a:p>
            <a:pPr marL="0" indent="0">
              <a:buNone/>
            </a:pPr>
            <a:r>
              <a:rPr lang="en-US" dirty="0" smtClean="0"/>
              <a:t>10 </a:t>
            </a:r>
            <a:r>
              <a:rPr lang="en-US" dirty="0"/>
              <a:t>Defoe Road Brandon Suffolk IP44 7UJ 10 June 2011 Dear </a:t>
            </a:r>
            <a:r>
              <a:rPr lang="en-US" b="1" dirty="0" smtClean="0">
                <a:solidFill>
                  <a:srgbClr val="FF0000"/>
                </a:solidFill>
              </a:rPr>
              <a:t>Mrs. </a:t>
            </a:r>
            <a:r>
              <a:rPr lang="en-US" b="1" dirty="0" smtClean="0">
                <a:solidFill>
                  <a:srgbClr val="FF0000"/>
                </a:solidFill>
              </a:rPr>
              <a:t>James,</a:t>
            </a:r>
            <a:r>
              <a:rPr lang="en-US" dirty="0" smtClean="0"/>
              <a:t> </a:t>
            </a:r>
            <a:r>
              <a:rPr lang="en-US" dirty="0"/>
              <a:t>I am </a:t>
            </a:r>
            <a:r>
              <a:rPr lang="en-US" b="1" dirty="0" smtClean="0">
                <a:solidFill>
                  <a:srgbClr val="FF0000"/>
                </a:solidFill>
              </a:rPr>
              <a:t>writing </a:t>
            </a:r>
            <a:r>
              <a:rPr lang="en-US" dirty="0"/>
              <a:t>to let you know that my daughter Joanne will not be </a:t>
            </a:r>
            <a:r>
              <a:rPr lang="en-US" b="1" dirty="0" smtClean="0">
                <a:solidFill>
                  <a:srgbClr val="FF0000"/>
                </a:solidFill>
              </a:rPr>
              <a:t>able </a:t>
            </a:r>
            <a:r>
              <a:rPr lang="en-US" dirty="0"/>
              <a:t>to do her detention after school next </a:t>
            </a:r>
            <a:r>
              <a:rPr lang="en-US" b="1" dirty="0" smtClean="0">
                <a:solidFill>
                  <a:srgbClr val="FF0000"/>
                </a:solidFill>
              </a:rPr>
              <a:t>Tuesday</a:t>
            </a:r>
            <a:r>
              <a:rPr lang="en-US" dirty="0"/>
              <a:t>. This is </a:t>
            </a:r>
            <a:r>
              <a:rPr lang="en-US" b="1" dirty="0" smtClean="0">
                <a:solidFill>
                  <a:srgbClr val="FF0000"/>
                </a:solidFill>
              </a:rPr>
              <a:t>because </a:t>
            </a:r>
            <a:r>
              <a:rPr lang="en-US" dirty="0"/>
              <a:t>she an </a:t>
            </a:r>
            <a:r>
              <a:rPr lang="en-US" b="1" dirty="0" smtClean="0">
                <a:solidFill>
                  <a:srgbClr val="FF0000"/>
                </a:solidFill>
              </a:rPr>
              <a:t>appointment </a:t>
            </a:r>
            <a:r>
              <a:rPr lang="en-US" dirty="0"/>
              <a:t>with the dentist that day. Is it </a:t>
            </a:r>
            <a:r>
              <a:rPr lang="en-US" b="1" dirty="0">
                <a:solidFill>
                  <a:srgbClr val="FF0000"/>
                </a:solidFill>
              </a:rPr>
              <a:t>posible</a:t>
            </a:r>
            <a:r>
              <a:rPr lang="en-US" dirty="0"/>
              <a:t> to put </a:t>
            </a:r>
            <a:r>
              <a:rPr lang="en-US" b="1" dirty="0" smtClean="0">
                <a:solidFill>
                  <a:srgbClr val="FF0000"/>
                </a:solidFill>
              </a:rPr>
              <a:t>off</a:t>
            </a:r>
            <a:r>
              <a:rPr lang="en-US" dirty="0" smtClean="0"/>
              <a:t> </a:t>
            </a:r>
            <a:r>
              <a:rPr lang="en-US" dirty="0"/>
              <a:t>the detention </a:t>
            </a:r>
            <a:r>
              <a:rPr lang="en-US" b="1" dirty="0" smtClean="0">
                <a:solidFill>
                  <a:srgbClr val="FF0000"/>
                </a:solidFill>
              </a:rPr>
              <a:t>until</a:t>
            </a:r>
            <a:r>
              <a:rPr lang="en-US" dirty="0" smtClean="0"/>
              <a:t> </a:t>
            </a:r>
            <a:r>
              <a:rPr lang="en-US" dirty="0"/>
              <a:t>the following week, when I can collect her by car from school at </a:t>
            </a:r>
            <a:r>
              <a:rPr lang="en-US" dirty="0" smtClean="0"/>
              <a:t>5pm. </a:t>
            </a:r>
            <a:r>
              <a:rPr lang="en-US" dirty="0"/>
              <a:t>Yours</a:t>
            </a:r>
            <a:r>
              <a:rPr lang="en-US" b="1" dirty="0">
                <a:solidFill>
                  <a:srgbClr val="FF0000"/>
                </a:solidFill>
              </a:rPr>
              <a:t> </a:t>
            </a:r>
            <a:r>
              <a:rPr lang="en-US" b="1" dirty="0" smtClean="0">
                <a:solidFill>
                  <a:srgbClr val="FF0000"/>
                </a:solidFill>
              </a:rPr>
              <a:t>sincerely, </a:t>
            </a:r>
            <a:r>
              <a:rPr lang="en-US" dirty="0"/>
              <a:t>Chris Johnson</a:t>
            </a:r>
            <a:endParaRPr lang="en-GB" dirty="0"/>
          </a:p>
        </p:txBody>
      </p:sp>
    </p:spTree>
    <p:extLst>
      <p:ext uri="{BB962C8B-B14F-4D97-AF65-F5344CB8AC3E}">
        <p14:creationId xmlns:p14="http://schemas.microsoft.com/office/powerpoint/2010/main" val="32802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22" y="653360"/>
            <a:ext cx="11004274" cy="797753"/>
          </a:xfrm>
        </p:spPr>
        <p:txBody>
          <a:bodyPr>
            <a:normAutofit fontScale="90000"/>
          </a:bodyPr>
          <a:lstStyle/>
          <a:p>
            <a:r>
              <a:rPr lang="en-GB" b="1" dirty="0"/>
              <a:t>Now organise the text into a formal letter using appropriate paragraphs</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US" dirty="0"/>
              <a:t>10 Defoe Road Brandon Suffolk IP44 7UJ 10 June 2011 Dear Mrs. </a:t>
            </a:r>
            <a:r>
              <a:rPr lang="en-US" dirty="0" smtClean="0"/>
              <a:t>James, </a:t>
            </a:r>
            <a:r>
              <a:rPr lang="en-US" dirty="0"/>
              <a:t>I am writing to let you know that my daughter Joanne will not be able to do her detention after school next Tuesday. This is because she an appointment with the dentist that day. Is it </a:t>
            </a:r>
            <a:r>
              <a:rPr lang="en-US" dirty="0" smtClean="0"/>
              <a:t>possible </a:t>
            </a:r>
            <a:r>
              <a:rPr lang="en-US" dirty="0"/>
              <a:t>to put off the detention until the following week, when I can collect her by car from school at </a:t>
            </a:r>
            <a:r>
              <a:rPr lang="en-US" dirty="0" smtClean="0"/>
              <a:t>5pm. </a:t>
            </a:r>
            <a:r>
              <a:rPr lang="en-US" dirty="0"/>
              <a:t>Yours sincerely, Chris Johnson</a:t>
            </a:r>
            <a:endParaRPr lang="en-GB" dirty="0"/>
          </a:p>
          <a:p>
            <a:endParaRPr lang="en-GB" dirty="0"/>
          </a:p>
        </p:txBody>
      </p:sp>
    </p:spTree>
    <p:extLst>
      <p:ext uri="{BB962C8B-B14F-4D97-AF65-F5344CB8AC3E}">
        <p14:creationId xmlns:p14="http://schemas.microsoft.com/office/powerpoint/2010/main" val="12425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65" y="275673"/>
            <a:ext cx="10515600" cy="777875"/>
          </a:xfrm>
        </p:spPr>
        <p:txBody>
          <a:bodyPr/>
          <a:lstStyle/>
          <a:p>
            <a:r>
              <a:rPr lang="en-GB" b="1" dirty="0" smtClean="0"/>
              <a:t>Independent study</a:t>
            </a:r>
            <a:endParaRPr lang="en-GB" b="1" dirty="0"/>
          </a:p>
        </p:txBody>
      </p:sp>
      <p:sp>
        <p:nvSpPr>
          <p:cNvPr id="3" name="Content Placeholder 2"/>
          <p:cNvSpPr>
            <a:spLocks noGrp="1"/>
          </p:cNvSpPr>
          <p:nvPr>
            <p:ph idx="1"/>
          </p:nvPr>
        </p:nvSpPr>
        <p:spPr>
          <a:xfrm>
            <a:off x="283265" y="1431235"/>
            <a:ext cx="11623813" cy="4929808"/>
          </a:xfrm>
        </p:spPr>
        <p:txBody>
          <a:bodyPr/>
          <a:lstStyle/>
          <a:p>
            <a:pPr marL="0" indent="0">
              <a:buNone/>
            </a:pPr>
            <a:r>
              <a:rPr lang="en-GB" dirty="0" smtClean="0"/>
              <a:t>Complete the task.</a:t>
            </a:r>
          </a:p>
          <a:p>
            <a:pPr marL="0" indent="0">
              <a:buNone/>
            </a:pPr>
            <a:endParaRPr lang="en-GB" dirty="0"/>
          </a:p>
          <a:p>
            <a:pPr marL="0" indent="0">
              <a:buNone/>
            </a:pPr>
            <a:r>
              <a:rPr lang="en-GB" dirty="0" smtClean="0"/>
              <a:t>read the text ‘</a:t>
            </a:r>
            <a:r>
              <a:rPr lang="en-GB" b="1" dirty="0"/>
              <a:t>W</a:t>
            </a:r>
            <a:r>
              <a:rPr lang="en-GB" b="1" dirty="0" smtClean="0"/>
              <a:t>riting formal letters’</a:t>
            </a:r>
          </a:p>
          <a:p>
            <a:pPr marL="0" indent="0">
              <a:buNone/>
            </a:pPr>
            <a:r>
              <a:rPr lang="en-GB" sz="2000" dirty="0">
                <a:hlinkClick r:id="rId2"/>
              </a:rPr>
              <a:t>http://</a:t>
            </a:r>
            <a:r>
              <a:rPr lang="en-GB" sz="2000" dirty="0" smtClean="0">
                <a:hlinkClick r:id="rId2"/>
              </a:rPr>
              <a:t>teach.files.bbci.co.uk/skillswise/en11lett-l1-f-writing-formal-letters.pdf</a:t>
            </a:r>
            <a:endParaRPr lang="en-GB" sz="2000" dirty="0" smtClean="0"/>
          </a:p>
          <a:p>
            <a:pPr marL="0" indent="0">
              <a:buNone/>
            </a:pPr>
            <a:endParaRPr lang="en-GB" sz="2400" dirty="0" smtClean="0"/>
          </a:p>
          <a:p>
            <a:pPr marL="0" indent="0">
              <a:buNone/>
            </a:pPr>
            <a:endParaRPr lang="en-GB" sz="2400" dirty="0"/>
          </a:p>
          <a:p>
            <a:pPr marL="0" indent="0">
              <a:buNone/>
            </a:pPr>
            <a:r>
              <a:rPr lang="en-GB" dirty="0"/>
              <a:t>a</a:t>
            </a:r>
            <a:r>
              <a:rPr lang="en-GB" dirty="0" smtClean="0"/>
              <a:t>nd complete the task ‘</a:t>
            </a:r>
            <a:r>
              <a:rPr lang="en-US" b="1" dirty="0" smtClean="0"/>
              <a:t>Writing </a:t>
            </a:r>
            <a:r>
              <a:rPr lang="en-US" b="1" dirty="0"/>
              <a:t>a letter of </a:t>
            </a:r>
            <a:r>
              <a:rPr lang="en-US" b="1" dirty="0" smtClean="0"/>
              <a:t>complaint’</a:t>
            </a:r>
            <a:endParaRPr lang="en-GB" dirty="0" smtClean="0"/>
          </a:p>
          <a:p>
            <a:pPr marL="0" indent="0">
              <a:buNone/>
            </a:pPr>
            <a:r>
              <a:rPr lang="en-GB" sz="2000" dirty="0">
                <a:hlinkClick r:id="rId3"/>
              </a:rPr>
              <a:t>http://</a:t>
            </a:r>
            <a:r>
              <a:rPr lang="en-GB" sz="2000" dirty="0" smtClean="0">
                <a:hlinkClick r:id="rId3"/>
              </a:rPr>
              <a:t>teach.files.bbci.co.uk/skillswise/en11lett-l1-w-writing-a-letter-of-complaint.pdf</a:t>
            </a:r>
            <a:endParaRPr lang="en-GB" sz="2000" dirty="0" smtClean="0"/>
          </a:p>
          <a:p>
            <a:pPr marL="0" indent="0">
              <a:buNone/>
            </a:pPr>
            <a:endParaRPr lang="en-GB" sz="2400" dirty="0" smtClean="0"/>
          </a:p>
          <a:p>
            <a:pPr marL="0" indent="0">
              <a:buNone/>
            </a:pPr>
            <a:endParaRPr lang="en-GB" dirty="0"/>
          </a:p>
        </p:txBody>
      </p:sp>
    </p:spTree>
    <p:extLst>
      <p:ext uri="{BB962C8B-B14F-4D97-AF65-F5344CB8AC3E}">
        <p14:creationId xmlns:p14="http://schemas.microsoft.com/office/powerpoint/2010/main" val="35202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54982" y="381000"/>
            <a:ext cx="8610600" cy="1293028"/>
          </a:xfrm>
        </p:spPr>
        <p:txBody>
          <a:bodyPr/>
          <a:lstStyle/>
          <a:p>
            <a:pPr algn="ctr" eaLnBrk="1" hangingPunct="1"/>
            <a:r>
              <a:rPr lang="en-GB" altLang="en-US" b="1">
                <a:latin typeface="Arial" charset="0"/>
              </a:rPr>
              <a:t>Summary</a:t>
            </a:r>
          </a:p>
        </p:txBody>
      </p:sp>
      <p:sp>
        <p:nvSpPr>
          <p:cNvPr id="14340" name="Rectangle 3"/>
          <p:cNvSpPr>
            <a:spLocks noGrp="1" noChangeArrowheads="1"/>
          </p:cNvSpPr>
          <p:nvPr>
            <p:ph idx="1"/>
          </p:nvPr>
        </p:nvSpPr>
        <p:spPr/>
        <p:txBody>
          <a:bodyPr/>
          <a:lstStyle/>
          <a:p>
            <a:pPr eaLnBrk="1" hangingPunct="1"/>
            <a:endParaRPr lang="en-GB" altLang="en-US" sz="3600" dirty="0" smtClean="0"/>
          </a:p>
          <a:p>
            <a:pPr eaLnBrk="1" hangingPunct="1"/>
            <a:r>
              <a:rPr lang="en-GB" altLang="en-US" sz="3600" dirty="0" smtClean="0"/>
              <a:t>Purpose of paragraphs</a:t>
            </a:r>
          </a:p>
          <a:p>
            <a:pPr eaLnBrk="1" hangingPunct="1"/>
            <a:r>
              <a:rPr lang="en-GB" altLang="en-US" sz="3600" dirty="0" smtClean="0"/>
              <a:t>Format </a:t>
            </a:r>
            <a:r>
              <a:rPr lang="en-GB" altLang="en-US" sz="3600" dirty="0" smtClean="0"/>
              <a:t>of letters</a:t>
            </a:r>
          </a:p>
          <a:p>
            <a:pPr eaLnBrk="1" hangingPunct="1"/>
            <a:r>
              <a:rPr lang="en-GB" altLang="en-US" sz="3600" dirty="0" smtClean="0"/>
              <a:t>Register</a:t>
            </a:r>
          </a:p>
          <a:p>
            <a:pPr eaLnBrk="1" hangingPunct="1"/>
            <a:r>
              <a:rPr lang="en-GB" altLang="en-US" sz="3600" dirty="0" smtClean="0"/>
              <a:t>Organising parts of a letter</a:t>
            </a:r>
          </a:p>
          <a:p>
            <a:pPr eaLnBrk="1" hangingPunct="1"/>
            <a:r>
              <a:rPr lang="en-GB" altLang="en-US" sz="3600" dirty="0" smtClean="0"/>
              <a:t>Planning and writing a formal letter</a:t>
            </a:r>
            <a:endParaRPr lang="en-GB" altLang="en-US" sz="3600" dirty="0"/>
          </a:p>
          <a:p>
            <a:pPr eaLnBrk="1" hangingPunct="1"/>
            <a:endParaRPr lang="en-GB" altLang="en-US" dirty="0"/>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spcBef>
                <a:spcPct val="0"/>
              </a:spcBef>
              <a:buClrTx/>
              <a:buSzTx/>
              <a:buFontTx/>
              <a:buNone/>
            </a:pPr>
            <a:fld id="{21496BA3-E411-7743-BA28-F21A5E9E0344}" type="slidenum">
              <a:rPr lang="en-GB" altLang="en-US" sz="1000"/>
              <a:pPr>
                <a:spcBef>
                  <a:spcPct val="0"/>
                </a:spcBef>
                <a:buClrTx/>
                <a:buSzTx/>
                <a:buFontTx/>
                <a:buNone/>
              </a:pPr>
              <a:t>15</a:t>
            </a:fld>
            <a:endParaRPr lang="en-GB" altLang="en-US" sz="1000"/>
          </a:p>
        </p:txBody>
      </p:sp>
      <p:pic>
        <p:nvPicPr>
          <p:cNvPr id="14341" name="Picture 5" descr="MCj043393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776" y="4809538"/>
            <a:ext cx="1643929" cy="14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Picture 6" descr="MCj03963040000[1]"/>
          <p:cNvSpPr>
            <a:spLocks noChangeAspect="1" noChangeArrowheads="1"/>
          </p:cNvSpPr>
          <p:nvPr/>
        </p:nvSpPr>
        <p:spPr bwMode="auto">
          <a:xfrm>
            <a:off x="2495551" y="4724401"/>
            <a:ext cx="91281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14343" name="Picture 7" descr="MPj040112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768" y="4932647"/>
            <a:ext cx="4773513" cy="128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10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 calcmode="lin" valueType="num">
                                      <p:cBhvr additive="base">
                                        <p:cTn id="7"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 calcmode="lin" valueType="num">
                                      <p:cBhvr additive="base">
                                        <p:cTn id="13"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anim calcmode="lin" valueType="num">
                                      <p:cBhvr additive="base">
                                        <p:cTn id="19"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4" end="4"/>
                                            </p:txEl>
                                          </p:spTgt>
                                        </p:tgtEl>
                                        <p:attrNameLst>
                                          <p:attrName>style.visibility</p:attrName>
                                        </p:attrNameLst>
                                      </p:cBhvr>
                                      <p:to>
                                        <p:strVal val="visible"/>
                                      </p:to>
                                    </p:set>
                                    <p:anim calcmode="lin" valueType="num">
                                      <p:cBhvr additive="base">
                                        <p:cTn id="25" dur="500" fill="hold"/>
                                        <p:tgtEl>
                                          <p:spTgt spid="143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0">
                                            <p:txEl>
                                              <p:pRg st="5" end="5"/>
                                            </p:txEl>
                                          </p:spTgt>
                                        </p:tgtEl>
                                        <p:attrNameLst>
                                          <p:attrName>style.visibility</p:attrName>
                                        </p:attrNameLst>
                                      </p:cBhvr>
                                      <p:to>
                                        <p:strVal val="visible"/>
                                      </p:to>
                                    </p:set>
                                    <p:anim calcmode="lin" valueType="num">
                                      <p:cBhvr additive="base">
                                        <p:cTn id="31" dur="500" fill="hold"/>
                                        <p:tgtEl>
                                          <p:spTgt spid="1434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Content Placeholder 2"/>
          <p:cNvSpPr>
            <a:spLocks noGrp="1"/>
          </p:cNvSpPr>
          <p:nvPr>
            <p:ph idx="10"/>
          </p:nvPr>
        </p:nvSpPr>
        <p:spPr>
          <a:xfrm>
            <a:off x="293834" y="1368000"/>
            <a:ext cx="10773387" cy="4644382"/>
          </a:xfrm>
        </p:spPr>
        <p:txBody>
          <a:bodyPr/>
          <a:lstStyle/>
          <a:p>
            <a:pPr marL="0" indent="0" algn="ctr">
              <a:buNone/>
            </a:pPr>
            <a:endParaRPr lang="en-US" sz="6600" dirty="0" smtClean="0">
              <a:solidFill>
                <a:prstClr val="black"/>
              </a:solidFill>
              <a:latin typeface="Calibri Light" panose="020F0302020204030204"/>
              <a:ea typeface="+mj-ea"/>
              <a:cs typeface="+mj-cs"/>
            </a:endParaRPr>
          </a:p>
          <a:p>
            <a:pPr marL="0" indent="0" algn="ctr">
              <a:buNone/>
            </a:pPr>
            <a:r>
              <a:rPr lang="en-US" sz="6600" b="1" dirty="0" smtClean="0">
                <a:solidFill>
                  <a:prstClr val="black"/>
                </a:solidFill>
                <a:latin typeface="Calibri Light" panose="020F0302020204030204"/>
                <a:ea typeface="+mj-ea"/>
                <a:cs typeface="+mj-cs"/>
              </a:rPr>
              <a:t>The </a:t>
            </a:r>
            <a:r>
              <a:rPr lang="en-US" sz="6600" b="1" dirty="0">
                <a:solidFill>
                  <a:prstClr val="black"/>
                </a:solidFill>
                <a:latin typeface="Calibri Light" panose="020F0302020204030204"/>
                <a:ea typeface="+mj-ea"/>
                <a:cs typeface="+mj-cs"/>
              </a:rPr>
              <a:t>end</a:t>
            </a:r>
            <a:endParaRPr lang="en-GB" sz="3200" b="1" dirty="0">
              <a:solidFill>
                <a:sysClr val="windowText" lastClr="000000"/>
              </a:solidFill>
            </a:endParaRPr>
          </a:p>
          <a:p>
            <a:pPr marL="0" indent="0" algn="ctr">
              <a:buNone/>
            </a:pPr>
            <a:endParaRPr lang="en-GB"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3516135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Content Placeholder 2"/>
          <p:cNvSpPr>
            <a:spLocks noGrp="1"/>
          </p:cNvSpPr>
          <p:nvPr>
            <p:ph idx="10"/>
          </p:nvPr>
        </p:nvSpPr>
        <p:spPr>
          <a:xfrm>
            <a:off x="153157" y="815340"/>
            <a:ext cx="11664621" cy="4644382"/>
          </a:xfrm>
        </p:spPr>
        <p:txBody>
          <a:bodyPr/>
          <a:lstStyle/>
          <a:p>
            <a:r>
              <a:rPr lang="en-GB" dirty="0">
                <a:hlinkClick r:id="rId2"/>
              </a:rPr>
              <a:t>https://</a:t>
            </a:r>
            <a:r>
              <a:rPr lang="en-GB" dirty="0" smtClean="0">
                <a:hlinkClick r:id="rId2"/>
              </a:rPr>
              <a:t>www.bbc.co.uk/bitesize/topics/zvgg4qt/articles/zcjcxfr</a:t>
            </a:r>
            <a:endParaRPr lang="en-GB" dirty="0" smtClean="0"/>
          </a:p>
          <a:p>
            <a:r>
              <a:rPr lang="en-GB" dirty="0" smtClean="0"/>
              <a:t>Video and tasks</a:t>
            </a:r>
          </a:p>
          <a:p>
            <a:pPr marL="0" indent="0">
              <a:buNone/>
            </a:pPr>
            <a:endParaRPr lang="en-GB" dirty="0"/>
          </a:p>
          <a:p>
            <a:r>
              <a:rPr lang="en-GB" dirty="0">
                <a:hlinkClick r:id="rId3"/>
              </a:rPr>
              <a:t>http://</a:t>
            </a:r>
            <a:r>
              <a:rPr lang="en-GB" dirty="0" smtClean="0">
                <a:hlinkClick r:id="rId3"/>
              </a:rPr>
              <a:t>teach.files.bbci.co.uk/skillswise/en11lett-l1-f-writing-formal-letters.pdf</a:t>
            </a:r>
            <a:endParaRPr lang="en-GB" dirty="0" smtClean="0"/>
          </a:p>
          <a:p>
            <a:r>
              <a:rPr lang="en-GB" dirty="0" smtClean="0"/>
              <a:t>Factsheet on formal letter writing</a:t>
            </a:r>
          </a:p>
          <a:p>
            <a:pPr marL="0" indent="0">
              <a:buNone/>
            </a:pPr>
            <a:endParaRPr lang="en-GB" dirty="0"/>
          </a:p>
          <a:p>
            <a:r>
              <a:rPr lang="en-GB" dirty="0">
                <a:hlinkClick r:id="rId4"/>
              </a:rPr>
              <a:t>http://</a:t>
            </a:r>
            <a:r>
              <a:rPr lang="en-GB" dirty="0" smtClean="0">
                <a:hlinkClick r:id="rId4"/>
              </a:rPr>
              <a:t>teach.files.bbci.co.uk/skillswise/en11lett-l1-w-writing-a-letter-of-complaint.pdf</a:t>
            </a:r>
            <a:endParaRPr lang="en-GB" dirty="0" smtClean="0"/>
          </a:p>
          <a:p>
            <a:r>
              <a:rPr lang="en-GB" dirty="0" smtClean="0"/>
              <a:t>Complaints letter framework and task</a:t>
            </a:r>
          </a:p>
          <a:p>
            <a:endParaRPr lang="en-GB" dirty="0"/>
          </a:p>
          <a:p>
            <a:r>
              <a:rPr lang="en-GB" dirty="0">
                <a:hlinkClick r:id="rId5"/>
              </a:rPr>
              <a:t>https://</a:t>
            </a:r>
            <a:r>
              <a:rPr lang="en-GB" dirty="0" smtClean="0">
                <a:hlinkClick r:id="rId5"/>
              </a:rPr>
              <a:t>www.bbc.co.uk/teach/skillswise/writing-a-letter/zbc8vk7</a:t>
            </a:r>
            <a:endParaRPr lang="en-GB" dirty="0" smtClean="0"/>
          </a:p>
          <a:p>
            <a:r>
              <a:rPr lang="en-GB" dirty="0" smtClean="0"/>
              <a:t>Planning and writing letters</a:t>
            </a:r>
          </a:p>
          <a:p>
            <a:endParaRPr lang="en-GB" dirty="0"/>
          </a:p>
          <a:p>
            <a:r>
              <a:rPr lang="en-GB" dirty="0">
                <a:hlinkClick r:id="rId6"/>
              </a:rPr>
              <a:t>https://</a:t>
            </a:r>
            <a:r>
              <a:rPr lang="en-GB" dirty="0" smtClean="0">
                <a:hlinkClick r:id="rId6"/>
              </a:rPr>
              <a:t>www.britannica.com/on-this-day/January-22</a:t>
            </a:r>
            <a:endParaRPr lang="en-GB" dirty="0" smtClean="0"/>
          </a:p>
          <a:p>
            <a:r>
              <a:rPr lang="en-GB" dirty="0" smtClean="0"/>
              <a:t>Interesting facts</a:t>
            </a:r>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17</a:t>
            </a:fld>
            <a:endParaRPr lang="en-GB" dirty="0"/>
          </a:p>
        </p:txBody>
      </p:sp>
      <p:sp>
        <p:nvSpPr>
          <p:cNvPr id="5" name="Title 4"/>
          <p:cNvSpPr>
            <a:spLocks noGrp="1"/>
          </p:cNvSpPr>
          <p:nvPr>
            <p:ph type="title"/>
          </p:nvPr>
        </p:nvSpPr>
        <p:spPr>
          <a:xfrm>
            <a:off x="213447" y="183569"/>
            <a:ext cx="11604332" cy="410400"/>
          </a:xfrm>
        </p:spPr>
        <p:txBody>
          <a:bodyPr/>
          <a:lstStyle/>
          <a:p>
            <a:r>
              <a:rPr lang="en-GB" dirty="0" smtClean="0"/>
              <a:t>References:</a:t>
            </a:r>
            <a:endParaRPr lang="en-GB" dirty="0"/>
          </a:p>
        </p:txBody>
      </p:sp>
    </p:spTree>
    <p:extLst>
      <p:ext uri="{BB962C8B-B14F-4D97-AF65-F5344CB8AC3E}">
        <p14:creationId xmlns:p14="http://schemas.microsoft.com/office/powerpoint/2010/main" val="206389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2" y="1348353"/>
            <a:ext cx="11623729" cy="550964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t>Aim: </a:t>
            </a:r>
            <a:r>
              <a:rPr lang="en-GB" sz="3200" dirty="0"/>
              <a:t>course induction</a:t>
            </a:r>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err="1"/>
              <a:t>Objs</a:t>
            </a:r>
            <a:r>
              <a:rPr lang="en-GB" sz="3200" b="1" dirty="0"/>
              <a:t>: </a:t>
            </a:r>
            <a:r>
              <a:rPr lang="en-GB" sz="3200" dirty="0"/>
              <a:t>by the end of this session, you will</a:t>
            </a:r>
          </a:p>
          <a:p>
            <a:pPr marL="0" marR="0" lvl="0" indent="0" defTabSz="914400" eaLnBrk="1" fontAlgn="auto" latinLnBrk="0" hangingPunct="1">
              <a:lnSpc>
                <a:spcPct val="100000"/>
              </a:lnSpc>
              <a:spcBef>
                <a:spcPts val="0"/>
              </a:spcBef>
              <a:spcAft>
                <a:spcPts val="0"/>
              </a:spcAft>
              <a:buClrTx/>
              <a:buSzTx/>
              <a:buFontTx/>
              <a:buNone/>
              <a:tabLst/>
              <a:defRPr/>
            </a:pPr>
            <a:r>
              <a:rPr lang="en-GB" sz="3200" dirty="0"/>
              <a:t> </a:t>
            </a:r>
          </a:p>
          <a:p>
            <a:r>
              <a:rPr lang="en-GB" altLang="en-US" sz="3200" dirty="0" smtClean="0"/>
              <a:t>Recognise format </a:t>
            </a:r>
            <a:r>
              <a:rPr lang="en-GB" altLang="en-US" sz="3200" dirty="0"/>
              <a:t>of letters</a:t>
            </a:r>
          </a:p>
          <a:p>
            <a:r>
              <a:rPr lang="en-GB" altLang="en-US" sz="3200" dirty="0" smtClean="0"/>
              <a:t>Identify register</a:t>
            </a:r>
            <a:endParaRPr lang="en-GB" altLang="en-US" sz="3200" dirty="0"/>
          </a:p>
          <a:p>
            <a:r>
              <a:rPr lang="en-GB" altLang="en-US" sz="3200" dirty="0"/>
              <a:t>Organising parts of a letter</a:t>
            </a:r>
          </a:p>
          <a:p>
            <a:r>
              <a:rPr lang="en-GB" altLang="en-US" sz="3200" dirty="0" smtClean="0"/>
              <a:t>Plan and write </a:t>
            </a:r>
            <a:r>
              <a:rPr lang="en-GB" altLang="en-US" sz="3200" dirty="0"/>
              <a:t>a formal letter</a:t>
            </a:r>
          </a:p>
        </p:txBody>
      </p:sp>
      <p:sp>
        <p:nvSpPr>
          <p:cNvPr id="2" name="Title 1"/>
          <p:cNvSpPr>
            <a:spLocks noGrp="1"/>
          </p:cNvSpPr>
          <p:nvPr>
            <p:ph type="title"/>
          </p:nvPr>
        </p:nvSpPr>
        <p:spPr>
          <a:xfrm>
            <a:off x="561813" y="361417"/>
            <a:ext cx="10820400" cy="1293028"/>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11184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40" y="1073428"/>
            <a:ext cx="11608904" cy="5289376"/>
          </a:xfrm>
        </p:spPr>
        <p:txBody>
          <a:bodyPr>
            <a:normAutofit/>
          </a:bodyPr>
          <a:lstStyle/>
          <a:p>
            <a:pPr marL="0" indent="0">
              <a:buNone/>
            </a:pPr>
            <a:endParaRPr lang="en-US" sz="3200" dirty="0" smtClean="0"/>
          </a:p>
          <a:p>
            <a:r>
              <a:rPr lang="en-US" sz="3200" dirty="0" smtClean="0"/>
              <a:t>Did you know on this day….</a:t>
            </a:r>
            <a:r>
              <a:rPr lang="en-US" b="1" i="1" dirty="0"/>
              <a:t/>
            </a:r>
            <a:br>
              <a:rPr lang="en-US" b="1" i="1" dirty="0"/>
            </a:br>
            <a:endParaRPr lang="en-US" b="1" i="1" dirty="0" smtClean="0"/>
          </a:p>
          <a:p>
            <a:endParaRPr lang="en-GB" b="1" i="1" dirty="0"/>
          </a:p>
        </p:txBody>
      </p:sp>
      <p:sp>
        <p:nvSpPr>
          <p:cNvPr id="2" name="Title 1"/>
          <p:cNvSpPr>
            <a:spLocks noGrp="1"/>
          </p:cNvSpPr>
          <p:nvPr>
            <p:ph type="title"/>
          </p:nvPr>
        </p:nvSpPr>
        <p:spPr>
          <a:xfrm>
            <a:off x="1161221" y="277356"/>
            <a:ext cx="8698396" cy="796071"/>
          </a:xfrm>
        </p:spPr>
        <p:txBody>
          <a:bodyPr>
            <a:normAutofit/>
          </a:bodyPr>
          <a:lstStyle/>
          <a:p>
            <a:pPr algn="ctr"/>
            <a:r>
              <a:rPr lang="en-GB" sz="3600" b="1" cap="none" dirty="0" smtClean="0"/>
              <a:t>Interesting </a:t>
            </a:r>
            <a:r>
              <a:rPr lang="en-GB" sz="3600" b="1" cap="none" dirty="0" smtClean="0"/>
              <a:t>facts</a:t>
            </a:r>
            <a:endParaRPr lang="en-GB" sz="3600" b="1" cap="none" dirty="0"/>
          </a:p>
        </p:txBody>
      </p:sp>
      <p:pic>
        <p:nvPicPr>
          <p:cNvPr id="5" name="Picture 4"/>
          <p:cNvPicPr>
            <a:picLocks noChangeAspect="1"/>
          </p:cNvPicPr>
          <p:nvPr/>
        </p:nvPicPr>
        <p:blipFill rotWithShape="1">
          <a:blip r:embed="rId2"/>
          <a:srcRect l="13307" t="73420" r="36350" b="11881"/>
          <a:stretch/>
        </p:blipFill>
        <p:spPr>
          <a:xfrm>
            <a:off x="111570" y="2730467"/>
            <a:ext cx="8355205" cy="1610420"/>
          </a:xfrm>
          <a:prstGeom prst="rect">
            <a:avLst/>
          </a:prstGeom>
        </p:spPr>
      </p:pic>
      <p:pic>
        <p:nvPicPr>
          <p:cNvPr id="6" name="Picture 5"/>
          <p:cNvPicPr>
            <a:picLocks noChangeAspect="1"/>
          </p:cNvPicPr>
          <p:nvPr/>
        </p:nvPicPr>
        <p:blipFill rotWithShape="1">
          <a:blip r:embed="rId3"/>
          <a:srcRect l="49431" t="35061" r="32273" b="16312"/>
          <a:stretch/>
        </p:blipFill>
        <p:spPr>
          <a:xfrm>
            <a:off x="8637296" y="1033233"/>
            <a:ext cx="3039626" cy="5170497"/>
          </a:xfrm>
          <a:prstGeom prst="rect">
            <a:avLst/>
          </a:prstGeom>
        </p:spPr>
      </p:pic>
    </p:spTree>
    <p:extLst>
      <p:ext uri="{BB962C8B-B14F-4D97-AF65-F5344CB8AC3E}">
        <p14:creationId xmlns:p14="http://schemas.microsoft.com/office/powerpoint/2010/main" val="323380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43204" y="-24684"/>
            <a:ext cx="12278408" cy="6907367"/>
          </a:xfrm>
          <a:prstGeom prst="rect">
            <a:avLst/>
          </a:prstGeom>
        </p:spPr>
      </p:pic>
    </p:spTree>
    <p:extLst>
      <p:ext uri="{BB962C8B-B14F-4D97-AF65-F5344CB8AC3E}">
        <p14:creationId xmlns:p14="http://schemas.microsoft.com/office/powerpoint/2010/main" val="77704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6710" t="11836" r="29646" b="-6127"/>
          <a:stretch/>
        </p:blipFill>
        <p:spPr>
          <a:xfrm>
            <a:off x="363077" y="56030"/>
            <a:ext cx="5175582" cy="7156361"/>
          </a:xfrm>
          <a:prstGeom prst="rect">
            <a:avLst/>
          </a:prstGeom>
        </p:spPr>
      </p:pic>
      <p:pic>
        <p:nvPicPr>
          <p:cNvPr id="6" name="Picture 5"/>
          <p:cNvPicPr>
            <a:picLocks noChangeAspect="1"/>
          </p:cNvPicPr>
          <p:nvPr/>
        </p:nvPicPr>
        <p:blipFill rotWithShape="1">
          <a:blip r:embed="rId3"/>
          <a:srcRect b="2347"/>
          <a:stretch/>
        </p:blipFill>
        <p:spPr>
          <a:xfrm>
            <a:off x="6545898" y="0"/>
            <a:ext cx="5371322" cy="6795350"/>
          </a:xfrm>
          <a:prstGeom prst="rect">
            <a:avLst/>
          </a:prstGeom>
        </p:spPr>
      </p:pic>
    </p:spTree>
    <p:extLst>
      <p:ext uri="{BB962C8B-B14F-4D97-AF65-F5344CB8AC3E}">
        <p14:creationId xmlns:p14="http://schemas.microsoft.com/office/powerpoint/2010/main" val="7923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65369"/>
            <a:ext cx="10515600" cy="549275"/>
          </a:xfrm>
        </p:spPr>
        <p:txBody>
          <a:bodyPr>
            <a:normAutofit fontScale="90000"/>
          </a:bodyPr>
          <a:lstStyle/>
          <a:p>
            <a:r>
              <a:rPr lang="en-GB" b="1" dirty="0" smtClean="0"/>
              <a:t>Organising text</a:t>
            </a:r>
            <a:endParaRPr lang="en-GB" b="1" dirty="0"/>
          </a:p>
        </p:txBody>
      </p:sp>
      <p:sp>
        <p:nvSpPr>
          <p:cNvPr id="3" name="Content Placeholder 2"/>
          <p:cNvSpPr>
            <a:spLocks noGrp="1"/>
          </p:cNvSpPr>
          <p:nvPr>
            <p:ph idx="1"/>
          </p:nvPr>
        </p:nvSpPr>
        <p:spPr>
          <a:xfrm>
            <a:off x="0" y="667232"/>
            <a:ext cx="11897139" cy="3001618"/>
          </a:xfrm>
        </p:spPr>
        <p:txBody>
          <a:bodyPr>
            <a:normAutofit fontScale="25000" lnSpcReduction="20000"/>
          </a:bodyPr>
          <a:lstStyle/>
          <a:p>
            <a:pPr lvl="0">
              <a:lnSpc>
                <a:spcPct val="120000"/>
              </a:lnSpc>
              <a:buSzPct val="125000"/>
            </a:pPr>
            <a:r>
              <a:rPr lang="en-US" sz="11200" dirty="0" smtClean="0">
                <a:solidFill>
                  <a:prstClr val="black"/>
                </a:solidFill>
                <a:effectLst>
                  <a:outerShdw blurRad="152400" dist="38100" dir="2700000" algn="tl">
                    <a:srgbClr val="000000">
                      <a:alpha val="36000"/>
                    </a:srgbClr>
                  </a:outerShdw>
                </a:effectLst>
                <a:latin typeface="Tw Cen MT" panose="020B0602020104020603"/>
              </a:rPr>
              <a:t>The most </a:t>
            </a:r>
            <a:r>
              <a:rPr lang="en-US" sz="11200" dirty="0">
                <a:solidFill>
                  <a:prstClr val="black"/>
                </a:solidFill>
                <a:effectLst>
                  <a:outerShdw blurRad="152400" dist="38100" dir="2700000" algn="tl">
                    <a:srgbClr val="000000">
                      <a:alpha val="36000"/>
                    </a:srgbClr>
                  </a:outerShdw>
                </a:effectLst>
                <a:latin typeface="Tw Cen MT" panose="020B0602020104020603"/>
              </a:rPr>
              <a:t>common way of </a:t>
            </a:r>
            <a:r>
              <a:rPr lang="en-US" sz="11200" dirty="0" err="1">
                <a:solidFill>
                  <a:prstClr val="black"/>
                </a:solidFill>
                <a:effectLst>
                  <a:outerShdw blurRad="152400" dist="38100" dir="2700000" algn="tl">
                    <a:srgbClr val="000000">
                      <a:alpha val="36000"/>
                    </a:srgbClr>
                  </a:outerShdw>
                </a:effectLst>
                <a:latin typeface="Tw Cen MT" panose="020B0602020104020603"/>
              </a:rPr>
              <a:t>organising</a:t>
            </a:r>
            <a:r>
              <a:rPr lang="en-US" sz="11200" dirty="0">
                <a:solidFill>
                  <a:prstClr val="black"/>
                </a:solidFill>
                <a:effectLst>
                  <a:outerShdw blurRad="152400" dist="38100" dir="2700000" algn="tl">
                    <a:srgbClr val="000000">
                      <a:alpha val="36000"/>
                    </a:srgbClr>
                  </a:outerShdw>
                </a:effectLst>
                <a:latin typeface="Tw Cen MT" panose="020B0602020104020603"/>
              </a:rPr>
              <a:t> a text is to split it into paragraphs. </a:t>
            </a:r>
            <a:endParaRPr lang="en-US" sz="11200" dirty="0" smtClean="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US" sz="11200" dirty="0" smtClean="0">
                <a:solidFill>
                  <a:prstClr val="black"/>
                </a:solidFill>
                <a:effectLst>
                  <a:outerShdw blurRad="152400" dist="38100" dir="2700000" algn="tl">
                    <a:srgbClr val="000000">
                      <a:alpha val="36000"/>
                    </a:srgbClr>
                  </a:outerShdw>
                </a:effectLst>
                <a:latin typeface="Tw Cen MT" panose="020B0602020104020603"/>
              </a:rPr>
              <a:t>There </a:t>
            </a:r>
            <a:r>
              <a:rPr lang="en-US" sz="11200" dirty="0">
                <a:solidFill>
                  <a:prstClr val="black"/>
                </a:solidFill>
                <a:effectLst>
                  <a:outerShdw blurRad="152400" dist="38100" dir="2700000" algn="tl">
                    <a:srgbClr val="000000">
                      <a:alpha val="36000"/>
                    </a:srgbClr>
                  </a:outerShdw>
                </a:effectLst>
                <a:latin typeface="Tw Cen MT" panose="020B0602020104020603"/>
              </a:rPr>
              <a:t>are three main types of paragraph</a:t>
            </a:r>
            <a:r>
              <a:rPr lang="en-US" sz="11200" dirty="0" smtClean="0">
                <a:solidFill>
                  <a:prstClr val="black"/>
                </a:solidFill>
                <a:effectLst>
                  <a:outerShdw blurRad="152400" dist="38100" dir="2700000" algn="tl">
                    <a:srgbClr val="000000">
                      <a:alpha val="36000"/>
                    </a:srgbClr>
                  </a:outerShdw>
                </a:effectLst>
                <a:latin typeface="Tw Cen MT" panose="020B0602020104020603"/>
              </a:rPr>
              <a:t>.</a:t>
            </a:r>
            <a:endParaRPr lang="en-US" sz="112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US" sz="11200" b="1" dirty="0">
                <a:solidFill>
                  <a:prstClr val="black"/>
                </a:solidFill>
                <a:effectLst>
                  <a:outerShdw blurRad="152400" dist="38100" dir="2700000" algn="tl">
                    <a:srgbClr val="000000">
                      <a:alpha val="36000"/>
                    </a:srgbClr>
                  </a:outerShdw>
                </a:effectLst>
                <a:latin typeface="Tw Cen MT" panose="020B0602020104020603"/>
              </a:rPr>
              <a:t>An introductory paragraph – A paragraph at the start of a text that explains its purpose and the overall subject.</a:t>
            </a:r>
          </a:p>
          <a:p>
            <a:pPr lvl="0">
              <a:lnSpc>
                <a:spcPct val="120000"/>
              </a:lnSpc>
              <a:buSzPct val="125000"/>
            </a:pPr>
            <a:r>
              <a:rPr lang="en-US" sz="11200" b="1" dirty="0">
                <a:solidFill>
                  <a:prstClr val="black"/>
                </a:solidFill>
                <a:effectLst>
                  <a:outerShdw blurRad="152400" dist="38100" dir="2700000" algn="tl">
                    <a:srgbClr val="000000">
                      <a:alpha val="36000"/>
                    </a:srgbClr>
                  </a:outerShdw>
                </a:effectLst>
                <a:latin typeface="Tw Cen MT" panose="020B0602020104020603"/>
              </a:rPr>
              <a:t>Contents paragraph(s) – Paragraph(s) that contain the text’s main point(s) and important details. This / these paragraph(s) follow the introductory paragraph.</a:t>
            </a:r>
          </a:p>
          <a:p>
            <a:pPr lvl="0">
              <a:lnSpc>
                <a:spcPct val="120000"/>
              </a:lnSpc>
              <a:buSzPct val="125000"/>
            </a:pPr>
            <a:r>
              <a:rPr lang="en-US" sz="11200" b="1" dirty="0">
                <a:solidFill>
                  <a:prstClr val="black"/>
                </a:solidFill>
                <a:effectLst>
                  <a:outerShdw blurRad="152400" dist="38100" dir="2700000" algn="tl">
                    <a:srgbClr val="000000">
                      <a:alpha val="36000"/>
                    </a:srgbClr>
                  </a:outerShdw>
                </a:effectLst>
                <a:latin typeface="Tw Cen MT" panose="020B0602020104020603"/>
              </a:rPr>
              <a:t>Concluding paragraph – A paragraph that is placed at the end of a text that gives an overview of what has been discussed and the final opinion of the writer.</a:t>
            </a:r>
          </a:p>
          <a:p>
            <a:pPr lvl="0">
              <a:lnSpc>
                <a:spcPct val="120000"/>
              </a:lnSpc>
              <a:buSzPct val="125000"/>
            </a:pPr>
            <a:r>
              <a:rPr lang="en-US" sz="11200" dirty="0">
                <a:solidFill>
                  <a:prstClr val="black"/>
                </a:solidFill>
                <a:effectLst>
                  <a:outerShdw blurRad="152400" dist="38100" dir="2700000" algn="tl">
                    <a:srgbClr val="000000">
                      <a:alpha val="36000"/>
                    </a:srgbClr>
                  </a:outerShdw>
                </a:effectLst>
                <a:latin typeface="Tw Cen MT" panose="020B0602020104020603"/>
              </a:rPr>
              <a:t>The best way to decide what information belongs where (and in what order each of the contents paragraphs should appear) is to carefully plan your writing before you begin</a:t>
            </a:r>
            <a:r>
              <a:rPr lang="en-US" sz="11200" dirty="0" smtClean="0">
                <a:solidFill>
                  <a:prstClr val="black"/>
                </a:solidFill>
                <a:effectLst>
                  <a:outerShdw blurRad="152400" dist="38100" dir="2700000" algn="tl">
                    <a:srgbClr val="000000">
                      <a:alpha val="36000"/>
                    </a:srgbClr>
                  </a:outerShdw>
                </a:effectLst>
                <a:latin typeface="Tw Cen MT" panose="020B0602020104020603"/>
              </a:rPr>
              <a:t>.</a:t>
            </a:r>
          </a:p>
          <a:p>
            <a:pPr lvl="0">
              <a:lnSpc>
                <a:spcPct val="120000"/>
              </a:lnSpc>
              <a:buSzPct val="125000"/>
            </a:pPr>
            <a:r>
              <a:rPr lang="en-US" sz="11200" dirty="0" smtClean="0">
                <a:solidFill>
                  <a:prstClr val="black"/>
                </a:solidFill>
                <a:effectLst>
                  <a:outerShdw blurRad="152400" dist="38100" dir="2700000" algn="tl">
                    <a:srgbClr val="000000">
                      <a:alpha val="36000"/>
                    </a:srgbClr>
                  </a:outerShdw>
                </a:effectLst>
                <a:latin typeface="Tw Cen MT" panose="020B0602020104020603"/>
              </a:rPr>
              <a:t>How might you </a:t>
            </a:r>
            <a:r>
              <a:rPr lang="en-US" sz="11200" dirty="0" err="1" smtClean="0">
                <a:solidFill>
                  <a:prstClr val="black"/>
                </a:solidFill>
                <a:effectLst>
                  <a:outerShdw blurRad="152400" dist="38100" dir="2700000" algn="tl">
                    <a:srgbClr val="000000">
                      <a:alpha val="36000"/>
                    </a:srgbClr>
                  </a:outerShdw>
                </a:effectLst>
                <a:latin typeface="Tw Cen MT" panose="020B0602020104020603"/>
              </a:rPr>
              <a:t>organise</a:t>
            </a:r>
            <a:r>
              <a:rPr lang="en-US" sz="11200" dirty="0" smtClean="0">
                <a:solidFill>
                  <a:prstClr val="black"/>
                </a:solidFill>
                <a:effectLst>
                  <a:outerShdw blurRad="152400" dist="38100" dir="2700000" algn="tl">
                    <a:srgbClr val="000000">
                      <a:alpha val="36000"/>
                    </a:srgbClr>
                  </a:outerShdw>
                </a:effectLst>
                <a:latin typeface="Tw Cen MT" panose="020B0602020104020603"/>
              </a:rPr>
              <a:t> your writing?</a:t>
            </a:r>
          </a:p>
          <a:p>
            <a:pPr lvl="0">
              <a:lnSpc>
                <a:spcPct val="120000"/>
              </a:lnSpc>
              <a:buSzPct val="125000"/>
            </a:pPr>
            <a:endParaRPr lang="en-US" sz="26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endParaRPr lang="en-US" sz="2600" dirty="0" smtClean="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endParaRPr lang="en-US" sz="26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endParaRPr lang="en-US" sz="26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US" dirty="0" smtClean="0">
                <a:solidFill>
                  <a:schemeClr val="bg1"/>
                </a:solidFill>
              </a:rPr>
              <a:t>main </a:t>
            </a:r>
            <a:r>
              <a:rPr lang="en-US" dirty="0">
                <a:solidFill>
                  <a:schemeClr val="bg1"/>
                </a:solidFill>
              </a:rPr>
              <a:t>types of paragraph.</a:t>
            </a:r>
          </a:p>
          <a:p>
            <a:r>
              <a:rPr lang="en-US" dirty="0">
                <a:solidFill>
                  <a:schemeClr val="bg1"/>
                </a:solidFill>
              </a:rPr>
              <a:t>An introductory paragraph – A paragraph at the start of a text that explains its purpose and the overall subject.</a:t>
            </a:r>
          </a:p>
          <a:p>
            <a:r>
              <a:rPr lang="en-US" dirty="0">
                <a:solidFill>
                  <a:schemeClr val="bg1"/>
                </a:solidFill>
              </a:rPr>
              <a:t>Contents paragraph(s) – Paragraph(s) that contain the text’s main point(s) and important details. This / these paragraph(s) follow the introductory paragraph.</a:t>
            </a:r>
          </a:p>
          <a:p>
            <a:r>
              <a:rPr lang="en-US" dirty="0">
                <a:solidFill>
                  <a:schemeClr val="bg1"/>
                </a:solidFill>
              </a:rPr>
              <a:t>Concluding paragraph – A paragraph that is placed at the end of a text that gives an overview of what has been discussed and the final opinion of the writer.</a:t>
            </a:r>
          </a:p>
          <a:p>
            <a:r>
              <a:rPr lang="en-US" dirty="0">
                <a:solidFill>
                  <a:schemeClr val="bg1"/>
                </a:solidFill>
              </a:rPr>
              <a:t>The best way to decide what information belongs where (and in what order each of the contents paragraphs should appear) is to carefully plan your writing before you begin. One way to do this is to use a spider diagram.</a:t>
            </a:r>
          </a:p>
          <a:p>
            <a:r>
              <a:rPr lang="en-US" dirty="0">
                <a:solidFill>
                  <a:schemeClr val="bg1"/>
                </a:solidFill>
              </a:rPr>
              <a:t>To understand how to use a spider diagram</a:t>
            </a:r>
            <a:endParaRPr lang="en-GB" dirty="0">
              <a:solidFill>
                <a:schemeClr val="bg1"/>
              </a:solidFill>
            </a:endParaRPr>
          </a:p>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2912165936"/>
              </p:ext>
            </p:extLst>
          </p:nvPr>
        </p:nvGraphicFramePr>
        <p:xfrm>
          <a:off x="7864036" y="4647363"/>
          <a:ext cx="4631636" cy="2134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1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additive="base">
                                        <p:cTn id="5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 calcmode="lin" valueType="num">
                                      <p:cBhvr additive="base">
                                        <p:cTn id="6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 calcmode="lin" valueType="num">
                                      <p:cBhvr additive="base">
                                        <p:cTn id="6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 calcmode="lin" valueType="num">
                                      <p:cBhvr additive="base">
                                        <p:cTn id="7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 calcmode="lin" valueType="num">
                                      <p:cBhvr additive="base">
                                        <p:cTn id="80"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xEl>
                                              <p:pRg st="16" end="16"/>
                                            </p:txEl>
                                          </p:spTgt>
                                        </p:tgtEl>
                                        <p:attrNameLst>
                                          <p:attrName>style.visibility</p:attrName>
                                        </p:attrNameLst>
                                      </p:cBhvr>
                                      <p:to>
                                        <p:strVal val="visible"/>
                                      </p:to>
                                    </p:set>
                                    <p:anim calcmode="lin" valueType="num">
                                      <p:cBhvr additive="base">
                                        <p:cTn id="86"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additive="base">
                                        <p:cTn id="92" dur="500" fill="hold"/>
                                        <p:tgtEl>
                                          <p:spTgt spid="5"/>
                                        </p:tgtEl>
                                        <p:attrNameLst>
                                          <p:attrName>ppt_x</p:attrName>
                                        </p:attrNameLst>
                                      </p:cBhvr>
                                      <p:tavLst>
                                        <p:tav tm="0">
                                          <p:val>
                                            <p:strVal val="#ppt_x"/>
                                          </p:val>
                                        </p:tav>
                                        <p:tav tm="100000">
                                          <p:val>
                                            <p:strVal val="#ppt_x"/>
                                          </p:val>
                                        </p:tav>
                                      </p:tavLst>
                                    </p:anim>
                                    <p:anim calcmode="lin" valueType="num">
                                      <p:cBhvr additive="base">
                                        <p:cTn id="9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GB" dirty="0">
                <a:solidFill>
                  <a:prstClr val="black"/>
                </a:solidFill>
                <a:effectLst>
                  <a:outerShdw blurRad="152400" dist="38100" dir="2700000" algn="tl">
                    <a:srgbClr val="000000">
                      <a:alpha val="36000"/>
                    </a:srgbClr>
                  </a:outerShdw>
                </a:effectLst>
                <a:latin typeface="Tw Cen MT" panose="020B0602020104020603"/>
              </a:rPr>
              <a:t> </a:t>
            </a:r>
            <a:r>
              <a:rPr lang="en-GB" dirty="0" smtClean="0">
                <a:solidFill>
                  <a:prstClr val="black"/>
                </a:solidFill>
                <a:effectLst>
                  <a:outerShdw blurRad="152400" dist="38100" dir="2700000" algn="tl">
                    <a:srgbClr val="000000">
                      <a:alpha val="36000"/>
                    </a:srgbClr>
                  </a:outerShdw>
                </a:effectLst>
                <a:latin typeface="Tw Cen MT" panose="020B0602020104020603"/>
              </a:rPr>
              <a:t>Register </a:t>
            </a:r>
            <a:endParaRPr lang="en-GB" dirty="0"/>
          </a:p>
        </p:txBody>
      </p:sp>
      <p:sp>
        <p:nvSpPr>
          <p:cNvPr id="3" name="Content Placeholder 2"/>
          <p:cNvSpPr>
            <a:spLocks noGrp="1"/>
          </p:cNvSpPr>
          <p:nvPr>
            <p:ph idx="1"/>
          </p:nvPr>
        </p:nvSpPr>
        <p:spPr/>
        <p:txBody>
          <a:bodyPr/>
          <a:lstStyle/>
          <a:p>
            <a:pPr lvl="0">
              <a:lnSpc>
                <a:spcPct val="120000"/>
              </a:lnSpc>
              <a:buSzPct val="125000"/>
            </a:pPr>
            <a:r>
              <a:rPr lang="en-GB" sz="3200" dirty="0">
                <a:solidFill>
                  <a:prstClr val="black"/>
                </a:solidFill>
                <a:effectLst>
                  <a:outerShdw blurRad="152400" dist="38100" dir="2700000" algn="tl">
                    <a:srgbClr val="000000">
                      <a:alpha val="36000"/>
                    </a:srgbClr>
                  </a:outerShdw>
                </a:effectLst>
                <a:latin typeface="Tw Cen MT" panose="020B0602020104020603"/>
              </a:rPr>
              <a:t>What does register </a:t>
            </a:r>
            <a:r>
              <a:rPr lang="en-GB" sz="3200" dirty="0" smtClean="0">
                <a:solidFill>
                  <a:prstClr val="black"/>
                </a:solidFill>
                <a:effectLst>
                  <a:outerShdw blurRad="152400" dist="38100" dir="2700000" algn="tl">
                    <a:srgbClr val="000000">
                      <a:alpha val="36000"/>
                    </a:srgbClr>
                  </a:outerShdw>
                </a:effectLst>
                <a:latin typeface="Tw Cen MT" panose="020B0602020104020603"/>
              </a:rPr>
              <a:t>mean in literacy? </a:t>
            </a:r>
            <a:endParaRPr lang="en-GB" sz="32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GB" sz="3200" dirty="0" smtClean="0">
                <a:solidFill>
                  <a:prstClr val="black"/>
                </a:solidFill>
                <a:effectLst>
                  <a:outerShdw blurRad="152400" dist="38100" dir="2700000" algn="tl">
                    <a:srgbClr val="000000">
                      <a:alpha val="36000"/>
                    </a:srgbClr>
                  </a:outerShdw>
                </a:effectLst>
                <a:latin typeface="Tw Cen MT" panose="020B0602020104020603"/>
              </a:rPr>
              <a:t>It is </a:t>
            </a:r>
            <a:r>
              <a:rPr lang="en-GB" sz="3200" dirty="0" smtClean="0">
                <a:solidFill>
                  <a:prstClr val="black"/>
                </a:solidFill>
                <a:effectLst>
                  <a:outerShdw blurRad="152400" dist="38100" dir="2700000" algn="tl">
                    <a:srgbClr val="000000">
                      <a:alpha val="36000"/>
                    </a:srgbClr>
                  </a:outerShdw>
                </a:effectLst>
                <a:latin typeface="Tw Cen MT" panose="020B0602020104020603"/>
              </a:rPr>
              <a:t>informal/formal language used in text.</a:t>
            </a:r>
            <a:endParaRPr lang="en-GB" sz="3200" dirty="0" smtClean="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endParaRPr lang="en-GB" sz="3200" dirty="0">
              <a:effectLst>
                <a:outerShdw blurRad="152400" dist="38100" dir="2700000" algn="tl">
                  <a:srgbClr val="000000">
                    <a:alpha val="36000"/>
                  </a:srgbClr>
                </a:outerShdw>
              </a:effectLst>
              <a:latin typeface="Tw Cen MT" panose="020B0602020104020603"/>
            </a:endParaRPr>
          </a:p>
          <a:p>
            <a:pPr>
              <a:lnSpc>
                <a:spcPct val="120000"/>
              </a:lnSpc>
              <a:buSzPct val="125000"/>
            </a:pPr>
            <a:r>
              <a:rPr lang="en-GB" sz="3200" dirty="0"/>
              <a:t>Spend the next </a:t>
            </a:r>
            <a:r>
              <a:rPr lang="en-GB" sz="3200" dirty="0" smtClean="0"/>
              <a:t>few </a:t>
            </a:r>
            <a:r>
              <a:rPr lang="en-GB" sz="3200" dirty="0"/>
              <a:t>minutes discussing the features </a:t>
            </a:r>
            <a:r>
              <a:rPr lang="en-GB" sz="3200" dirty="0" smtClean="0"/>
              <a:t>and register </a:t>
            </a:r>
            <a:r>
              <a:rPr lang="en-GB" sz="3200" dirty="0"/>
              <a:t>of </a:t>
            </a:r>
            <a:r>
              <a:rPr lang="en-GB" sz="3200" dirty="0" smtClean="0"/>
              <a:t>formal </a:t>
            </a:r>
            <a:r>
              <a:rPr lang="en-GB" sz="3200" dirty="0"/>
              <a:t>letters with each other.</a:t>
            </a:r>
          </a:p>
          <a:p>
            <a:pPr lvl="0">
              <a:lnSpc>
                <a:spcPct val="120000"/>
              </a:lnSpc>
              <a:buSzPct val="125000"/>
            </a:pPr>
            <a:endParaRPr lang="en-GB" sz="3200" dirty="0">
              <a:solidFill>
                <a:prstClr val="black"/>
              </a:solidFill>
              <a:effectLst>
                <a:outerShdw blurRad="152400" dist="38100" dir="2700000" algn="tl">
                  <a:srgbClr val="000000">
                    <a:alpha val="36000"/>
                  </a:srgbClr>
                </a:outerShdw>
              </a:effectLst>
              <a:latin typeface="Tw Cen MT" panose="020B0602020104020603"/>
            </a:endParaRPr>
          </a:p>
          <a:p>
            <a:endParaRPr lang="en-GB" dirty="0"/>
          </a:p>
        </p:txBody>
      </p:sp>
    </p:spTree>
    <p:extLst>
      <p:ext uri="{BB962C8B-B14F-4D97-AF65-F5344CB8AC3E}">
        <p14:creationId xmlns:p14="http://schemas.microsoft.com/office/powerpoint/2010/main" val="26927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22" y="163996"/>
            <a:ext cx="12097578" cy="6733761"/>
          </a:xfrm>
        </p:spPr>
        <p:txBody>
          <a:bodyPr>
            <a:normAutofit/>
          </a:bodyPr>
          <a:lstStyle/>
          <a:p>
            <a:pPr marL="0" indent="0" fontAlgn="ctr">
              <a:buNone/>
            </a:pPr>
            <a:r>
              <a:rPr lang="en-US" b="1" dirty="0" smtClean="0">
                <a:latin typeface="Arial" panose="020B0604020202020204" pitchFamily="34" charset="0"/>
                <a:cs typeface="Arial" panose="020B0604020202020204" pitchFamily="34" charset="0"/>
              </a:rPr>
              <a:t>Formal/informal </a:t>
            </a:r>
            <a:r>
              <a:rPr lang="en-US" b="1" dirty="0">
                <a:latin typeface="Arial" panose="020B0604020202020204" pitchFamily="34" charset="0"/>
                <a:cs typeface="Arial" panose="020B0604020202020204" pitchFamily="34" charset="0"/>
              </a:rPr>
              <a:t>writing </a:t>
            </a:r>
            <a:r>
              <a:rPr lang="en-US" b="1" dirty="0" smtClean="0">
                <a:latin typeface="Arial" panose="020B0604020202020204" pitchFamily="34" charset="0"/>
                <a:cs typeface="Arial" panose="020B0604020202020204" pitchFamily="34" charset="0"/>
              </a:rPr>
              <a:t>have </a:t>
            </a:r>
            <a:r>
              <a:rPr lang="en-US" b="1" dirty="0">
                <a:latin typeface="Arial" panose="020B0604020202020204" pitchFamily="34" charset="0"/>
                <a:cs typeface="Arial" panose="020B0604020202020204" pitchFamily="34" charset="0"/>
              </a:rPr>
              <a:t>the following features:</a:t>
            </a:r>
          </a:p>
          <a:p>
            <a:pPr marL="0" indent="0" fontAlgn="ctr">
              <a:buNone/>
            </a:pPr>
            <a:endParaRPr lang="en-US" sz="2400" b="1" dirty="0" smtClean="0">
              <a:latin typeface="Arial" panose="020B0604020202020204" pitchFamily="34" charset="0"/>
              <a:cs typeface="Arial" panose="020B0604020202020204" pitchFamily="34" charset="0"/>
            </a:endParaRPr>
          </a:p>
          <a:p>
            <a:pPr marL="0" indent="0" fontAlgn="ctr">
              <a:buNone/>
            </a:pPr>
            <a:r>
              <a:rPr lang="en-US" sz="2400" b="1" dirty="0" smtClean="0">
                <a:latin typeface="Arial" panose="020B0604020202020204" pitchFamily="34" charset="0"/>
                <a:cs typeface="Arial" panose="020B0604020202020204" pitchFamily="34" charset="0"/>
              </a:rPr>
              <a:t>Formal</a:t>
            </a:r>
            <a:endParaRPr lang="en-US" sz="2400" b="1" dirty="0">
              <a:latin typeface="Arial" panose="020B0604020202020204" pitchFamily="34" charset="0"/>
              <a:cs typeface="Arial" panose="020B0604020202020204" pitchFamily="34" charset="0"/>
            </a:endParaRPr>
          </a:p>
          <a:p>
            <a:pPr fontAlgn="ctr"/>
            <a:r>
              <a:rPr lang="en-US" sz="2400" dirty="0">
                <a:latin typeface="Arial" panose="020B0604020202020204" pitchFamily="34" charset="0"/>
                <a:cs typeface="Arial" panose="020B0604020202020204" pitchFamily="34" charset="0"/>
              </a:rPr>
              <a:t>Avoidance of slang</a:t>
            </a:r>
          </a:p>
          <a:p>
            <a:pPr fontAlgn="ctr"/>
            <a:r>
              <a:rPr lang="en-US" sz="2400" dirty="0">
                <a:latin typeface="Arial" panose="020B0604020202020204" pitchFamily="34" charset="0"/>
                <a:cs typeface="Arial" panose="020B0604020202020204" pitchFamily="34" charset="0"/>
              </a:rPr>
              <a:t>Avoidance of shortened words</a:t>
            </a:r>
          </a:p>
          <a:p>
            <a:pPr fontAlgn="ctr"/>
            <a:r>
              <a:rPr lang="en-US" sz="2400" dirty="0">
                <a:latin typeface="Arial" panose="020B0604020202020204" pitchFamily="34" charset="0"/>
                <a:cs typeface="Arial" panose="020B0604020202020204" pitchFamily="34" charset="0"/>
              </a:rPr>
              <a:t>Avoidance of abbreviated words</a:t>
            </a:r>
          </a:p>
          <a:p>
            <a:pPr fontAlgn="ctr"/>
            <a:r>
              <a:rPr lang="en-US" sz="2400" dirty="0">
                <a:latin typeface="Arial" panose="020B0604020202020204" pitchFamily="34" charset="0"/>
                <a:cs typeface="Arial" panose="020B0604020202020204" pitchFamily="34" charset="0"/>
              </a:rPr>
              <a:t>Longer and more complex sentences</a:t>
            </a:r>
          </a:p>
          <a:p>
            <a:pPr fontAlgn="ctr"/>
            <a:r>
              <a:rPr lang="en-US" sz="2400" dirty="0">
                <a:latin typeface="Arial" panose="020B0604020202020204" pitchFamily="34" charset="0"/>
                <a:cs typeface="Arial" panose="020B0604020202020204" pitchFamily="34" charset="0"/>
              </a:rPr>
              <a:t>Avoidance of exclamation marks </a:t>
            </a:r>
            <a:r>
              <a:rPr lang="en-US" sz="2400" dirty="0" smtClean="0">
                <a:latin typeface="Arial" panose="020B0604020202020204" pitchFamily="34" charset="0"/>
                <a:cs typeface="Arial" panose="020B0604020202020204" pitchFamily="34" charset="0"/>
              </a:rPr>
              <a:t>(!)</a:t>
            </a:r>
          </a:p>
          <a:p>
            <a:pPr fontAlgn="ctr"/>
            <a:endParaRPr lang="en-US" sz="2400" dirty="0">
              <a:latin typeface="Arial" panose="020B0604020202020204" pitchFamily="34" charset="0"/>
              <a:cs typeface="Arial" panose="020B0604020202020204" pitchFamily="34" charset="0"/>
            </a:endParaRPr>
          </a:p>
          <a:p>
            <a:pPr marL="0" lvl="0" indent="0">
              <a:lnSpc>
                <a:spcPct val="120000"/>
              </a:lnSpc>
              <a:buSzPct val="125000"/>
              <a:buNone/>
            </a:pPr>
            <a:r>
              <a:rPr lang="en-US" sz="2400" b="1" dirty="0" smtClean="0">
                <a:solidFill>
                  <a:prstClr val="black"/>
                </a:solidFill>
                <a:latin typeface="Arial" panose="020B0604020202020204" pitchFamily="34" charset="0"/>
                <a:cs typeface="Arial" panose="020B0604020202020204" pitchFamily="34" charset="0"/>
              </a:rPr>
              <a:t>Informal</a:t>
            </a:r>
            <a:endParaRPr lang="en-US" sz="2400" b="1" dirty="0">
              <a:solidFill>
                <a:prstClr val="black"/>
              </a:solidFill>
              <a:latin typeface="Arial" panose="020B0604020202020204" pitchFamily="34" charset="0"/>
              <a:cs typeface="Arial" panose="020B0604020202020204" pitchFamily="34" charset="0"/>
            </a:endParaRPr>
          </a:p>
          <a:p>
            <a:pPr lvl="0">
              <a:lnSpc>
                <a:spcPct val="120000"/>
              </a:lnSpc>
              <a:buSzPct val="125000"/>
            </a:pPr>
            <a:r>
              <a:rPr lang="en-US" sz="2400" dirty="0">
                <a:solidFill>
                  <a:prstClr val="black"/>
                </a:solidFill>
                <a:latin typeface="Arial" panose="020B0604020202020204" pitchFamily="34" charset="0"/>
                <a:cs typeface="Arial" panose="020B0604020202020204" pitchFamily="34" charset="0"/>
              </a:rPr>
              <a:t>Slang words</a:t>
            </a:r>
          </a:p>
          <a:p>
            <a:pPr lvl="0">
              <a:lnSpc>
                <a:spcPct val="120000"/>
              </a:lnSpc>
              <a:buSzPct val="125000"/>
            </a:pPr>
            <a:r>
              <a:rPr lang="en-US" sz="2400" dirty="0">
                <a:solidFill>
                  <a:prstClr val="black"/>
                </a:solidFill>
                <a:latin typeface="Arial" panose="020B0604020202020204" pitchFamily="34" charset="0"/>
                <a:cs typeface="Arial" panose="020B0604020202020204" pitchFamily="34" charset="0"/>
              </a:rPr>
              <a:t>Shortened words (for example: isn’t, can’t, shouldn’t)</a:t>
            </a:r>
          </a:p>
          <a:p>
            <a:pPr lvl="0">
              <a:lnSpc>
                <a:spcPct val="120000"/>
              </a:lnSpc>
              <a:buSzPct val="125000"/>
            </a:pPr>
            <a:r>
              <a:rPr lang="en-US" sz="2400" dirty="0">
                <a:solidFill>
                  <a:prstClr val="black"/>
                </a:solidFill>
                <a:latin typeface="Arial" panose="020B0604020202020204" pitchFamily="34" charset="0"/>
                <a:cs typeface="Arial" panose="020B0604020202020204" pitchFamily="34" charset="0"/>
              </a:rPr>
              <a:t>Abbreviated words (for example: TV, ads)</a:t>
            </a:r>
          </a:p>
          <a:p>
            <a:pPr fontAlgn="ct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4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3935" y="188842"/>
            <a:ext cx="11698356" cy="6619462"/>
          </a:xfrm>
        </p:spPr>
        <p:txBody>
          <a:bodyPr>
            <a:normAutofit fontScale="92500" lnSpcReduction="20000"/>
          </a:bodyPr>
          <a:lstStyle/>
          <a:p>
            <a:pPr marL="0" indent="0" fontAlgn="ctr">
              <a:buNone/>
            </a:pPr>
            <a:r>
              <a:rPr lang="en-US" sz="3000" b="1" dirty="0" smtClean="0">
                <a:latin typeface="Roboto"/>
              </a:rPr>
              <a:t>Structure of formal letters</a:t>
            </a:r>
          </a:p>
          <a:p>
            <a:pPr marL="0" indent="0" fontAlgn="ctr">
              <a:buNone/>
            </a:pPr>
            <a:endParaRPr lang="en-US" sz="900" dirty="0">
              <a:latin typeface="Roboto"/>
            </a:endParaRPr>
          </a:p>
          <a:p>
            <a:pPr marL="0" indent="0" fontAlgn="ctr">
              <a:buNone/>
            </a:pPr>
            <a:r>
              <a:rPr lang="en-US" dirty="0" smtClean="0">
                <a:latin typeface="Roboto"/>
              </a:rPr>
              <a:t>Formal </a:t>
            </a:r>
            <a:r>
              <a:rPr lang="en-US" dirty="0">
                <a:latin typeface="Roboto"/>
              </a:rPr>
              <a:t>letters have a particular format and should include the following features</a:t>
            </a:r>
            <a:r>
              <a:rPr lang="en-US" dirty="0" smtClean="0">
                <a:latin typeface="Roboto"/>
              </a:rPr>
              <a:t>:</a:t>
            </a:r>
            <a:endParaRPr lang="en-US" dirty="0">
              <a:latin typeface="Roboto"/>
            </a:endParaRPr>
          </a:p>
          <a:p>
            <a:pPr fontAlgn="ctr">
              <a:lnSpc>
                <a:spcPct val="110000"/>
              </a:lnSpc>
            </a:pPr>
            <a:r>
              <a:rPr lang="en-US" b="1" dirty="0">
                <a:latin typeface="Roboto"/>
              </a:rPr>
              <a:t>Sender's Address</a:t>
            </a:r>
          </a:p>
          <a:p>
            <a:pPr fontAlgn="ctr">
              <a:lnSpc>
                <a:spcPct val="110000"/>
              </a:lnSpc>
            </a:pPr>
            <a:r>
              <a:rPr lang="en-US" b="1" dirty="0">
                <a:latin typeface="Roboto"/>
              </a:rPr>
              <a:t>Recipient's Address</a:t>
            </a:r>
          </a:p>
          <a:p>
            <a:pPr fontAlgn="ctr">
              <a:lnSpc>
                <a:spcPct val="110000"/>
              </a:lnSpc>
            </a:pPr>
            <a:r>
              <a:rPr lang="en-US" b="1" dirty="0">
                <a:latin typeface="Roboto"/>
              </a:rPr>
              <a:t>Date</a:t>
            </a:r>
          </a:p>
          <a:p>
            <a:pPr fontAlgn="ctr">
              <a:lnSpc>
                <a:spcPct val="110000"/>
              </a:lnSpc>
            </a:pPr>
            <a:r>
              <a:rPr lang="en-US" b="1" dirty="0">
                <a:latin typeface="Roboto"/>
              </a:rPr>
              <a:t>Formal Greeting:</a:t>
            </a:r>
            <a:r>
              <a:rPr lang="en-US" dirty="0">
                <a:latin typeface="Roboto"/>
              </a:rPr>
              <a:t> Dear Sir or Madam should be used if you don't know the name of the recipient</a:t>
            </a:r>
          </a:p>
          <a:p>
            <a:pPr fontAlgn="ctr">
              <a:lnSpc>
                <a:spcPct val="110000"/>
              </a:lnSpc>
            </a:pPr>
            <a:r>
              <a:rPr lang="en-US" b="1" dirty="0">
                <a:latin typeface="Roboto"/>
              </a:rPr>
              <a:t>Subject</a:t>
            </a:r>
            <a:r>
              <a:rPr lang="en-US" dirty="0">
                <a:latin typeface="Roboto"/>
              </a:rPr>
              <a:t>: a subject heading can be shown before the main content</a:t>
            </a:r>
          </a:p>
          <a:p>
            <a:pPr fontAlgn="ctr">
              <a:lnSpc>
                <a:spcPct val="110000"/>
              </a:lnSpc>
            </a:pPr>
            <a:r>
              <a:rPr lang="en-US" b="1" dirty="0">
                <a:latin typeface="Roboto"/>
              </a:rPr>
              <a:t>Content: </a:t>
            </a:r>
            <a:r>
              <a:rPr lang="en-US" dirty="0">
                <a:latin typeface="Roboto"/>
              </a:rPr>
              <a:t>this should be logically structured in paragraphs and formally written</a:t>
            </a:r>
          </a:p>
          <a:p>
            <a:pPr fontAlgn="ctr">
              <a:lnSpc>
                <a:spcPct val="110000"/>
              </a:lnSpc>
            </a:pPr>
            <a:r>
              <a:rPr lang="en-US" b="1" dirty="0">
                <a:latin typeface="Roboto"/>
              </a:rPr>
              <a:t>Closing: </a:t>
            </a:r>
            <a:r>
              <a:rPr lang="en-US" dirty="0">
                <a:latin typeface="Roboto"/>
              </a:rPr>
              <a:t>a closing must be used. Use Yours faithfully if you don't know the name of the recipient and Yours sincerely if you do know the name</a:t>
            </a:r>
          </a:p>
          <a:p>
            <a:pPr fontAlgn="ctr">
              <a:lnSpc>
                <a:spcPct val="110000"/>
              </a:lnSpc>
            </a:pPr>
            <a:r>
              <a:rPr lang="en-US" dirty="0" err="1">
                <a:latin typeface="Roboto"/>
              </a:rPr>
              <a:t>Organisations</a:t>
            </a:r>
            <a:r>
              <a:rPr lang="en-US" dirty="0">
                <a:latin typeface="Roboto"/>
              </a:rPr>
              <a:t> often use their own house style. A common style used is the left block format, where the whole text is left </a:t>
            </a:r>
            <a:r>
              <a:rPr lang="en-US" dirty="0" smtClean="0">
                <a:latin typeface="Roboto"/>
              </a:rPr>
              <a:t>aligned.</a:t>
            </a:r>
            <a:endParaRPr lang="en-US" dirty="0">
              <a:latin typeface="Roboto"/>
            </a:endParaRPr>
          </a:p>
          <a:p>
            <a:endParaRPr lang="en-GB" dirty="0"/>
          </a:p>
        </p:txBody>
      </p:sp>
    </p:spTree>
    <p:extLst>
      <p:ext uri="{BB962C8B-B14F-4D97-AF65-F5344CB8AC3E}">
        <p14:creationId xmlns:p14="http://schemas.microsoft.com/office/powerpoint/2010/main" val="317018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000"/>
                                        <p:tgtEl>
                                          <p:spTgt spid="4">
                                            <p:txEl>
                                              <p:pRg st="9" end="9"/>
                                            </p:txEl>
                                          </p:spTgt>
                                        </p:tgtEl>
                                      </p:cBhvr>
                                    </p:animEffect>
                                    <p:anim calcmode="lin" valueType="num">
                                      <p:cBhvr>
                                        <p:cTn id="6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1000"/>
                                        <p:tgtEl>
                                          <p:spTgt spid="4">
                                            <p:txEl>
                                              <p:pRg st="10" end="10"/>
                                            </p:txEl>
                                          </p:spTgt>
                                        </p:tgtEl>
                                      </p:cBhvr>
                                    </p:animEffect>
                                    <p:anim calcmode="lin" valueType="num">
                                      <p:cBhvr>
                                        <p:cTn id="7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9" ma:contentTypeDescription="Create a new document." ma:contentTypeScope="" ma:versionID="0205f85d50610c948b32b0702bffd475">
  <xsd:schema xmlns:xsd="http://www.w3.org/2001/XMLSchema" xmlns:xs="http://www.w3.org/2001/XMLSchema" xmlns:p="http://schemas.microsoft.com/office/2006/metadata/properties" xmlns:ns3="15214c3a-c4c8-4e1b-a9e9-78803475fd2c" targetNamespace="http://schemas.microsoft.com/office/2006/metadata/properties" ma:root="true" ma:fieldsID="e8ffbe8545d8726e788a94ae0780955b" ns3:_="">
    <xsd:import namespace="15214c3a-c4c8-4e1b-a9e9-78803475fd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02F204-FAE0-42D4-9597-002E0AA48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22FC9A-2612-4ADC-A8A3-24D99283EED9}">
  <ds:schemaRefs>
    <ds:schemaRef ds:uri="http://schemas.microsoft.com/sharepoint/v3/contenttype/forms"/>
  </ds:schemaRefs>
</ds:datastoreItem>
</file>

<file path=customXml/itemProps3.xml><?xml version="1.0" encoding="utf-8"?>
<ds:datastoreItem xmlns:ds="http://schemas.openxmlformats.org/officeDocument/2006/customXml" ds:itemID="{C7A77364-5556-4E1D-AD95-3C238494D056}">
  <ds:schemaRefs>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2006/metadata/properties"/>
    <ds:schemaRef ds:uri="15214c3a-c4c8-4e1b-a9e9-78803475fd2c"/>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1555</TotalTime>
  <Words>948</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Mangal</vt:lpstr>
      <vt:lpstr>Roboto</vt:lpstr>
      <vt:lpstr>Tw Cen MT</vt:lpstr>
      <vt:lpstr>Wingdings</vt:lpstr>
      <vt:lpstr>Office Theme</vt:lpstr>
      <vt:lpstr>Islington Council</vt:lpstr>
      <vt:lpstr>PowerPoint Presentation</vt:lpstr>
      <vt:lpstr>Session aims/objs</vt:lpstr>
      <vt:lpstr>Interesting facts</vt:lpstr>
      <vt:lpstr>PowerPoint Presentation</vt:lpstr>
      <vt:lpstr>PowerPoint Presentation</vt:lpstr>
      <vt:lpstr>Organising text</vt:lpstr>
      <vt:lpstr> Register </vt:lpstr>
      <vt:lpstr>PowerPoint Presentation</vt:lpstr>
      <vt:lpstr>PowerPoint Presentation</vt:lpstr>
      <vt:lpstr>Work together and decide and divide the following text into appropriate paragraphs. </vt:lpstr>
      <vt:lpstr>     </vt:lpstr>
      <vt:lpstr>     </vt:lpstr>
      <vt:lpstr>Now organise the text into a formal letter using appropriate paragraphs </vt:lpstr>
      <vt:lpstr>Independent study</vt:lpstr>
      <vt:lpstr>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Level 1 Summer Term</dc:title>
  <dc:creator>Microsoft Office User</dc:creator>
  <cp:lastModifiedBy>Rahim, Nilupa</cp:lastModifiedBy>
  <cp:revision>87</cp:revision>
  <dcterms:created xsi:type="dcterms:W3CDTF">2020-04-27T09:47:50Z</dcterms:created>
  <dcterms:modified xsi:type="dcterms:W3CDTF">2021-01-22T12:10:23Z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