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12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3" autoAdjust="0"/>
    <p:restoredTop sz="94660"/>
  </p:normalViewPr>
  <p:slideViewPr>
    <p:cSldViewPr snapToGrid="0">
      <p:cViewPr varScale="1">
        <p:scale>
          <a:sx n="76" d="100"/>
          <a:sy n="76" d="100"/>
        </p:scale>
        <p:origin x="57" y="6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7FE5B7-6B72-43C0-ABFD-68506172BA6F}" type="datetimeFigureOut">
              <a:rPr lang="en-GB" smtClean="0"/>
              <a:t>13/10/2020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3EF21-DB06-48DD-8CE5-239D3695D4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5014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 smtClean="0"/>
          </a:p>
        </p:txBody>
      </p:sp>
      <p:sp>
        <p:nvSpPr>
          <p:cNvPr id="983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C673DAF0-A741-4A99-9B09-07E4D1FEDD70}" type="slidenum">
              <a:rPr lang="en-US" altLang="en-US" sz="1200" smtClean="0">
                <a:latin typeface="Lucida Grande" pitchFamily="-28" charset="0"/>
              </a:rPr>
              <a:pPr/>
              <a:t>3</a:t>
            </a:fld>
            <a:endParaRPr lang="en-US" altLang="en-US" sz="1200" smtClean="0">
              <a:latin typeface="Lucida Grande" pitchFamily="-2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2952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10/13/2020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heladders.co.uk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Personal Presentation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For Job Interviews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08369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What to Wear at an Interview?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GB" altLang="en-US" smtClean="0"/>
              <a:t>Whether you like it or not, your personal appearance will be judged as an expression of who you are and your approach to your work.</a:t>
            </a:r>
          </a:p>
          <a:p>
            <a:pPr marL="0" indent="0"/>
            <a:endParaRPr lang="en-GB" altLang="en-US" smtClean="0"/>
          </a:p>
          <a:p>
            <a:pPr marL="0" indent="0"/>
            <a:r>
              <a:rPr lang="en-GB" altLang="en-US" smtClean="0"/>
              <a:t>Whatever the job, you want the interviewer to remember you for your personality and performance: not as "the one with the garish tie/short skirt/nose stud ....". </a:t>
            </a:r>
          </a:p>
        </p:txBody>
      </p:sp>
    </p:spTree>
    <p:extLst>
      <p:ext uri="{BB962C8B-B14F-4D97-AF65-F5344CB8AC3E}">
        <p14:creationId xmlns:p14="http://schemas.microsoft.com/office/powerpoint/2010/main" val="2316201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Content Placeholder 2"/>
          <p:cNvSpPr>
            <a:spLocks noGrp="1"/>
          </p:cNvSpPr>
          <p:nvPr>
            <p:ph idx="1"/>
          </p:nvPr>
        </p:nvSpPr>
        <p:spPr>
          <a:xfrm>
            <a:off x="1981200" y="333375"/>
            <a:ext cx="8229600" cy="5792788"/>
          </a:xfrm>
        </p:spPr>
        <p:txBody>
          <a:bodyPr/>
          <a:lstStyle/>
          <a:p>
            <a:pPr marL="0" indent="0"/>
            <a:endParaRPr lang="en-GB" altLang="en-US" smtClean="0"/>
          </a:p>
          <a:p>
            <a:pPr marL="0" indent="0"/>
            <a:endParaRPr lang="en-GB" altLang="en-US" smtClean="0"/>
          </a:p>
          <a:p>
            <a:pPr marL="0" indent="0"/>
            <a:endParaRPr lang="en-GB" altLang="en-US" smtClean="0"/>
          </a:p>
          <a:p>
            <a:pPr marL="0" indent="0"/>
            <a:endParaRPr lang="en-GB" altLang="en-US" smtClean="0"/>
          </a:p>
          <a:p>
            <a:pPr marL="0" indent="0"/>
            <a:endParaRPr lang="en-GB" altLang="en-US" smtClean="0"/>
          </a:p>
          <a:p>
            <a:pPr marL="0" indent="0"/>
            <a:r>
              <a:rPr lang="en-GB" altLang="en-US" smtClean="0"/>
              <a:t>A survey conducted by </a:t>
            </a:r>
            <a:r>
              <a:rPr lang="en-GB" altLang="en-US" smtClean="0">
                <a:hlinkClick r:id="rId3"/>
              </a:rPr>
              <a:t>TheLadders.co.uk</a:t>
            </a:r>
            <a:r>
              <a:rPr lang="en-GB" altLang="en-US" smtClean="0"/>
              <a:t> management careers company found senior male and female executives conducting interviews:</a:t>
            </a:r>
          </a:p>
          <a:p>
            <a:pPr marL="0" indent="0"/>
            <a:endParaRPr lang="en-GB" altLang="en-US" smtClean="0"/>
          </a:p>
          <a:p>
            <a:pPr marL="0" indent="0"/>
            <a:r>
              <a:rPr lang="en-GB" altLang="en-US" smtClean="0"/>
              <a:t> </a:t>
            </a:r>
          </a:p>
          <a:p>
            <a:pPr marL="0" indent="0"/>
            <a:endParaRPr lang="en-GB" altLang="en-US" smtClean="0"/>
          </a:p>
          <a:p>
            <a:pPr marL="0" indent="0"/>
            <a:r>
              <a:rPr lang="en-GB" altLang="en-US" smtClean="0"/>
              <a:t>37% had decided against hiring a candidate due to the way they were dressed. Traditional formal interview dress is the most likely to impress them whereas the biggest turnoffs involved casual dress.</a:t>
            </a:r>
          </a:p>
        </p:txBody>
      </p:sp>
    </p:spTree>
    <p:extLst>
      <p:ext uri="{BB962C8B-B14F-4D97-AF65-F5344CB8AC3E}">
        <p14:creationId xmlns:p14="http://schemas.microsoft.com/office/powerpoint/2010/main" val="247917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What to wear at a job interview</a:t>
            </a:r>
          </a:p>
        </p:txBody>
      </p:sp>
      <p:sp>
        <p:nvSpPr>
          <p:cNvPr id="94211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Women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Plain colours are best – black or navy for smart skirts, trousers, dresses or jackets.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Colour is acceptable for smart tops or blouses.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Smart shoes with a small heel or smart boots.</a:t>
            </a:r>
          </a:p>
          <a:p>
            <a:pPr>
              <a:defRPr/>
            </a:pPr>
            <a:endParaRPr lang="en-GB" altLang="en-US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Don’t wear: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Lots of flashy jewellery, long false nails, noticeable piercings or tattoos.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Revealing or party clothes.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Anything you don’t feel comfortable in  including too much makeup or perfume.</a:t>
            </a:r>
          </a:p>
        </p:txBody>
      </p:sp>
    </p:spTree>
    <p:extLst>
      <p:ext uri="{BB962C8B-B14F-4D97-AF65-F5344CB8AC3E}">
        <p14:creationId xmlns:p14="http://schemas.microsoft.com/office/powerpoint/2010/main" val="1272416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What to wear at job interviews</a:t>
            </a:r>
          </a:p>
        </p:txBody>
      </p:sp>
      <p:sp>
        <p:nvSpPr>
          <p:cNvPr id="95235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Smart suits, trousers and jackets in a plain colour – black or navy is best.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Clean, ironed shirts in a contrasting plain colour.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A tie in a plain colour which matches your shirt.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Smart shoes which are clean and polished.</a:t>
            </a:r>
          </a:p>
          <a:p>
            <a:pPr>
              <a:defRPr/>
            </a:pPr>
            <a:endParaRPr lang="en-GB" altLang="en-US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Don’t wear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Jeans,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 shirts or polo shirts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Anything casual or scruffy.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Trainers</a:t>
            </a:r>
          </a:p>
        </p:txBody>
      </p:sp>
    </p:spTree>
    <p:extLst>
      <p:ext uri="{BB962C8B-B14F-4D97-AF65-F5344CB8AC3E}">
        <p14:creationId xmlns:p14="http://schemas.microsoft.com/office/powerpoint/2010/main" val="29762411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mtClean="0"/>
              <a:t>Grooming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1"/>
          </p:nvPr>
        </p:nvSpPr>
        <p:spPr>
          <a:xfrm>
            <a:off x="1992313" y="1981200"/>
            <a:ext cx="7772400" cy="4256088"/>
          </a:xfrm>
        </p:spPr>
        <p:txBody>
          <a:bodyPr rtlCol="0">
            <a:normAutofit fontScale="92500" lnSpcReduction="20000"/>
          </a:bodyPr>
          <a:lstStyle/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Whatever you wear make sure it’s clean and ironed or pressed.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Have your hair cut and/or coloured if you need to and make sure you look well groomed on the day.</a:t>
            </a:r>
          </a:p>
          <a:p>
            <a:pPr>
              <a:defRPr/>
            </a:pPr>
            <a:endParaRPr lang="en-GB" altLang="en-US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Men</a:t>
            </a:r>
          </a:p>
          <a:p>
            <a:pPr>
              <a:defRPr/>
            </a:pPr>
            <a:endParaRPr lang="en-GB" altLang="en-US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Don’t smell of alcohol, too much aftershave or body odour.</a:t>
            </a: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Have a shave.</a:t>
            </a:r>
          </a:p>
          <a:p>
            <a:pPr>
              <a:defRPr/>
            </a:pPr>
            <a:endParaRPr lang="en-GB" altLang="en-US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Women</a:t>
            </a:r>
          </a:p>
          <a:p>
            <a:pPr>
              <a:defRPr/>
            </a:pPr>
            <a:endParaRPr lang="en-GB" altLang="en-US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defRPr/>
            </a:pPr>
            <a:r>
              <a:rPr lang="en-GB" altLang="en-US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 subtle approach with jewellery, make up and perfume is much better than over doing it.</a:t>
            </a:r>
          </a:p>
        </p:txBody>
      </p:sp>
    </p:spTree>
    <p:extLst>
      <p:ext uri="{BB962C8B-B14F-4D97-AF65-F5344CB8AC3E}">
        <p14:creationId xmlns:p14="http://schemas.microsoft.com/office/powerpoint/2010/main" val="3544459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>
              <a:defRPr/>
            </a:pPr>
            <a:r>
              <a:rPr lang="en-GB" altLang="en-US" smtClean="0"/>
              <a:t/>
            </a:r>
            <a:br>
              <a:rPr lang="en-GB" altLang="en-US" smtClean="0"/>
            </a:br>
            <a:r>
              <a:rPr lang="en-GB" altLang="en-US" smtClean="0"/>
              <a:t>Business Casual Dress</a:t>
            </a:r>
            <a:br>
              <a:rPr lang="en-GB" altLang="en-US" smtClean="0"/>
            </a:br>
            <a:endParaRPr lang="en-GB" altLang="en-US" smtClean="0"/>
          </a:p>
        </p:txBody>
      </p:sp>
      <p:sp>
        <p:nvSpPr>
          <p:cNvPr id="102403" name="Content Placeholder 2"/>
          <p:cNvSpPr>
            <a:spLocks noGrp="1"/>
          </p:cNvSpPr>
          <p:nvPr>
            <p:ph idx="1"/>
          </p:nvPr>
        </p:nvSpPr>
        <p:spPr>
          <a:xfrm>
            <a:off x="1981200" y="1628776"/>
            <a:ext cx="8229600" cy="4525963"/>
          </a:xfrm>
        </p:spPr>
        <p:txBody>
          <a:bodyPr/>
          <a:lstStyle/>
          <a:p>
            <a:pPr marL="0" indent="0"/>
            <a:endParaRPr lang="en-GB" altLang="en-US" sz="1200"/>
          </a:p>
          <a:p>
            <a:pPr marL="0" indent="0"/>
            <a:r>
              <a:rPr lang="en-GB" altLang="en-US" sz="1200"/>
              <a:t>What is business casual? </a:t>
            </a:r>
          </a:p>
          <a:p>
            <a:pPr marL="0" indent="0"/>
            <a:endParaRPr lang="en-GB" altLang="en-US" sz="1200">
              <a:solidFill>
                <a:srgbClr val="000000"/>
              </a:solidFill>
            </a:endParaRPr>
          </a:p>
          <a:p>
            <a:pPr marL="0" indent="0"/>
            <a:r>
              <a:rPr lang="en-GB" altLang="en-US" sz="1200">
                <a:solidFill>
                  <a:srgbClr val="000000"/>
                </a:solidFill>
              </a:rPr>
              <a:t>Everyone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Clean, pressed clothes in good condition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/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Men 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Jacket or blazer 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Open necked shirts (with collar) or polo shirts 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Cords, moleskin, twill, chinos, woollen, linen or cotton trousers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Belts (trousers with belt loops) 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Socks and shoes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/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Women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Trousers or skirts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Dresses but not sundresses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Any fabric except evening fabrics like satin, lace or chiffon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Covered backs, midriffs and cleavages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Shoes</a:t>
            </a:r>
            <a:br>
              <a:rPr lang="en-GB" altLang="en-US" sz="1200">
                <a:solidFill>
                  <a:srgbClr val="000000"/>
                </a:solidFill>
              </a:rPr>
            </a:br>
            <a:r>
              <a:rPr lang="en-GB" altLang="en-US" sz="1200">
                <a:solidFill>
                  <a:srgbClr val="000000"/>
                </a:solidFill>
              </a:rPr>
              <a:t>Sandals</a:t>
            </a:r>
          </a:p>
          <a:p>
            <a:pPr marL="0" indent="0"/>
            <a:endParaRPr lang="en-GB" altLang="en-US" smtClean="0"/>
          </a:p>
        </p:txBody>
      </p:sp>
      <p:sp>
        <p:nvSpPr>
          <p:cNvPr id="102404" name="TextBox 4"/>
          <p:cNvSpPr txBox="1">
            <a:spLocks noChangeArrowheads="1"/>
          </p:cNvSpPr>
          <p:nvPr/>
        </p:nvSpPr>
        <p:spPr bwMode="auto">
          <a:xfrm>
            <a:off x="6600825" y="1844676"/>
            <a:ext cx="3671888" cy="387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fontAlgn="base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b="1">
                <a:solidFill>
                  <a:schemeClr val="tx1"/>
                </a:solidFill>
                <a:latin typeface="Calibri" panose="020F0502020204030204" pitchFamily="34" charset="0"/>
              </a:rPr>
              <a:t>What is not business casual?</a:t>
            </a:r>
            <a:br>
              <a:rPr lang="en-GB" altLang="en-US" sz="1200" b="1">
                <a:solidFill>
                  <a:schemeClr val="tx1"/>
                </a:solidFill>
                <a:latin typeface="Calibri" panose="020F0502020204030204" pitchFamily="34" charset="0"/>
              </a:rPr>
            </a:br>
            <a:endParaRPr lang="en-GB" altLang="en-US" sz="1200" b="1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200" b="1">
                <a:solidFill>
                  <a:schemeClr val="tx1"/>
                </a:solidFill>
                <a:latin typeface="Calibri" panose="020F0502020204030204" pitchFamily="34" charset="0"/>
              </a:rPr>
              <a:t>Everyone</a:t>
            </a: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Fleeces (indoors)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Jeans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Anything see through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Sportswear/gym wear, e.g., leggings, trainers, vest tops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T-shirts with slogans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Shorts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 b="1">
                <a:solidFill>
                  <a:schemeClr val="tx1"/>
                </a:solidFill>
                <a:latin typeface="Calibri" panose="020F0502020204030204" pitchFamily="34" charset="0"/>
              </a:rPr>
              <a:t>Men </a:t>
            </a: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Sportswear, including trainers, rugby or football shirts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T-shirts without collars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 b="1">
                <a:solidFill>
                  <a:schemeClr val="tx1"/>
                </a:solidFill>
                <a:latin typeface="Calibri" panose="020F0502020204030204" pitchFamily="34" charset="0"/>
              </a:rPr>
              <a:t>Women</a:t>
            </a: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/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Mini-skirts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Sun tops/strappy tops</a:t>
            </a:r>
            <a:b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</a:br>
            <a:r>
              <a:rPr lang="en-GB" altLang="en-US" sz="1200">
                <a:solidFill>
                  <a:schemeClr val="tx1"/>
                </a:solidFill>
                <a:latin typeface="Calibri" panose="020F0502020204030204" pitchFamily="34" charset="0"/>
              </a:rPr>
              <a:t>Flip-flops or other beach-type sandals</a:t>
            </a:r>
          </a:p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GB" altLang="en-US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2309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A496156611B3A4C9D3016DD1C82BE82" ma:contentTypeVersion="11" ma:contentTypeDescription="Create a new document." ma:contentTypeScope="" ma:versionID="4aaed27ac85a09b2a9f5ed228cc76d54">
  <xsd:schema xmlns:xsd="http://www.w3.org/2001/XMLSchema" xmlns:xs="http://www.w3.org/2001/XMLSchema" xmlns:p="http://schemas.microsoft.com/office/2006/metadata/properties" xmlns:ns3="b3fe5981-60c0-4104-a1b1-a1fac9687ed0" xmlns:ns4="e0e7bb2f-ff26-4fae-befd-4a9a53791a98" targetNamespace="http://schemas.microsoft.com/office/2006/metadata/properties" ma:root="true" ma:fieldsID="53ef1452f0fbbb324f542e9efb166cd8" ns3:_="" ns4:_="">
    <xsd:import namespace="b3fe5981-60c0-4104-a1b1-a1fac9687ed0"/>
    <xsd:import namespace="e0e7bb2f-ff26-4fae-befd-4a9a53791a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fe5981-60c0-4104-a1b1-a1fac9687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7bb2f-ff26-4fae-befd-4a9a53791a9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97E4D78-2610-4BDF-893F-BBC228CDF1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fe5981-60c0-4104-a1b1-a1fac9687ed0"/>
    <ds:schemaRef ds:uri="e0e7bb2f-ff26-4fae-befd-4a9a53791a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3C31DB2-FDA1-457B-8197-1CF93C6640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DB67E8-A1BA-46BB-B811-A102C69805A3}">
  <ds:schemaRefs>
    <ds:schemaRef ds:uri="http://schemas.microsoft.com/office/2006/documentManagement/types"/>
    <ds:schemaRef ds:uri="http://purl.org/dc/terms/"/>
    <ds:schemaRef ds:uri="b3fe5981-60c0-4104-a1b1-a1fac9687ed0"/>
    <ds:schemaRef ds:uri="http://www.w3.org/XML/1998/namespace"/>
    <ds:schemaRef ds:uri="http://purl.org/dc/dcmitype/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e0e7bb2f-ff26-4fae-befd-4a9a53791a98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</TotalTime>
  <Words>510</Words>
  <Application>Microsoft Office PowerPoint</Application>
  <PresentationFormat>Widescreen</PresentationFormat>
  <Paragraphs>58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MS PGothic</vt:lpstr>
      <vt:lpstr>Arial</vt:lpstr>
      <vt:lpstr>Calibri</vt:lpstr>
      <vt:lpstr>Lucida Grande</vt:lpstr>
      <vt:lpstr>Trebuchet MS</vt:lpstr>
      <vt:lpstr>Wingdings 3</vt:lpstr>
      <vt:lpstr>Facet</vt:lpstr>
      <vt:lpstr>Personal Presentation</vt:lpstr>
      <vt:lpstr>What to Wear at an Interview?</vt:lpstr>
      <vt:lpstr>PowerPoint Presentation</vt:lpstr>
      <vt:lpstr>What to wear at a job interview</vt:lpstr>
      <vt:lpstr>What to wear at job interviews</vt:lpstr>
      <vt:lpstr>Grooming</vt:lpstr>
      <vt:lpstr> Business Casual Dress </vt:lpstr>
    </vt:vector>
  </TitlesOfParts>
  <Company>London Borough of Islington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Personal Presentation</dc:title>
  <dc:creator>Moore, Alison</dc:creator>
  <cp:lastModifiedBy>Moore, Alison</cp:lastModifiedBy>
  <cp:revision>1</cp:revision>
  <dcterms:created xsi:type="dcterms:W3CDTF">2020-10-13T13:18:39Z</dcterms:created>
  <dcterms:modified xsi:type="dcterms:W3CDTF">2020-10-13T13:20:43Z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0x010100BA496156611B3A4C9D3016DD1C82BE82</vt:lpwstr>
  </property>
</Properties>
</file>