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9"/>
  </p:notesMasterIdLst>
  <p:sldIdLst>
    <p:sldId id="257" r:id="rId5"/>
    <p:sldId id="258" r:id="rId6"/>
    <p:sldId id="259" r:id="rId7"/>
    <p:sldId id="260" r:id="rId8"/>
    <p:sldId id="261" r:id="rId9"/>
    <p:sldId id="262"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A0558B-32BB-40EE-A800-C07A07FB219E}" type="datetimeFigureOut">
              <a:rPr lang="en-GB" smtClean="0"/>
              <a:t>24/06/2021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49D4FE-3505-44A9-99B3-10D4B6DA2455}" type="slidenum">
              <a:rPr lang="en-GB" smtClean="0"/>
              <a:t>‹#›</a:t>
            </a:fld>
            <a:endParaRPr lang="en-GB"/>
          </a:p>
        </p:txBody>
      </p:sp>
    </p:spTree>
    <p:extLst>
      <p:ext uri="{BB962C8B-B14F-4D97-AF65-F5344CB8AC3E}">
        <p14:creationId xmlns:p14="http://schemas.microsoft.com/office/powerpoint/2010/main" val="1865444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1EF7DB47-078D-4B28-B67E-49AE6C7EC14B}" type="slidenum">
              <a:rPr lang="en-GB" altLang="en-US"/>
              <a:pPr/>
              <a:t>3</a:t>
            </a:fld>
            <a:endParaRPr lang="en-GB" altLang="en-US"/>
          </a:p>
        </p:txBody>
      </p:sp>
    </p:spTree>
    <p:extLst>
      <p:ext uri="{BB962C8B-B14F-4D97-AF65-F5344CB8AC3E}">
        <p14:creationId xmlns:p14="http://schemas.microsoft.com/office/powerpoint/2010/main" val="156431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0A566331-1AC2-4316-9F6C-A812E9A0D294}" type="slidenum">
              <a:rPr lang="en-GB" altLang="en-US"/>
              <a:pPr/>
              <a:t>4</a:t>
            </a:fld>
            <a:endParaRPr lang="en-GB" altLang="en-US"/>
          </a:p>
        </p:txBody>
      </p:sp>
    </p:spTree>
    <p:extLst>
      <p:ext uri="{BB962C8B-B14F-4D97-AF65-F5344CB8AC3E}">
        <p14:creationId xmlns:p14="http://schemas.microsoft.com/office/powerpoint/2010/main" val="1920210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6902CD2A-6095-4FDF-B778-86074954A8DF}" type="slidenum">
              <a:rPr lang="en-GB" altLang="en-US"/>
              <a:pPr/>
              <a:t>5</a:t>
            </a:fld>
            <a:endParaRPr lang="en-GB" altLang="en-US"/>
          </a:p>
        </p:txBody>
      </p:sp>
    </p:spTree>
    <p:extLst>
      <p:ext uri="{BB962C8B-B14F-4D97-AF65-F5344CB8AC3E}">
        <p14:creationId xmlns:p14="http://schemas.microsoft.com/office/powerpoint/2010/main" val="149228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0398ED1D-B9F3-46C7-90C9-704D136903E1}" type="slidenum">
              <a:rPr lang="en-GB" altLang="en-US"/>
              <a:pPr/>
              <a:t>6</a:t>
            </a:fld>
            <a:endParaRPr lang="en-GB" altLang="en-US"/>
          </a:p>
        </p:txBody>
      </p:sp>
    </p:spTree>
    <p:extLst>
      <p:ext uri="{BB962C8B-B14F-4D97-AF65-F5344CB8AC3E}">
        <p14:creationId xmlns:p14="http://schemas.microsoft.com/office/powerpoint/2010/main" val="1117660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663BBFF-77C1-4BF1-A3B2-2505841100BA}" type="datetimeFigureOut">
              <a:rPr lang="en-US" dirty="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C93879-1153-42D3-8EC7-7A3CC94658D3}"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2E1496-D8B1-4FDC-98A5-AD2561A2EE12}"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AD3855-5B08-4570-810C-DE4498675D2C}"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FC1B1A-3400-4A09-B018-5620D6ADA4AF}"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33EE65E-8B04-4250-B4A9-5C65F355F1A2}" type="datetimeFigureOut">
              <a:rPr lang="en-US" dirty="0"/>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F5881F-8E44-4F15-AB98-80B7869E49CA}" type="datetimeFigureOut">
              <a:rPr lang="en-US" dirty="0"/>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7D2069-43FA-49C5-9F0E-58E1EB237AEF}" type="datetimeFigureOut">
              <a:rPr lang="en-US" dirty="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05854CA-19F4-4771-B6A2-DA5C0742B220}" type="datetimeFigureOut">
              <a:rPr lang="en-US" dirty="0"/>
              <a:t>6/24/2021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ED2BB1-BB31-4EB8-A961-18800A74EAA8}" type="datetimeFigureOut">
              <a:rPr lang="en-US" dirty="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B40B886-74BB-4D5E-9EA9-584482FE40E6}" type="datetimeFigureOut">
              <a:rPr lang="en-US" dirty="0"/>
              <a:t>6/24/2021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A4CCD1-3502-4C30-947C-75FC88992007}"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0B797A-E8AF-4231-9C64-308C5BB9ED3E}" type="datetimeFigureOut">
              <a:rPr lang="en-US" dirty="0"/>
              <a:t>6/24/2021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B24146-07E2-48CA-8629-5887ED47FCDB}" type="datetimeFigureOut">
              <a:rPr lang="en-US" dirty="0"/>
              <a:t>6/24/2021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407E718-B4F0-433E-A285-0013249184C0}" type="datetimeFigureOut">
              <a:rPr lang="en-US" dirty="0"/>
              <a:t>6/24/2021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B8E44C4-3D72-4D6E-86A4-F5491DC49E6D}"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B8EA14-E6AC-4B59-973C-7A06B0EDE3E3}" type="datetimeFigureOut">
              <a:rPr lang="en-US" dirty="0"/>
              <a:t>6/24/2021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3BB3B3F-C0CE-47CB-BCED-F49A710726FF}" type="datetimeFigureOut">
              <a:rPr lang="en-US" dirty="0"/>
              <a:t>6/24/2021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JxJ2FRyUtZE&amp;t=16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 for this week</a:t>
            </a:r>
            <a:endParaRPr lang="en-GB" dirty="0"/>
          </a:p>
        </p:txBody>
      </p:sp>
      <p:sp>
        <p:nvSpPr>
          <p:cNvPr id="3" name="Content Placeholder 2"/>
          <p:cNvSpPr>
            <a:spLocks noGrp="1"/>
          </p:cNvSpPr>
          <p:nvPr>
            <p:ph idx="1"/>
          </p:nvPr>
        </p:nvSpPr>
        <p:spPr/>
        <p:txBody>
          <a:bodyPr>
            <a:normAutofit/>
          </a:bodyPr>
          <a:lstStyle/>
          <a:p>
            <a:endParaRPr lang="en-GB" dirty="0"/>
          </a:p>
          <a:p>
            <a:r>
              <a:rPr lang="en-US" dirty="0"/>
              <a:t>6. Know how to deal with customer complaints. </a:t>
            </a:r>
          </a:p>
          <a:p>
            <a:pPr marL="0" indent="0">
              <a:buNone/>
            </a:pPr>
            <a:r>
              <a:rPr lang="en-GB" dirty="0"/>
              <a:t>	</a:t>
            </a:r>
          </a:p>
          <a:p>
            <a:r>
              <a:rPr lang="en-US" dirty="0"/>
              <a:t>6.1. List the types of complaints that are commonly made by customers. </a:t>
            </a:r>
            <a:endParaRPr lang="en-US" dirty="0" smtClean="0"/>
          </a:p>
          <a:p>
            <a:endParaRPr lang="en-US" dirty="0"/>
          </a:p>
          <a:p>
            <a:r>
              <a:rPr lang="en-US" dirty="0"/>
              <a:t>6.2. Identify appropriate people that need to be informed in response to a complaint made by a customer. </a:t>
            </a:r>
          </a:p>
        </p:txBody>
      </p:sp>
    </p:spTree>
    <p:extLst>
      <p:ext uri="{BB962C8B-B14F-4D97-AF65-F5344CB8AC3E}">
        <p14:creationId xmlns:p14="http://schemas.microsoft.com/office/powerpoint/2010/main" val="2879959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Delivery Error</a:t>
            </a:r>
            <a:br>
              <a:rPr lang="en-GB" b="1" dirty="0"/>
            </a:br>
            <a:endParaRPr lang="en-GB" dirty="0"/>
          </a:p>
        </p:txBody>
      </p:sp>
      <p:sp>
        <p:nvSpPr>
          <p:cNvPr id="3" name="Content Placeholder 2"/>
          <p:cNvSpPr>
            <a:spLocks noGrp="1"/>
          </p:cNvSpPr>
          <p:nvPr>
            <p:ph idx="1"/>
          </p:nvPr>
        </p:nvSpPr>
        <p:spPr/>
        <p:txBody>
          <a:bodyPr/>
          <a:lstStyle/>
          <a:p>
            <a:r>
              <a:rPr lang="en-GB" dirty="0" smtClean="0"/>
              <a:t>With </a:t>
            </a:r>
            <a:r>
              <a:rPr lang="en-GB" dirty="0"/>
              <a:t>online shopping on the rise, delivery errors increase. Upset customers may complain to the company, but the company may use an independent shipper, complicating complaint resolution.</a:t>
            </a:r>
          </a:p>
          <a:p>
            <a:endParaRPr lang="en-GB" dirty="0"/>
          </a:p>
        </p:txBody>
      </p:sp>
    </p:spTree>
    <p:extLst>
      <p:ext uri="{BB962C8B-B14F-4D97-AF65-F5344CB8AC3E}">
        <p14:creationId xmlns:p14="http://schemas.microsoft.com/office/powerpoint/2010/main" val="216935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93124"/>
            <a:ext cx="8761413" cy="1087508"/>
          </a:xfrm>
        </p:spPr>
        <p:txBody>
          <a:bodyPr/>
          <a:lstStyle/>
          <a:p>
            <a:r>
              <a:rPr lang="en-GB" b="1" dirty="0"/>
              <a:t>Personnel</a:t>
            </a:r>
            <a:br>
              <a:rPr lang="en-GB" b="1" dirty="0"/>
            </a:br>
            <a:endParaRPr lang="en-GB" dirty="0"/>
          </a:p>
        </p:txBody>
      </p:sp>
      <p:sp>
        <p:nvSpPr>
          <p:cNvPr id="3" name="Content Placeholder 2"/>
          <p:cNvSpPr>
            <a:spLocks noGrp="1"/>
          </p:cNvSpPr>
          <p:nvPr>
            <p:ph idx="1"/>
          </p:nvPr>
        </p:nvSpPr>
        <p:spPr/>
        <p:txBody>
          <a:bodyPr/>
          <a:lstStyle/>
          <a:p>
            <a:r>
              <a:rPr lang="en-GB" dirty="0" smtClean="0"/>
              <a:t>Customers </a:t>
            </a:r>
            <a:r>
              <a:rPr lang="en-GB" dirty="0"/>
              <a:t>may feel slighted by employees who are rude or uncaring. As a customer service representative you need to remain focused, caring and polite even when dealing with angry customers.</a:t>
            </a:r>
          </a:p>
          <a:p>
            <a:pPr marL="0" indent="0">
              <a:buNone/>
            </a:pPr>
            <a:r>
              <a:rPr lang="en-GB" dirty="0"/>
              <a:t> </a:t>
            </a:r>
          </a:p>
          <a:p>
            <a:endParaRPr lang="en-GB" dirty="0"/>
          </a:p>
        </p:txBody>
      </p:sp>
    </p:spTree>
    <p:extLst>
      <p:ext uri="{BB962C8B-B14F-4D97-AF65-F5344CB8AC3E}">
        <p14:creationId xmlns:p14="http://schemas.microsoft.com/office/powerpoint/2010/main" val="967307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 Steps to dealing with a customer complaint.</a:t>
            </a:r>
            <a:endParaRPr lang="en-GB" dirty="0"/>
          </a:p>
        </p:txBody>
      </p:sp>
      <p:sp>
        <p:nvSpPr>
          <p:cNvPr id="3" name="Content Placeholder 2"/>
          <p:cNvSpPr>
            <a:spLocks noGrp="1"/>
          </p:cNvSpPr>
          <p:nvPr>
            <p:ph idx="1"/>
          </p:nvPr>
        </p:nvSpPr>
        <p:spPr/>
        <p:txBody>
          <a:bodyPr/>
          <a:lstStyle/>
          <a:p>
            <a:r>
              <a:rPr lang="en-GB" dirty="0"/>
              <a:t>https://www.youtube.com/watch?v=ZHaCMZLjCxE&amp;t=1s</a:t>
            </a:r>
          </a:p>
        </p:txBody>
      </p:sp>
    </p:spTree>
    <p:extLst>
      <p:ext uri="{BB962C8B-B14F-4D97-AF65-F5344CB8AC3E}">
        <p14:creationId xmlns:p14="http://schemas.microsoft.com/office/powerpoint/2010/main" val="415365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8 Steps to dealing with a complaint effectively</a:t>
            </a:r>
            <a:br>
              <a:rPr lang="en-GB" dirty="0"/>
            </a:br>
            <a:endParaRPr lang="en-GB" dirty="0"/>
          </a:p>
        </p:txBody>
      </p:sp>
      <p:sp>
        <p:nvSpPr>
          <p:cNvPr id="3" name="Content Placeholder 2"/>
          <p:cNvSpPr>
            <a:spLocks noGrp="1"/>
          </p:cNvSpPr>
          <p:nvPr>
            <p:ph idx="1"/>
          </p:nvPr>
        </p:nvSpPr>
        <p:spPr/>
        <p:txBody>
          <a:bodyPr/>
          <a:lstStyle/>
          <a:p>
            <a:r>
              <a:rPr lang="en-GB" dirty="0">
                <a:hlinkClick r:id="rId2"/>
              </a:rPr>
              <a:t>https://</a:t>
            </a:r>
            <a:r>
              <a:rPr lang="en-GB" dirty="0" smtClean="0">
                <a:hlinkClick r:id="rId2"/>
              </a:rPr>
              <a:t>www.youtube.com/watch?v=JxJ2FRyUtZE&amp;t=16s</a:t>
            </a:r>
            <a:endParaRPr lang="en-GB" dirty="0" smtClean="0"/>
          </a:p>
          <a:p>
            <a:endParaRPr lang="en-GB" dirty="0"/>
          </a:p>
        </p:txBody>
      </p:sp>
    </p:spTree>
    <p:extLst>
      <p:ext uri="{BB962C8B-B14F-4D97-AF65-F5344CB8AC3E}">
        <p14:creationId xmlns:p14="http://schemas.microsoft.com/office/powerpoint/2010/main" val="777434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Funny customer service montage</a:t>
            </a:r>
            <a:endParaRPr lang="en-GB" dirty="0"/>
          </a:p>
        </p:txBody>
      </p:sp>
      <p:sp>
        <p:nvSpPr>
          <p:cNvPr id="3" name="Content Placeholder 2"/>
          <p:cNvSpPr>
            <a:spLocks noGrp="1"/>
          </p:cNvSpPr>
          <p:nvPr>
            <p:ph idx="1"/>
          </p:nvPr>
        </p:nvSpPr>
        <p:spPr/>
        <p:txBody>
          <a:bodyPr/>
          <a:lstStyle/>
          <a:p>
            <a:r>
              <a:rPr lang="en-GB" dirty="0"/>
              <a:t>https://www.youtube.com/watch?v=bTbHwnxCGaI&amp;t=2s</a:t>
            </a:r>
          </a:p>
        </p:txBody>
      </p:sp>
    </p:spTree>
    <p:extLst>
      <p:ext uri="{BB962C8B-B14F-4D97-AF65-F5344CB8AC3E}">
        <p14:creationId xmlns:p14="http://schemas.microsoft.com/office/powerpoint/2010/main" val="114324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sz="5400" dirty="0"/>
              <a:t>Legislation in Relation to Customer Service</a:t>
            </a:r>
            <a:endParaRPr lang="en-GB" dirty="0"/>
          </a:p>
        </p:txBody>
      </p:sp>
      <p:sp>
        <p:nvSpPr>
          <p:cNvPr id="3" name="Content Placeholder 2"/>
          <p:cNvSpPr>
            <a:spLocks noGrp="1"/>
          </p:cNvSpPr>
          <p:nvPr>
            <p:ph idx="1"/>
          </p:nvPr>
        </p:nvSpPr>
        <p:spPr/>
        <p:txBody>
          <a:bodyPr>
            <a:normAutofit fontScale="92500"/>
          </a:bodyPr>
          <a:lstStyle/>
          <a:p>
            <a:pPr marL="342900" indent="-342900">
              <a:spcBef>
                <a:spcPct val="20000"/>
              </a:spcBef>
              <a:defRPr/>
            </a:pPr>
            <a:r>
              <a:rPr lang="en-GB" b="1" dirty="0" smtClean="0"/>
              <a:t>The Consumer Rights Act 2015 (replaced the Sale of Goods Act 1979)</a:t>
            </a:r>
          </a:p>
          <a:p>
            <a:pPr marL="342900" indent="-342900">
              <a:spcBef>
                <a:spcPct val="20000"/>
              </a:spcBef>
              <a:defRPr/>
            </a:pPr>
            <a:endParaRPr lang="en-GB" b="1" dirty="0" smtClean="0"/>
          </a:p>
          <a:p>
            <a:pPr marL="342900" indent="-342900">
              <a:spcBef>
                <a:spcPct val="20000"/>
              </a:spcBef>
              <a:defRPr/>
            </a:pPr>
            <a:r>
              <a:rPr lang="en-GB" b="1" dirty="0" smtClean="0"/>
              <a:t>The </a:t>
            </a:r>
            <a:r>
              <a:rPr lang="en-GB" b="1" dirty="0"/>
              <a:t>Consumer Contracts Regulations </a:t>
            </a:r>
            <a:r>
              <a:rPr lang="en-GB" b="1" dirty="0" smtClean="0"/>
              <a:t>2014  </a:t>
            </a:r>
            <a:r>
              <a:rPr lang="en-GB" dirty="0" smtClean="0"/>
              <a:t>concerns goods purchased </a:t>
            </a:r>
            <a:r>
              <a:rPr lang="en-GB" dirty="0" smtClean="0"/>
              <a:t>online </a:t>
            </a:r>
            <a:r>
              <a:rPr lang="en-GB" dirty="0" smtClean="0"/>
              <a:t>and gives </a:t>
            </a:r>
            <a:r>
              <a:rPr lang="en-GB" dirty="0"/>
              <a:t>you a cancellation period that starts the moment you place your order and ends 14 days from the day you receive your goods. </a:t>
            </a:r>
            <a:endParaRPr lang="en-GB" b="1" dirty="0" smtClean="0"/>
          </a:p>
          <a:p>
            <a:pPr marL="342900" indent="-342900">
              <a:spcBef>
                <a:spcPct val="20000"/>
              </a:spcBef>
              <a:defRPr/>
            </a:pPr>
            <a:endParaRPr lang="en-GB" b="1" dirty="0" smtClean="0"/>
          </a:p>
          <a:p>
            <a:pPr marL="342900" indent="-342900">
              <a:spcBef>
                <a:spcPct val="20000"/>
              </a:spcBef>
              <a:defRPr/>
            </a:pPr>
            <a:r>
              <a:rPr lang="en-GB" b="1" dirty="0" smtClean="0"/>
              <a:t>The </a:t>
            </a:r>
            <a:r>
              <a:rPr lang="en-GB" b="1" dirty="0"/>
              <a:t>Consumer Credit Act 1974</a:t>
            </a:r>
          </a:p>
          <a:p>
            <a:pPr marL="342900" indent="-342900">
              <a:spcBef>
                <a:spcPct val="20000"/>
              </a:spcBef>
              <a:defRPr/>
            </a:pPr>
            <a:endParaRPr lang="en-GB" b="1" dirty="0"/>
          </a:p>
          <a:p>
            <a:pPr marL="342900" indent="-342900">
              <a:spcBef>
                <a:spcPct val="20000"/>
              </a:spcBef>
              <a:defRPr/>
            </a:pPr>
            <a:r>
              <a:rPr lang="en-GB" b="1" dirty="0"/>
              <a:t>The Trade Descriptions Act 1968</a:t>
            </a:r>
          </a:p>
          <a:p>
            <a:endParaRPr lang="en-GB" dirty="0"/>
          </a:p>
        </p:txBody>
      </p:sp>
    </p:spTree>
    <p:extLst>
      <p:ext uri="{BB962C8B-B14F-4D97-AF65-F5344CB8AC3E}">
        <p14:creationId xmlns:p14="http://schemas.microsoft.com/office/powerpoint/2010/main" val="3400186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a:xfrm>
            <a:off x="1992313" y="476250"/>
            <a:ext cx="8229600" cy="1143000"/>
          </a:xfrm>
          <a:ln>
            <a:solidFill>
              <a:srgbClr val="7030A0"/>
            </a:solidFill>
            <a:miter lim="800000"/>
            <a:headEnd/>
            <a:tailEnd/>
          </a:ln>
        </p:spPr>
        <p:txBody>
          <a:bodyPr/>
          <a:lstStyle/>
          <a:p>
            <a:pPr eaLnBrk="1" hangingPunct="1"/>
            <a:r>
              <a:rPr lang="en-GB" altLang="en-US" dirty="0" smtClean="0"/>
              <a:t>Consumer Rights Act 2015</a:t>
            </a:r>
          </a:p>
        </p:txBody>
      </p:sp>
      <p:sp>
        <p:nvSpPr>
          <p:cNvPr id="8704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4F288CF-C1C5-434E-B7DC-8C7AE616358B}" type="slidenum">
              <a:rPr lang="en-GB" altLang="en-US" sz="1200">
                <a:solidFill>
                  <a:srgbClr val="898989"/>
                </a:solidFill>
              </a:rPr>
              <a:pPr>
                <a:spcBef>
                  <a:spcPct val="0"/>
                </a:spcBef>
                <a:buFontTx/>
                <a:buNone/>
              </a:pPr>
              <a:t>3</a:t>
            </a:fld>
            <a:endParaRPr lang="en-GB" altLang="en-US" sz="1200">
              <a:solidFill>
                <a:srgbClr val="898989"/>
              </a:solidFill>
            </a:endParaRPr>
          </a:p>
        </p:txBody>
      </p:sp>
      <p:sp>
        <p:nvSpPr>
          <p:cNvPr id="87044" name="TextBox 3"/>
          <p:cNvSpPr txBox="1">
            <a:spLocks noChangeArrowheads="1"/>
          </p:cNvSpPr>
          <p:nvPr/>
        </p:nvSpPr>
        <p:spPr bwMode="auto">
          <a:xfrm>
            <a:off x="2063751" y="1700213"/>
            <a:ext cx="6480175"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u="sng"/>
          </a:p>
          <a:p>
            <a:pPr eaLnBrk="1" hangingPunct="1">
              <a:spcBef>
                <a:spcPct val="0"/>
              </a:spcBef>
              <a:buFontTx/>
              <a:buNone/>
            </a:pPr>
            <a:endParaRPr lang="en-GB" altLang="en-US" sz="1800"/>
          </a:p>
        </p:txBody>
      </p:sp>
      <p:sp>
        <p:nvSpPr>
          <p:cNvPr id="138245" name="Rectangle 3"/>
          <p:cNvSpPr txBox="1">
            <a:spLocks noChangeArrowheads="1"/>
          </p:cNvSpPr>
          <p:nvPr/>
        </p:nvSpPr>
        <p:spPr bwMode="auto">
          <a:xfrm>
            <a:off x="1981201" y="2103438"/>
            <a:ext cx="9044151" cy="3916362"/>
          </a:xfrm>
          <a:prstGeom prst="rect">
            <a:avLst/>
          </a:prstGeom>
          <a:noFill/>
          <a:ln>
            <a:noFill/>
          </a:ln>
          <a:extLst/>
        </p:spPr>
        <p:txBody>
          <a:bodyPr/>
          <a:lstStyle>
            <a:lvl1pPr marL="342900" indent="-342900">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sz="2000" b="1" dirty="0">
                <a:latin typeface="Trebuchet MS" panose="020B0603020202020204" pitchFamily="34" charset="0"/>
              </a:rPr>
              <a:t>As with the Sale of Goods Act, </a:t>
            </a:r>
            <a:r>
              <a:rPr lang="en-GB" sz="2000" b="1" dirty="0" smtClean="0">
                <a:latin typeface="Trebuchet MS" panose="020B0603020202020204" pitchFamily="34" charset="0"/>
              </a:rPr>
              <a:t>the</a:t>
            </a:r>
            <a:r>
              <a:rPr lang="en-GB" sz="2000" b="1" dirty="0">
                <a:latin typeface="Trebuchet MS" panose="020B0603020202020204" pitchFamily="34" charset="0"/>
              </a:rPr>
              <a:t> Consumer Rights</a:t>
            </a:r>
            <a:r>
              <a:rPr lang="en-GB" sz="2000" b="1" dirty="0" smtClean="0">
                <a:latin typeface="Trebuchet MS" panose="020B0603020202020204" pitchFamily="34" charset="0"/>
              </a:rPr>
              <a:t> </a:t>
            </a:r>
            <a:r>
              <a:rPr lang="en-GB" sz="2000" b="1" dirty="0">
                <a:latin typeface="Trebuchet MS" panose="020B0603020202020204" pitchFamily="34" charset="0"/>
              </a:rPr>
              <a:t>Act covers 3 main areas: </a:t>
            </a:r>
            <a:endParaRPr lang="en-GB" sz="2000" b="1" dirty="0" smtClean="0">
              <a:latin typeface="Trebuchet MS" panose="020B0603020202020204" pitchFamily="34" charset="0"/>
            </a:endParaRPr>
          </a:p>
          <a:p>
            <a:endParaRPr lang="en-GB" sz="2000" dirty="0">
              <a:latin typeface="Trebuchet MS" panose="020B0603020202020204" pitchFamily="34" charset="0"/>
            </a:endParaRPr>
          </a:p>
          <a:p>
            <a:r>
              <a:rPr lang="en-GB" sz="2000" b="1" dirty="0">
                <a:latin typeface="Trebuchet MS" panose="020B0603020202020204" pitchFamily="34" charset="0"/>
              </a:rPr>
              <a:t>Under the </a:t>
            </a:r>
            <a:r>
              <a:rPr lang="en-GB" sz="2000" b="1" dirty="0" smtClean="0">
                <a:latin typeface="Trebuchet MS" panose="020B0603020202020204" pitchFamily="34" charset="0"/>
              </a:rPr>
              <a:t>Act </a:t>
            </a:r>
            <a:r>
              <a:rPr lang="en-GB" sz="2000" b="1" dirty="0">
                <a:latin typeface="Trebuchet MS" panose="020B0603020202020204" pitchFamily="34" charset="0"/>
              </a:rPr>
              <a:t>all products must </a:t>
            </a:r>
            <a:r>
              <a:rPr lang="en-GB" sz="2000" b="1" dirty="0" smtClean="0">
                <a:latin typeface="Trebuchet MS" panose="020B0603020202020204" pitchFamily="34" charset="0"/>
              </a:rPr>
              <a:t>be:</a:t>
            </a:r>
          </a:p>
          <a:p>
            <a:pPr marL="285750" indent="-285750">
              <a:buFont typeface="Arial" panose="020B0604020202020204" pitchFamily="34" charset="0"/>
              <a:buChar char="•"/>
            </a:pPr>
            <a:r>
              <a:rPr lang="en-GB" sz="2000" b="1" dirty="0" smtClean="0">
                <a:latin typeface="Trebuchet MS" panose="020B0603020202020204" pitchFamily="34" charset="0"/>
              </a:rPr>
              <a:t>of </a:t>
            </a:r>
            <a:r>
              <a:rPr lang="en-GB" sz="2000" b="1" dirty="0">
                <a:latin typeface="Trebuchet MS" panose="020B0603020202020204" pitchFamily="34" charset="0"/>
              </a:rPr>
              <a:t>satisfactory quality</a:t>
            </a:r>
            <a:r>
              <a:rPr lang="en-GB" sz="2000" b="1" dirty="0" smtClean="0">
                <a:latin typeface="Trebuchet MS" panose="020B0603020202020204" pitchFamily="34" charset="0"/>
              </a:rPr>
              <a:t>,</a:t>
            </a:r>
          </a:p>
          <a:p>
            <a:pPr>
              <a:buFont typeface="Arial" panose="020B0604020202020204" pitchFamily="34" charset="0"/>
              <a:buChar char="•"/>
            </a:pPr>
            <a:r>
              <a:rPr lang="en-GB" sz="2000" b="1" dirty="0" smtClean="0">
                <a:latin typeface="Trebuchet MS" panose="020B0603020202020204" pitchFamily="34" charset="0"/>
              </a:rPr>
              <a:t>fit </a:t>
            </a:r>
            <a:r>
              <a:rPr lang="en-GB" sz="2000" b="1" dirty="0">
                <a:latin typeface="Trebuchet MS" panose="020B0603020202020204" pitchFamily="34" charset="0"/>
              </a:rPr>
              <a:t>for </a:t>
            </a:r>
            <a:r>
              <a:rPr lang="en-GB" sz="2000" b="1" dirty="0" smtClean="0">
                <a:latin typeface="Trebuchet MS" panose="020B0603020202020204" pitchFamily="34" charset="0"/>
              </a:rPr>
              <a:t>purpose</a:t>
            </a:r>
          </a:p>
          <a:p>
            <a:pPr>
              <a:buFont typeface="Arial" panose="020B0604020202020204" pitchFamily="34" charset="0"/>
              <a:buChar char="•"/>
            </a:pPr>
            <a:r>
              <a:rPr lang="en-GB" sz="2000" b="1" dirty="0" smtClean="0">
                <a:latin typeface="Trebuchet MS" panose="020B0603020202020204" pitchFamily="34" charset="0"/>
              </a:rPr>
              <a:t>as </a:t>
            </a:r>
            <a:r>
              <a:rPr lang="en-GB" sz="2000" b="1" dirty="0">
                <a:latin typeface="Trebuchet MS" panose="020B0603020202020204" pitchFamily="34" charset="0"/>
              </a:rPr>
              <a:t>described. </a:t>
            </a:r>
            <a:endParaRPr lang="en-GB" sz="2000" b="1" dirty="0" smtClean="0">
              <a:latin typeface="Trebuchet MS" panose="020B0603020202020204" pitchFamily="34" charset="0"/>
            </a:endParaRPr>
          </a:p>
          <a:p>
            <a:endParaRPr lang="en-GB" sz="2000" b="1" dirty="0">
              <a:latin typeface="Trebuchet MS" panose="020B0603020202020204" pitchFamily="34" charset="0"/>
            </a:endParaRPr>
          </a:p>
          <a:p>
            <a:r>
              <a:rPr lang="en-GB" sz="2000" b="1" dirty="0">
                <a:latin typeface="Trebuchet MS" panose="020B0603020202020204" pitchFamily="34" charset="0"/>
              </a:rPr>
              <a:t> </a:t>
            </a:r>
            <a:r>
              <a:rPr lang="en-GB" sz="2000" dirty="0">
                <a:latin typeface="Trebuchet MS" panose="020B0603020202020204" pitchFamily="34" charset="0"/>
              </a:rPr>
              <a:t>The rules also include digital content in this definition. So all products - whether physical or digital - must meet </a:t>
            </a:r>
            <a:r>
              <a:rPr lang="en-GB" sz="2000" dirty="0" smtClean="0">
                <a:latin typeface="Trebuchet MS" panose="020B0603020202020204" pitchFamily="34" charset="0"/>
              </a:rPr>
              <a:t>these </a:t>
            </a:r>
            <a:r>
              <a:rPr lang="en-GB" sz="2000" dirty="0">
                <a:latin typeface="Trebuchet MS" panose="020B0603020202020204" pitchFamily="34" charset="0"/>
              </a:rPr>
              <a:t>standards:  </a:t>
            </a:r>
          </a:p>
          <a:p>
            <a:pPr marL="0" indent="0" eaLnBrk="1" hangingPunct="1">
              <a:lnSpc>
                <a:spcPct val="90000"/>
              </a:lnSpc>
              <a:spcBef>
                <a:spcPct val="20000"/>
              </a:spcBef>
              <a:defRPr/>
            </a:pPr>
            <a:endParaRPr lang="en-US" altLang="en-US" sz="2000" dirty="0">
              <a:latin typeface="Trebuchet MS" panose="020B0603020202020204" pitchFamily="34" charset="0"/>
            </a:endParaRPr>
          </a:p>
          <a:p>
            <a:pPr eaLnBrk="1" hangingPunct="1">
              <a:lnSpc>
                <a:spcPct val="90000"/>
              </a:lnSpc>
              <a:spcBef>
                <a:spcPct val="20000"/>
              </a:spcBef>
              <a:buFont typeface="Wingdings" pitchFamily="2" charset="2"/>
              <a:buChar char="v"/>
              <a:defRPr/>
            </a:pPr>
            <a:r>
              <a:rPr lang="en-US" altLang="en-US" sz="2000" dirty="0">
                <a:latin typeface="Trebuchet MS" panose="020B0603020202020204" pitchFamily="34" charset="0"/>
              </a:rPr>
              <a:t>The Sale of Goods Act also covers second-hand and sale </a:t>
            </a:r>
            <a:r>
              <a:rPr lang="en-US" altLang="en-US" sz="2000" dirty="0" smtClean="0">
                <a:latin typeface="Trebuchet MS" panose="020B0603020202020204" pitchFamily="34" charset="0"/>
              </a:rPr>
              <a:t>items bought from Retailers but the rules are different for private sellers.</a:t>
            </a:r>
            <a:endParaRPr lang="en-US" altLang="en-US" sz="2000" dirty="0">
              <a:latin typeface="Trebuchet MS" panose="020B0603020202020204" pitchFamily="34" charset="0"/>
            </a:endParaRPr>
          </a:p>
          <a:p>
            <a:pPr eaLnBrk="1" hangingPunct="1">
              <a:lnSpc>
                <a:spcPct val="90000"/>
              </a:lnSpc>
              <a:spcBef>
                <a:spcPct val="20000"/>
              </a:spcBef>
              <a:buFont typeface="Wingdings" pitchFamily="2" charset="2"/>
              <a:buChar char="v"/>
              <a:defRPr/>
            </a:pPr>
            <a:endParaRPr lang="en-US" altLang="en-US" sz="2000" dirty="0">
              <a:latin typeface="Trebuchet MS" panose="020B0603020202020204" pitchFamily="34" charset="0"/>
            </a:endParaRPr>
          </a:p>
          <a:p>
            <a:pPr eaLnBrk="1" hangingPunct="1">
              <a:lnSpc>
                <a:spcPct val="90000"/>
              </a:lnSpc>
              <a:spcBef>
                <a:spcPct val="20000"/>
              </a:spcBef>
              <a:buFont typeface="Arial" pitchFamily="34" charset="0"/>
              <a:buChar char="•"/>
              <a:defRPr/>
            </a:pPr>
            <a:endParaRPr lang="en-US" altLang="en-US" sz="2000" dirty="0"/>
          </a:p>
        </p:txBody>
      </p:sp>
    </p:spTree>
    <p:extLst>
      <p:ext uri="{BB962C8B-B14F-4D97-AF65-F5344CB8AC3E}">
        <p14:creationId xmlns:p14="http://schemas.microsoft.com/office/powerpoint/2010/main" val="3412230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81200" y="256854"/>
            <a:ext cx="7780338" cy="1731195"/>
          </a:xfrm>
          <a:ln>
            <a:solidFill>
              <a:schemeClr val="accent1"/>
            </a:solidFill>
          </a:ln>
          <a:extLst/>
        </p:spPr>
        <p:txBody>
          <a:bodyPr rtlCol="0">
            <a:normAutofit fontScale="90000"/>
          </a:bodyPr>
          <a:lstStyle/>
          <a:p>
            <a:pPr>
              <a:defRPr/>
            </a:pPr>
            <a:r>
              <a:rPr lang="en-GB" altLang="en-US" sz="4000" dirty="0" smtClean="0"/>
              <a:t/>
            </a:r>
            <a:br>
              <a:rPr lang="en-GB" altLang="en-US" sz="4000" dirty="0" smtClean="0"/>
            </a:br>
            <a:r>
              <a:rPr lang="en-GB" altLang="en-US" sz="4000" dirty="0" smtClean="0"/>
              <a:t>Sale </a:t>
            </a:r>
            <a:r>
              <a:rPr lang="en-GB" altLang="en-US" sz="4000" dirty="0"/>
              <a:t>of Goods Act – Customers’ Rights  </a:t>
            </a:r>
            <a:endParaRPr lang="en-US" altLang="en-US" sz="4000" dirty="0"/>
          </a:p>
        </p:txBody>
      </p:sp>
      <p:sp>
        <p:nvSpPr>
          <p:cNvPr id="89091" name="Rectangle 3"/>
          <p:cNvSpPr>
            <a:spLocks noGrp="1" noChangeArrowheads="1"/>
          </p:cNvSpPr>
          <p:nvPr>
            <p:ph idx="1"/>
          </p:nvPr>
        </p:nvSpPr>
        <p:spPr>
          <a:xfrm>
            <a:off x="1981200" y="2111339"/>
            <a:ext cx="4186238" cy="4014824"/>
          </a:xfrm>
        </p:spPr>
        <p:txBody>
          <a:bodyPr>
            <a:normAutofit fontScale="92500" lnSpcReduction="20000"/>
          </a:bodyPr>
          <a:lstStyle/>
          <a:p>
            <a:pPr eaLnBrk="1" hangingPunct="1"/>
            <a:endParaRPr lang="en-GB" altLang="en-US" sz="2400" b="1" dirty="0" smtClean="0"/>
          </a:p>
          <a:p>
            <a:pPr eaLnBrk="1" hangingPunct="1"/>
            <a:endParaRPr lang="en-GB" altLang="en-US" b="1" dirty="0"/>
          </a:p>
          <a:p>
            <a:pPr eaLnBrk="1" hangingPunct="1"/>
            <a:r>
              <a:rPr lang="en-GB" altLang="en-US" sz="2400" b="1" dirty="0" smtClean="0"/>
              <a:t>Customers </a:t>
            </a:r>
            <a:r>
              <a:rPr lang="en-GB" altLang="en-US" sz="2400" b="1" dirty="0"/>
              <a:t>are entitled to a full refund if the purchase does not meet any of the three conditions</a:t>
            </a:r>
          </a:p>
          <a:p>
            <a:pPr eaLnBrk="1" hangingPunct="1"/>
            <a:endParaRPr lang="en-GB" altLang="en-US" sz="2400" b="1" dirty="0"/>
          </a:p>
          <a:p>
            <a:pPr eaLnBrk="1" hangingPunct="1"/>
            <a:r>
              <a:rPr lang="en-GB" altLang="en-US" sz="2400" b="1" dirty="0"/>
              <a:t>Customers are only entitled to a refund from the trader – not the manufacturer</a:t>
            </a:r>
          </a:p>
          <a:p>
            <a:pPr eaLnBrk="1" hangingPunct="1"/>
            <a:endParaRPr lang="en-GB" altLang="en-US" sz="2400" b="1" dirty="0"/>
          </a:p>
          <a:p>
            <a:pPr eaLnBrk="1" hangingPunct="1"/>
            <a:r>
              <a:rPr lang="en-GB" altLang="en-US" sz="2400" b="1" dirty="0"/>
              <a:t>Customers can also accept a repair if appropriate.  </a:t>
            </a:r>
          </a:p>
          <a:p>
            <a:pPr eaLnBrk="1" hangingPunct="1"/>
            <a:endParaRPr lang="en-GB" altLang="en-US" sz="2800" dirty="0"/>
          </a:p>
          <a:p>
            <a:pPr eaLnBrk="1" hangingPunct="1"/>
            <a:endParaRPr lang="en-US" altLang="en-US" sz="2800" dirty="0"/>
          </a:p>
        </p:txBody>
      </p:sp>
      <p:sp>
        <p:nvSpPr>
          <p:cNvPr id="89092"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C7B0872-A07F-4484-A6C3-9B2E2DDD906B}" type="slidenum">
              <a:rPr lang="en-GB" altLang="en-US" sz="1200">
                <a:solidFill>
                  <a:srgbClr val="898989"/>
                </a:solidFill>
              </a:rPr>
              <a:pPr>
                <a:spcBef>
                  <a:spcPct val="0"/>
                </a:spcBef>
                <a:buFontTx/>
                <a:buNone/>
              </a:pPr>
              <a:t>4</a:t>
            </a:fld>
            <a:endParaRPr lang="en-GB" altLang="en-US" sz="1200">
              <a:solidFill>
                <a:srgbClr val="898989"/>
              </a:solidFill>
            </a:endParaRPr>
          </a:p>
        </p:txBody>
      </p:sp>
      <p:pic>
        <p:nvPicPr>
          <p:cNvPr id="89093" name="Picture 3" descr="http://sr.photos2.fotosearch.com/bthumb/CSP/CSP992/k123876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34102" y="3760004"/>
            <a:ext cx="2447925" cy="255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90018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ln>
            <a:solidFill>
              <a:schemeClr val="accent1"/>
            </a:solidFill>
            <a:miter lim="800000"/>
            <a:headEnd/>
            <a:tailEnd/>
          </a:ln>
        </p:spPr>
        <p:txBody>
          <a:bodyPr/>
          <a:lstStyle/>
          <a:p>
            <a:pPr eaLnBrk="1" hangingPunct="1"/>
            <a:r>
              <a:rPr lang="en-GB" altLang="en-US" smtClean="0"/>
              <a:t>Giving Refunds  </a:t>
            </a:r>
          </a:p>
        </p:txBody>
      </p:sp>
      <p:sp>
        <p:nvSpPr>
          <p:cNvPr id="9219" name="Rectangle 3"/>
          <p:cNvSpPr>
            <a:spLocks noGrp="1" noChangeArrowheads="1"/>
          </p:cNvSpPr>
          <p:nvPr>
            <p:ph idx="1"/>
          </p:nvPr>
        </p:nvSpPr>
        <p:spPr>
          <a:extLst/>
        </p:spPr>
        <p:txBody>
          <a:bodyPr rtlCol="0">
            <a:normAutofit/>
          </a:bodyPr>
          <a:lstStyle/>
          <a:p>
            <a:pPr>
              <a:defRPr/>
            </a:pPr>
            <a:r>
              <a:rPr lang="en-GB" altLang="en-US" dirty="0" smtClean="0"/>
              <a:t>Under the Consumer Rights Act – customers do not have a right to a refund if they have: </a:t>
            </a:r>
          </a:p>
          <a:p>
            <a:pPr>
              <a:defRPr/>
            </a:pPr>
            <a:endParaRPr lang="en-GB" altLang="en-US" dirty="0" smtClean="0"/>
          </a:p>
          <a:p>
            <a:pPr>
              <a:defRPr/>
            </a:pPr>
            <a:r>
              <a:rPr lang="en-GB" altLang="en-US" dirty="0" smtClean="0"/>
              <a:t>Changed their mind</a:t>
            </a:r>
          </a:p>
          <a:p>
            <a:pPr>
              <a:defRPr/>
            </a:pPr>
            <a:endParaRPr lang="en-GB" altLang="en-US" dirty="0" smtClean="0"/>
          </a:p>
          <a:p>
            <a:pPr>
              <a:defRPr/>
            </a:pPr>
            <a:r>
              <a:rPr lang="en-GB" altLang="en-US" dirty="0" smtClean="0"/>
              <a:t>Made a mistake and bought the wrong item</a:t>
            </a:r>
          </a:p>
          <a:p>
            <a:pPr marL="0" indent="0">
              <a:buNone/>
              <a:defRPr/>
            </a:pPr>
            <a:r>
              <a:rPr lang="en-GB" altLang="en-US" dirty="0" smtClean="0"/>
              <a:t> </a:t>
            </a:r>
          </a:p>
          <a:p>
            <a:pPr>
              <a:defRPr/>
            </a:pPr>
            <a:r>
              <a:rPr lang="en-GB" altLang="en-US" dirty="0" smtClean="0"/>
              <a:t>Been told of any fault before the purchase was made</a:t>
            </a:r>
          </a:p>
        </p:txBody>
      </p:sp>
      <p:sp>
        <p:nvSpPr>
          <p:cNvPr id="9114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7D97557-9474-473B-889F-B0D6DF9DF347}" type="slidenum">
              <a:rPr lang="en-GB" altLang="en-US" sz="1200">
                <a:solidFill>
                  <a:srgbClr val="898989"/>
                </a:solidFill>
              </a:rPr>
              <a:pPr>
                <a:spcBef>
                  <a:spcPct val="0"/>
                </a:spcBef>
                <a:buFontTx/>
                <a:buNone/>
              </a:pPr>
              <a:t>5</a:t>
            </a:fld>
            <a:endParaRPr lang="en-GB" altLang="en-US" sz="1200">
              <a:solidFill>
                <a:srgbClr val="898989"/>
              </a:solidFill>
            </a:endParaRPr>
          </a:p>
        </p:txBody>
      </p:sp>
    </p:spTree>
    <p:extLst>
      <p:ext uri="{BB962C8B-B14F-4D97-AF65-F5344CB8AC3E}">
        <p14:creationId xmlns:p14="http://schemas.microsoft.com/office/powerpoint/2010/main" val="11331034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anim calcmode="lin" valueType="num">
                                      <p:cBhvr additive="base">
                                        <p:cTn id="13"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anim calcmode="lin" valueType="num">
                                      <p:cBhvr additive="base">
                                        <p:cTn id="19"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5" end="5"/>
                                            </p:txEl>
                                          </p:spTgt>
                                        </p:tgtEl>
                                        <p:attrNameLst>
                                          <p:attrName>style.visibility</p:attrName>
                                        </p:attrNameLst>
                                      </p:cBhvr>
                                      <p:to>
                                        <p:strVal val="visible"/>
                                      </p:to>
                                    </p:set>
                                    <p:anim calcmode="lin" valueType="num">
                                      <p:cBhvr additive="base">
                                        <p:cTn id="25"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anim calcmode="lin" valueType="num">
                                      <p:cBhvr additive="base">
                                        <p:cTn id="31"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ln>
            <a:solidFill>
              <a:schemeClr val="accent1"/>
            </a:solidFill>
            <a:miter lim="800000"/>
            <a:headEnd/>
            <a:tailEnd/>
          </a:ln>
        </p:spPr>
        <p:txBody>
          <a:bodyPr/>
          <a:lstStyle/>
          <a:p>
            <a:pPr eaLnBrk="1" hangingPunct="1"/>
            <a:r>
              <a:rPr lang="en-GB" altLang="en-US" smtClean="0"/>
              <a:t>Customer Rights  </a:t>
            </a:r>
            <a:endParaRPr lang="en-US" altLang="en-US" smtClean="0"/>
          </a:p>
        </p:txBody>
      </p:sp>
      <p:sp>
        <p:nvSpPr>
          <p:cNvPr id="10243" name="Rectangle 3"/>
          <p:cNvSpPr>
            <a:spLocks noGrp="1" noChangeArrowheads="1"/>
          </p:cNvSpPr>
          <p:nvPr>
            <p:ph idx="1"/>
          </p:nvPr>
        </p:nvSpPr>
        <p:spPr>
          <a:xfrm>
            <a:off x="1981201" y="1600201"/>
            <a:ext cx="8075613" cy="4525963"/>
          </a:xfrm>
          <a:extLst/>
        </p:spPr>
        <p:txBody>
          <a:bodyPr rtlCol="0">
            <a:normAutofit/>
          </a:bodyPr>
          <a:lstStyle/>
          <a:p>
            <a:pPr marL="0" indent="0">
              <a:buNone/>
              <a:defRPr/>
            </a:pPr>
            <a:endParaRPr lang="en-US" altLang="en-US" sz="2800" dirty="0" smtClean="0"/>
          </a:p>
          <a:p>
            <a:pPr marL="0" indent="0">
              <a:buNone/>
              <a:defRPr/>
            </a:pPr>
            <a:r>
              <a:rPr lang="en-US" altLang="en-US" sz="2800" dirty="0" smtClean="0"/>
              <a:t>If </a:t>
            </a:r>
            <a:r>
              <a:rPr lang="en-US" altLang="en-US" sz="2800" dirty="0"/>
              <a:t>the goods are not as described, not of satisfactory quality or not fit for purpose: </a:t>
            </a:r>
          </a:p>
          <a:p>
            <a:pPr>
              <a:defRPr/>
            </a:pPr>
            <a:endParaRPr lang="en-US" altLang="en-US" sz="2800" dirty="0"/>
          </a:p>
          <a:p>
            <a:pPr lvl="1">
              <a:defRPr/>
            </a:pPr>
            <a:r>
              <a:rPr lang="en-US" altLang="en-US" sz="2400" dirty="0"/>
              <a:t>The customer does not have to produce a receipt – only proof of purchase</a:t>
            </a:r>
          </a:p>
          <a:p>
            <a:pPr lvl="1">
              <a:defRPr/>
            </a:pPr>
            <a:r>
              <a:rPr lang="en-US" altLang="en-US" sz="2400" dirty="0"/>
              <a:t>The customer does not have to accept a credit note </a:t>
            </a:r>
          </a:p>
          <a:p>
            <a:pPr lvl="1">
              <a:defRPr/>
            </a:pPr>
            <a:r>
              <a:rPr lang="en-US" altLang="en-US" sz="2400" dirty="0"/>
              <a:t>The customer has the same rights if the goods were bought in a sale</a:t>
            </a:r>
          </a:p>
          <a:p>
            <a:pPr lvl="1">
              <a:defRPr/>
            </a:pPr>
            <a:r>
              <a:rPr lang="en-US" altLang="en-US" sz="2400" dirty="0"/>
              <a:t>Notices saying “no refunds” are illegal</a:t>
            </a:r>
          </a:p>
          <a:p>
            <a:pPr>
              <a:defRPr/>
            </a:pPr>
            <a:endParaRPr lang="en-US" altLang="en-US" sz="2800" dirty="0"/>
          </a:p>
        </p:txBody>
      </p:sp>
      <p:sp>
        <p:nvSpPr>
          <p:cNvPr id="93188"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43459B8-3C51-4397-BB40-C2FFFFB587D8}" type="slidenum">
              <a:rPr lang="en-GB" altLang="en-US" sz="1200">
                <a:solidFill>
                  <a:srgbClr val="898989"/>
                </a:solidFill>
              </a:rPr>
              <a:pPr>
                <a:spcBef>
                  <a:spcPct val="0"/>
                </a:spcBef>
                <a:buFontTx/>
                <a:buNone/>
              </a:pPr>
              <a:t>6</a:t>
            </a:fld>
            <a:endParaRPr lang="en-GB" altLang="en-US" sz="1200">
              <a:solidFill>
                <a:srgbClr val="898989"/>
              </a:solidFill>
            </a:endParaRPr>
          </a:p>
        </p:txBody>
      </p:sp>
    </p:spTree>
    <p:extLst>
      <p:ext uri="{BB962C8B-B14F-4D97-AF65-F5344CB8AC3E}">
        <p14:creationId xmlns:p14="http://schemas.microsoft.com/office/powerpoint/2010/main" val="149033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eaLnBrk="1" hangingPunct="1"/>
            <a:r>
              <a:rPr lang="en-GB" altLang="en-US" smtClean="0"/>
              <a:t>Trade Descriptions Act 1958</a:t>
            </a:r>
          </a:p>
        </p:txBody>
      </p:sp>
      <p:sp>
        <p:nvSpPr>
          <p:cNvPr id="96259" name="Content Placeholder 2"/>
          <p:cNvSpPr>
            <a:spLocks noGrp="1"/>
          </p:cNvSpPr>
          <p:nvPr>
            <p:ph idx="1"/>
          </p:nvPr>
        </p:nvSpPr>
        <p:spPr/>
        <p:txBody>
          <a:bodyPr/>
          <a:lstStyle/>
          <a:p>
            <a:pPr eaLnBrk="1" hangingPunct="1"/>
            <a:r>
              <a:rPr lang="en-GB" altLang="en-US" smtClean="0"/>
              <a:t>The </a:t>
            </a:r>
            <a:r>
              <a:rPr lang="en-GB" altLang="en-US" b="1" smtClean="0"/>
              <a:t>Trade Descriptions Act 1968</a:t>
            </a:r>
            <a:r>
              <a:rPr lang="en-GB" altLang="en-US" smtClean="0"/>
              <a:t> is an </a:t>
            </a:r>
            <a:r>
              <a:rPr lang="en-GB" altLang="en-US" b="1" smtClean="0"/>
              <a:t>Act</a:t>
            </a:r>
            <a:r>
              <a:rPr lang="en-GB" altLang="en-US" smtClean="0"/>
              <a:t> of the Parliament of the United Kingdom which prevents manufacturers, retailers or service industry providers from misleading consumers as to what they are spending their money on.</a:t>
            </a:r>
          </a:p>
          <a:p>
            <a:pPr eaLnBrk="1" hangingPunct="1"/>
            <a:endParaRPr lang="en-GB" altLang="en-US" smtClean="0"/>
          </a:p>
        </p:txBody>
      </p:sp>
      <p:sp>
        <p:nvSpPr>
          <p:cNvPr id="962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36DBEB0-90BB-4B70-B895-06F7B3CEFF92}" type="slidenum">
              <a:rPr lang="en-GB" altLang="en-US" sz="1200">
                <a:solidFill>
                  <a:srgbClr val="898989"/>
                </a:solidFill>
              </a:rPr>
              <a:pPr>
                <a:spcBef>
                  <a:spcPct val="0"/>
                </a:spcBef>
                <a:buFontTx/>
                <a:buNone/>
              </a:pPr>
              <a:t>7</a:t>
            </a:fld>
            <a:endParaRPr lang="en-GB" altLang="en-US" sz="1200">
              <a:solidFill>
                <a:srgbClr val="898989"/>
              </a:solidFill>
            </a:endParaRPr>
          </a:p>
        </p:txBody>
      </p:sp>
    </p:spTree>
    <p:extLst>
      <p:ext uri="{BB962C8B-B14F-4D97-AF65-F5344CB8AC3E}">
        <p14:creationId xmlns:p14="http://schemas.microsoft.com/office/powerpoint/2010/main" val="3384519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67265"/>
            <a:ext cx="8761413" cy="1013367"/>
          </a:xfrm>
        </p:spPr>
        <p:txBody>
          <a:bodyPr>
            <a:normAutofit fontScale="90000"/>
          </a:bodyPr>
          <a:lstStyle/>
          <a:p>
            <a:r>
              <a:rPr lang="en-GB" dirty="0"/>
              <a:t>Most Common Types of Complaint</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Product-Specific</a:t>
            </a:r>
            <a:endParaRPr lang="en-GB" b="1" dirty="0"/>
          </a:p>
          <a:p>
            <a:r>
              <a:rPr lang="en-GB" dirty="0"/>
              <a:t>Customers receive products or services that do not operate correctly or are not as described on the box or advertising. This common complaint can be handled by fixing the product or replacing it with a new one. Current legislation states that customers are entitled to a refund or replacement if this is the case</a:t>
            </a:r>
            <a:r>
              <a:rPr lang="en-GB" dirty="0" smtClean="0"/>
              <a:t>.</a:t>
            </a:r>
          </a:p>
          <a:p>
            <a:endParaRPr lang="en-GB" dirty="0"/>
          </a:p>
          <a:p>
            <a:pPr marL="0" indent="0">
              <a:buNone/>
            </a:pPr>
            <a:r>
              <a:rPr lang="en-GB" b="1" dirty="0"/>
              <a:t>Wait Times</a:t>
            </a:r>
          </a:p>
          <a:p>
            <a:r>
              <a:rPr lang="en-GB" dirty="0"/>
              <a:t>Long wait times are frustrating to many customers. Whether on the phone or in a store, lengthy queue times will generate customer complaints simply because time is precious for customers.</a:t>
            </a:r>
          </a:p>
          <a:p>
            <a:pPr marL="0" indent="0">
              <a:buNone/>
            </a:pPr>
            <a:r>
              <a:rPr lang="en-GB" dirty="0"/>
              <a:t> </a:t>
            </a:r>
          </a:p>
          <a:p>
            <a:endParaRPr lang="en-GB" dirty="0"/>
          </a:p>
        </p:txBody>
      </p:sp>
    </p:spTree>
    <p:extLst>
      <p:ext uri="{BB962C8B-B14F-4D97-AF65-F5344CB8AC3E}">
        <p14:creationId xmlns:p14="http://schemas.microsoft.com/office/powerpoint/2010/main" val="2363032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59027"/>
            <a:ext cx="8761413" cy="1021605"/>
          </a:xfrm>
        </p:spPr>
        <p:txBody>
          <a:bodyPr>
            <a:normAutofit fontScale="90000"/>
          </a:bodyPr>
          <a:lstStyle/>
          <a:p>
            <a:r>
              <a:rPr lang="en-GB" b="1" dirty="0" smtClean="0"/>
              <a:t>Misunderstandings</a:t>
            </a:r>
            <a:r>
              <a:rPr lang="en-GB" b="1" dirty="0"/>
              <a:t/>
            </a:r>
            <a:br>
              <a:rPr lang="en-GB" b="1" dirty="0"/>
            </a:br>
            <a:endParaRPr lang="en-GB" dirty="0"/>
          </a:p>
        </p:txBody>
      </p:sp>
      <p:sp>
        <p:nvSpPr>
          <p:cNvPr id="3" name="Content Placeholder 2"/>
          <p:cNvSpPr>
            <a:spLocks noGrp="1"/>
          </p:cNvSpPr>
          <p:nvPr>
            <p:ph idx="1"/>
          </p:nvPr>
        </p:nvSpPr>
        <p:spPr/>
        <p:txBody>
          <a:bodyPr>
            <a:normAutofit/>
          </a:bodyPr>
          <a:lstStyle/>
          <a:p>
            <a:r>
              <a:rPr lang="en-GB" dirty="0" smtClean="0"/>
              <a:t>Miscommunication</a:t>
            </a:r>
            <a:r>
              <a:rPr lang="en-GB" dirty="0"/>
              <a:t>, by the customer or the company or both, can trigger complaints. Minimizing misunderstanding requires knowledgeable </a:t>
            </a:r>
            <a:r>
              <a:rPr lang="en-GB" dirty="0" smtClean="0"/>
              <a:t>staff</a:t>
            </a:r>
            <a:r>
              <a:rPr lang="en-GB" dirty="0" smtClean="0"/>
              <a:t> </a:t>
            </a:r>
            <a:r>
              <a:rPr lang="en-GB" dirty="0"/>
              <a:t>and accurate marketing materials. </a:t>
            </a:r>
          </a:p>
          <a:p>
            <a:r>
              <a:rPr lang="en-GB" dirty="0"/>
              <a:t>It’s best to treat customers who are confused with respect as this will help to retain their business.  Remember, it’s your job to know about the product or service and communicate it in way the customer will understand.</a:t>
            </a:r>
          </a:p>
          <a:p>
            <a:endParaRPr lang="en-GB" dirty="0"/>
          </a:p>
        </p:txBody>
      </p:sp>
    </p:spTree>
    <p:extLst>
      <p:ext uri="{BB962C8B-B14F-4D97-AF65-F5344CB8AC3E}">
        <p14:creationId xmlns:p14="http://schemas.microsoft.com/office/powerpoint/2010/main" val="216715149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4" ma:contentTypeDescription="Create a new document." ma:contentTypeScope="" ma:versionID="a0dc8397e2a3f1afdb79b843148ae111">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4e27fab920473e4351fe4ab2726f0006"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A61120-4673-4D42-8E4F-B86A0A216C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57978B-FC52-4ABB-B9F4-5C06631D4DEF}">
  <ds:schemaRefs>
    <ds:schemaRef ds:uri="http://purl.org/dc/elements/1.1/"/>
    <ds:schemaRef ds:uri="e0e7bb2f-ff26-4fae-befd-4a9a53791a98"/>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b3fe5981-60c0-4104-a1b1-a1fac9687ed0"/>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08003372-F8DA-4F37-8A63-1E57690B3A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TM04033917[[fn=Berlin]]</Template>
  <TotalTime>87</TotalTime>
  <Words>689</Words>
  <Application>Microsoft Office PowerPoint</Application>
  <PresentationFormat>Widescreen</PresentationFormat>
  <Paragraphs>82</Paragraphs>
  <Slides>14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Wingdings</vt:lpstr>
      <vt:lpstr>Berlin</vt:lpstr>
      <vt:lpstr>Learning Objectives for this week</vt:lpstr>
      <vt:lpstr>Legislation in Relation to Customer Service</vt:lpstr>
      <vt:lpstr>Consumer Rights Act 2015</vt:lpstr>
      <vt:lpstr> Sale of Goods Act – Customers’ Rights  </vt:lpstr>
      <vt:lpstr>Giving Refunds  </vt:lpstr>
      <vt:lpstr>Customer Rights  </vt:lpstr>
      <vt:lpstr>Trade Descriptions Act 1958</vt:lpstr>
      <vt:lpstr>Most Common Types of Complaint </vt:lpstr>
      <vt:lpstr>Misunderstandings </vt:lpstr>
      <vt:lpstr>Delivery Error </vt:lpstr>
      <vt:lpstr>Personnel </vt:lpstr>
      <vt:lpstr>4 Steps to dealing with a customer complaint.</vt:lpstr>
      <vt:lpstr>8 Steps to dealing with a complaint effectively </vt:lpstr>
      <vt:lpstr>Funny customer service montage</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Alison</dc:creator>
  <cp:lastModifiedBy>Moore, Alison</cp:lastModifiedBy>
  <cp:revision>4</cp:revision>
  <dcterms:created xsi:type="dcterms:W3CDTF">2021-06-24T14:02:01Z</dcterms:created>
  <dcterms:modified xsi:type="dcterms:W3CDTF">2021-06-24T15:30:51Z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