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8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0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6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63961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47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328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374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71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9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9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0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90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82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4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2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226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uk/government/publications/a-plan-for-jobs-documents/a-plan-for-jobs-2020" TargetMode="External"/><Relationship Id="rId2" Type="http://schemas.openxmlformats.org/officeDocument/2006/relationships/hyperlink" Target="https://www.gov.uk/government/publications/a-plan-for-jobs-documents/a-plan-for-jobs-202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ndon.gov.uk/what-we-do/business-and-economy/london-living-wage" TargetMode="External"/><Relationship Id="rId2" Type="http://schemas.openxmlformats.org/officeDocument/2006/relationships/hyperlink" Target="https://www.gov.uk/national-minimum-wage-rat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uk/national-insurance-rates-letters#employer-national-insurance-rate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lingtonacl.bksblive2.co.uk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A plan for jobs</a:t>
            </a:r>
            <a:endParaRPr lang="en-GB" sz="4000" dirty="0"/>
          </a:p>
        </p:txBody>
      </p:sp>
      <p:pic>
        <p:nvPicPr>
          <p:cNvPr id="4" name="Picture 3" descr="C:\Users\deborah.hill\AppData\Local\Microsoft\Windows\INetCache\Content.MSO\6306CB16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020" y="2593478"/>
            <a:ext cx="4057650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deborah.hill\AppData\Local\Microsoft\Windows\INetCache\Content.MSO\F17AD285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956" y="1535987"/>
            <a:ext cx="3130924" cy="31336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550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070" y="452718"/>
            <a:ext cx="9404723" cy="1400530"/>
          </a:xfrm>
        </p:spPr>
        <p:txBody>
          <a:bodyPr/>
          <a:lstStyle/>
          <a:p>
            <a:r>
              <a:rPr lang="en-GB" dirty="0" smtClean="0"/>
              <a:t>A plan for jobs 2020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93533"/>
            <a:ext cx="8946541" cy="4054866"/>
          </a:xfrm>
        </p:spPr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r>
              <a:rPr lang="en-GB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/>
              </a:rPr>
              <a:t>Look at this web page to find out about the government’s response to the pandemic </a:t>
            </a:r>
            <a:r>
              <a:rPr lang="en-GB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hlinkClick r:id="rId2"/>
              </a:rPr>
              <a:t>– </a:t>
            </a:r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endParaRPr lang="en-GB" sz="2900" dirty="0" smtClean="0">
              <a:solidFill>
                <a:schemeClr val="accent6">
                  <a:lumMod val="60000"/>
                  <a:lumOff val="40000"/>
                </a:schemeClr>
              </a:solidFill>
              <a:hlinkClick r:id="rId2"/>
            </a:endParaRPr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r>
              <a:rPr lang="en-GB" sz="2900" dirty="0" smtClean="0">
                <a:hlinkClick r:id="rId3"/>
              </a:rPr>
              <a:t>A plan for jobs 2020 </a:t>
            </a:r>
            <a:r>
              <a:rPr lang="en-GB" dirty="0" smtClean="0">
                <a:solidFill>
                  <a:srgbClr val="FF0000"/>
                </a:solidFill>
                <a:hlinkClick r:id="rId3"/>
              </a:rPr>
              <a:t>–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click on this link to take you to the</a:t>
            </a:r>
            <a:r>
              <a:rPr lang="en-GB" dirty="0" smtClean="0">
                <a:hlinkClick r:id="rId2"/>
              </a:rPr>
              <a:t> </a:t>
            </a:r>
            <a:r>
              <a:rPr lang="en-GB" dirty="0" smtClean="0"/>
              <a:t>web page</a:t>
            </a:r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endParaRPr lang="en-GB" dirty="0" smtClean="0"/>
          </a:p>
          <a:p>
            <a:pPr marL="0" lvl="0" indent="0">
              <a:spcBef>
                <a:spcPts val="300"/>
              </a:spcBef>
              <a:spcAft>
                <a:spcPts val="600"/>
              </a:spcAft>
              <a:buNone/>
              <a:tabLst>
                <a:tab pos="457200" algn="l"/>
                <a:tab pos="457200" algn="l"/>
              </a:tabLst>
            </a:pPr>
            <a:r>
              <a:rPr lang="en-GB" sz="3400" dirty="0" smtClean="0">
                <a:solidFill>
                  <a:schemeClr val="tx1">
                    <a:lumMod val="95000"/>
                  </a:schemeClr>
                </a:solidFill>
              </a:rPr>
              <a:t>What are the main objectives of the </a:t>
            </a:r>
            <a:r>
              <a:rPr lang="en-GB" sz="3400" dirty="0" err="1" smtClean="0">
                <a:solidFill>
                  <a:schemeClr val="tx1">
                    <a:lumMod val="95000"/>
                  </a:schemeClr>
                </a:solidFill>
              </a:rPr>
              <a:t>Kickstart</a:t>
            </a:r>
            <a:r>
              <a:rPr lang="en-GB" sz="3400" dirty="0" smtClean="0">
                <a:solidFill>
                  <a:schemeClr val="tx1">
                    <a:lumMod val="95000"/>
                  </a:schemeClr>
                </a:solidFill>
              </a:rPr>
              <a:t> programme?</a:t>
            </a:r>
            <a:endParaRPr lang="en-GB" dirty="0" smtClean="0"/>
          </a:p>
          <a:p>
            <a:pPr lvl="0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endParaRPr lang="en-GB" sz="2900" dirty="0" smtClean="0"/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r>
              <a:rPr lang="en-GB" sz="2900" dirty="0" smtClean="0">
                <a:latin typeface="Arial" panose="020B0604020202020204" pitchFamily="34" charset="0"/>
              </a:rPr>
              <a:t>to </a:t>
            </a:r>
            <a:r>
              <a:rPr lang="en-GB" sz="2900" dirty="0">
                <a:latin typeface="Arial" panose="020B0604020202020204" pitchFamily="34" charset="0"/>
              </a:rPr>
              <a:t>support people in finding </a:t>
            </a:r>
            <a:r>
              <a:rPr lang="en-GB" sz="2900" dirty="0" smtClean="0">
                <a:latin typeface="Arial" panose="020B0604020202020204" pitchFamily="34" charset="0"/>
              </a:rPr>
              <a:t>jobs</a:t>
            </a:r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endParaRPr lang="en-GB" sz="2900" dirty="0" smtClean="0">
              <a:latin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r>
              <a:rPr lang="en-GB" sz="2900" dirty="0" smtClean="0">
                <a:latin typeface="Arial" panose="020B0604020202020204" pitchFamily="34" charset="0"/>
              </a:rPr>
              <a:t>to </a:t>
            </a:r>
            <a:r>
              <a:rPr lang="en-GB" sz="2900" dirty="0">
                <a:latin typeface="Arial" panose="020B0604020202020204" pitchFamily="34" charset="0"/>
              </a:rPr>
              <a:t>enable them to gain the skills they need to get a </a:t>
            </a:r>
            <a:r>
              <a:rPr lang="en-GB" sz="2900" dirty="0" smtClean="0">
                <a:latin typeface="Arial" panose="020B0604020202020204" pitchFamily="34" charset="0"/>
              </a:rPr>
              <a:t>job</a:t>
            </a:r>
          </a:p>
          <a:p>
            <a:pPr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endParaRPr lang="en-GB" sz="2900" dirty="0">
              <a:latin typeface="Garamond" panose="02020404030301010803" pitchFamily="18" charset="0"/>
            </a:endParaRPr>
          </a:p>
          <a:p>
            <a:pPr lvl="0"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457200" algn="l"/>
                <a:tab pos="457200" algn="l"/>
              </a:tabLst>
            </a:pPr>
            <a:r>
              <a:rPr lang="en-GB" sz="2900" dirty="0">
                <a:latin typeface="Arial" panose="020B0604020202020204" pitchFamily="34" charset="0"/>
              </a:rPr>
              <a:t>to provide targeted help for young people to get into work</a:t>
            </a:r>
            <a:endParaRPr lang="en-GB" sz="2900" dirty="0">
              <a:latin typeface="Garamond" panose="02020404030301010803" pitchFamily="18" charset="0"/>
            </a:endParaRP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C:\Users\deborah.hill\AppData\Local\Microsoft\Windows\INetCache\Content.MSO\6306CB16.tmp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292" y="518863"/>
            <a:ext cx="3270286" cy="1268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43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Some detail …How does this affect you?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B0C0C"/>
                </a:solidFill>
              </a:rPr>
              <a:t>The </a:t>
            </a:r>
            <a:r>
              <a:rPr lang="en-GB" dirty="0" err="1">
                <a:solidFill>
                  <a:srgbClr val="0B0C0C"/>
                </a:solidFill>
              </a:rPr>
              <a:t>Kickstart</a:t>
            </a:r>
            <a:r>
              <a:rPr lang="en-GB" dirty="0">
                <a:solidFill>
                  <a:srgbClr val="0B0C0C"/>
                </a:solidFill>
              </a:rPr>
              <a:t> Scheme provides funding to create new job placements for 16 to 24 year olds claiming Universal Credit who are at risk of long term unemployment </a:t>
            </a:r>
            <a:br>
              <a:rPr lang="en-GB" dirty="0">
                <a:solidFill>
                  <a:srgbClr val="0B0C0C"/>
                </a:solidFill>
              </a:rPr>
            </a:br>
            <a:endParaRPr lang="en-GB" dirty="0">
              <a:solidFill>
                <a:srgbClr val="0B0C0C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B0C0C"/>
                </a:solidFill>
              </a:rPr>
              <a:t>100% of the </a:t>
            </a:r>
            <a:r>
              <a:rPr lang="en-GB" dirty="0">
                <a:solidFill>
                  <a:srgbClr val="1D70B8"/>
                </a:solidFill>
                <a:hlinkClick r:id="rId2"/>
              </a:rPr>
              <a:t>National Minimum Wage</a:t>
            </a:r>
            <a:r>
              <a:rPr lang="en-GB" dirty="0">
                <a:solidFill>
                  <a:srgbClr val="0B0C0C"/>
                </a:solidFill>
              </a:rPr>
              <a:t> (or the </a:t>
            </a:r>
            <a:r>
              <a:rPr lang="en-GB" dirty="0">
                <a:solidFill>
                  <a:srgbClr val="0B0C0C"/>
                </a:solidFill>
                <a:hlinkClick r:id="rId2"/>
              </a:rPr>
              <a:t>National Living Wage</a:t>
            </a:r>
            <a:r>
              <a:rPr lang="en-GB" dirty="0">
                <a:solidFill>
                  <a:srgbClr val="0B0C0C"/>
                </a:solidFill>
              </a:rPr>
              <a:t> depending on the age of the participant) will be paid to the employer for 25 hours per week for a total of 6 </a:t>
            </a:r>
            <a:r>
              <a:rPr lang="en-GB" dirty="0" smtClean="0">
                <a:solidFill>
                  <a:srgbClr val="0B0C0C"/>
                </a:solidFill>
              </a:rPr>
              <a:t>months. </a:t>
            </a:r>
            <a:r>
              <a:rPr lang="en-GB" dirty="0" smtClean="0">
                <a:solidFill>
                  <a:srgbClr val="0B0C0C"/>
                </a:solidFill>
                <a:hlinkClick r:id="rId3"/>
              </a:rPr>
              <a:t>London living wage </a:t>
            </a:r>
            <a:r>
              <a:rPr lang="en-GB" dirty="0" smtClean="0">
                <a:solidFill>
                  <a:srgbClr val="0B0C0C"/>
                </a:solidFill>
              </a:rPr>
              <a:t>is £10.75</a:t>
            </a:r>
            <a:r>
              <a:rPr lang="en-GB" dirty="0">
                <a:solidFill>
                  <a:srgbClr val="0B0C0C"/>
                </a:solidFill>
              </a:rPr>
              <a:t/>
            </a:r>
            <a:br>
              <a:rPr lang="en-GB" dirty="0">
                <a:solidFill>
                  <a:srgbClr val="0B0C0C"/>
                </a:solidFill>
              </a:rPr>
            </a:br>
            <a:endParaRPr lang="en-GB" dirty="0">
              <a:solidFill>
                <a:srgbClr val="0B0C0C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>
                <a:solidFill>
                  <a:srgbClr val="0B0C0C"/>
                </a:solidFill>
              </a:rPr>
              <a:t>The funding also includes associated </a:t>
            </a:r>
            <a:r>
              <a:rPr lang="en-GB" dirty="0">
                <a:solidFill>
                  <a:srgbClr val="1D70B8"/>
                </a:solidFill>
                <a:hlinkClick r:id="rId4"/>
              </a:rPr>
              <a:t>employer National Insurance contributions</a:t>
            </a:r>
            <a:r>
              <a:rPr lang="en-GB" dirty="0">
                <a:solidFill>
                  <a:srgbClr val="0B0C0C"/>
                </a:solidFill>
              </a:rPr>
              <a:t> and employer minimum automatic enrolment contributions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5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620" y="226687"/>
            <a:ext cx="8626316" cy="924019"/>
          </a:xfrm>
        </p:spPr>
        <p:txBody>
          <a:bodyPr/>
          <a:lstStyle/>
          <a:p>
            <a:r>
              <a:rPr lang="en-GB" dirty="0" smtClean="0"/>
              <a:t>What does the course look like?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409" y="1258585"/>
            <a:ext cx="8946541" cy="4964130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It begins with an induction that explains what you are going to be focussing on throughout the programme.</a:t>
            </a:r>
          </a:p>
          <a:p>
            <a:endParaRPr lang="en-GB" dirty="0" smtClean="0">
              <a:solidFill>
                <a:schemeClr val="accent1"/>
              </a:solidFill>
            </a:endParaRPr>
          </a:p>
          <a:p>
            <a:r>
              <a:rPr lang="en-GB" dirty="0" smtClean="0"/>
              <a:t>Areas covered by the programme sessions, which are every two weeks, are as follows: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chemeClr val="accent1"/>
                </a:solidFill>
              </a:rPr>
              <a:t>Workshop 1 </a:t>
            </a:r>
            <a:r>
              <a:rPr lang="en-GB" dirty="0" smtClean="0"/>
              <a:t>– Working as part of a team, working remotely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2 </a:t>
            </a:r>
            <a:r>
              <a:rPr lang="en-GB" dirty="0" smtClean="0"/>
              <a:t>-  Career planning and making applications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3 </a:t>
            </a:r>
            <a:r>
              <a:rPr lang="en-GB" dirty="0" smtClean="0"/>
              <a:t>– CV writing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4 </a:t>
            </a:r>
            <a:r>
              <a:rPr lang="en-GB" dirty="0" smtClean="0"/>
              <a:t>– Creating a personal brand/Linked in profile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5 </a:t>
            </a:r>
            <a:r>
              <a:rPr lang="en-GB" dirty="0" smtClean="0"/>
              <a:t>– Job search skills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6 </a:t>
            </a:r>
            <a:r>
              <a:rPr lang="en-GB" dirty="0" smtClean="0"/>
              <a:t>– Interview skills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2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workshops continued…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49002"/>
            <a:ext cx="8946541" cy="4599397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Workshop 7 </a:t>
            </a:r>
            <a:r>
              <a:rPr lang="en-GB" dirty="0" smtClean="0"/>
              <a:t>– Using Microsoft Word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8 </a:t>
            </a:r>
            <a:r>
              <a:rPr lang="en-GB" dirty="0" smtClean="0"/>
              <a:t>– Using Microsoft Excel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Workshop 9 </a:t>
            </a:r>
            <a:r>
              <a:rPr lang="en-GB" dirty="0" smtClean="0"/>
              <a:t>– Presentation skills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Learners can join the programme at any stage with the aim of completing the 9 workshops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2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Programme ‘</a:t>
            </a:r>
            <a:r>
              <a:rPr lang="en-GB" dirty="0" err="1" smtClean="0">
                <a:solidFill>
                  <a:schemeClr val="accent1"/>
                </a:solidFill>
              </a:rPr>
              <a:t>taster’content</a:t>
            </a:r>
            <a:r>
              <a:rPr lang="en-GB" dirty="0" smtClean="0">
                <a:solidFill>
                  <a:schemeClr val="accent1"/>
                </a:solidFill>
              </a:rPr>
              <a:t> –over to you…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800" dirty="0" smtClean="0"/>
              <a:t>Use this template to record what you</a:t>
            </a:r>
            <a:br>
              <a:rPr lang="en-GB" sz="2800" dirty="0" smtClean="0"/>
            </a:br>
            <a:r>
              <a:rPr lang="en-GB" sz="2800" dirty="0" smtClean="0"/>
              <a:t> have researched about a job role</a:t>
            </a:r>
            <a:br>
              <a:rPr lang="en-GB" sz="2800" dirty="0" smtClean="0"/>
            </a:br>
            <a:r>
              <a:rPr lang="en-GB" sz="2800" dirty="0" smtClean="0"/>
              <a:t>you could possibly see yourself doing</a:t>
            </a:r>
            <a:br>
              <a:rPr lang="en-GB" sz="2800" dirty="0" smtClean="0"/>
            </a:br>
            <a:r>
              <a:rPr lang="en-GB" sz="2800" dirty="0" smtClean="0"/>
              <a:t> in the future. Use your web browser to </a:t>
            </a:r>
            <a:br>
              <a:rPr lang="en-GB" sz="2800" dirty="0" smtClean="0"/>
            </a:br>
            <a:r>
              <a:rPr lang="en-GB" sz="2800" dirty="0" smtClean="0"/>
              <a:t>find the information you need to</a:t>
            </a:r>
            <a:br>
              <a:rPr lang="en-GB" sz="2800" dirty="0" smtClean="0"/>
            </a:br>
            <a:r>
              <a:rPr lang="en-GB" sz="2800" dirty="0" smtClean="0"/>
              <a:t> complete the template.</a:t>
            </a:r>
            <a:br>
              <a:rPr lang="en-GB" sz="28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>
                <a:solidFill>
                  <a:schemeClr val="accent1"/>
                </a:solidFill>
              </a:rPr>
              <a:t>Let’s feedback in 20 minutes.</a:t>
            </a:r>
            <a:endParaRPr lang="en-GB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76931"/>
              </p:ext>
            </p:extLst>
          </p:nvPr>
        </p:nvGraphicFramePr>
        <p:xfrm>
          <a:off x="7612188" y="1368739"/>
          <a:ext cx="2905125" cy="4989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Acrobat Document" r:id="rId3" imgW="2571750" imgH="3714750" progId="AcroExch.Document.DC">
                  <p:embed/>
                </p:oleObj>
              </mc:Choice>
              <mc:Fallback>
                <p:oleObj name="Acrobat Document" r:id="rId3" imgW="2571750" imgH="371475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12188" y="1368739"/>
                        <a:ext cx="2905125" cy="49898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437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Completing the BKSB assessment to discover your strengths and weaknesses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u="sng" dirty="0" smtClean="0">
                <a:hlinkClick r:id="rId3"/>
              </a:rPr>
              <a:t>You’ll be sent a link to complete the assessment</a:t>
            </a:r>
          </a:p>
          <a:p>
            <a:r>
              <a:rPr lang="en-GB" dirty="0" smtClean="0">
                <a:hlinkClick r:id="rId3"/>
              </a:rPr>
              <a:t>Here’s the link - https</a:t>
            </a:r>
            <a:r>
              <a:rPr lang="en-GB" dirty="0">
                <a:hlinkClick r:id="rId3"/>
              </a:rPr>
              <a:t>://islingtonacl.bksblive2.co.uk</a:t>
            </a:r>
            <a:r>
              <a:rPr lang="en-GB" dirty="0"/>
              <a:t> </a:t>
            </a:r>
            <a:endParaRPr lang="en-GB" dirty="0" smtClean="0"/>
          </a:p>
          <a:p>
            <a:endParaRPr lang="en-GB" dirty="0"/>
          </a:p>
          <a:p>
            <a:r>
              <a:rPr lang="en-GB" sz="2800" dirty="0" smtClean="0"/>
              <a:t>When you’ve completed your BKSB, you can</a:t>
            </a:r>
          </a:p>
          <a:p>
            <a:pPr marL="0" indent="0">
              <a:buNone/>
            </a:pPr>
            <a:r>
              <a:rPr lang="en-GB" sz="2800" dirty="0" smtClean="0"/>
              <a:t>     fill in your own learning plan</a:t>
            </a:r>
            <a:endParaRPr lang="en-GB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688762"/>
              </p:ext>
            </p:extLst>
          </p:nvPr>
        </p:nvGraphicFramePr>
        <p:xfrm>
          <a:off x="6769946" y="4150658"/>
          <a:ext cx="1491753" cy="2183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" r:id="rId4" imgW="6456333" imgH="9448017" progId="Word.Document.12">
                  <p:embed/>
                </p:oleObj>
              </mc:Choice>
              <mc:Fallback>
                <p:oleObj name="Document" r:id="rId4" imgW="6456333" imgH="944801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69946" y="4150658"/>
                        <a:ext cx="1491753" cy="21832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799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34639"/>
          </a:xfrm>
        </p:spPr>
        <p:txBody>
          <a:bodyPr/>
          <a:lstStyle/>
          <a:p>
            <a:r>
              <a:rPr lang="en-GB" dirty="0" smtClean="0">
                <a:solidFill>
                  <a:schemeClr val="accent1"/>
                </a:solidFill>
              </a:rPr>
              <a:t>      CV writing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000" dirty="0" smtClean="0"/>
              <a:t>Have a look at the CV </a:t>
            </a:r>
            <a:br>
              <a:rPr lang="en-GB" sz="2000" dirty="0" smtClean="0"/>
            </a:br>
            <a:r>
              <a:rPr lang="en-GB" sz="2000" dirty="0" smtClean="0"/>
              <a:t>you have been sent.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Write down as many </a:t>
            </a:r>
            <a:br>
              <a:rPr lang="en-GB" sz="2000" dirty="0" smtClean="0"/>
            </a:br>
            <a:r>
              <a:rPr lang="en-GB" sz="2000" dirty="0" smtClean="0"/>
              <a:t>points as you can which </a:t>
            </a:r>
            <a:br>
              <a:rPr lang="en-GB" sz="2000" dirty="0" smtClean="0"/>
            </a:br>
            <a:r>
              <a:rPr lang="en-GB" sz="2000" dirty="0" smtClean="0"/>
              <a:t>outline why this is not a </a:t>
            </a:r>
            <a:br>
              <a:rPr lang="en-GB" sz="2000" dirty="0" smtClean="0"/>
            </a:br>
            <a:r>
              <a:rPr lang="en-GB" sz="2000" dirty="0" smtClean="0"/>
              <a:t>great example.</a:t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>
                <a:solidFill>
                  <a:schemeClr val="accent1"/>
                </a:solidFill>
              </a:rPr>
              <a:t>Fancy a challenge? </a:t>
            </a:r>
            <a:r>
              <a:rPr lang="en-GB" sz="2000" dirty="0" smtClean="0"/>
              <a:t>–how</a:t>
            </a:r>
            <a:br>
              <a:rPr lang="en-GB" sz="2000" dirty="0" smtClean="0"/>
            </a:br>
            <a:r>
              <a:rPr lang="en-GB" sz="2000" dirty="0" smtClean="0"/>
              <a:t> would you improve on this CV?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Let’s discuss your findings in </a:t>
            </a:r>
            <a:br>
              <a:rPr lang="en-GB" sz="2000" dirty="0" smtClean="0"/>
            </a:br>
            <a:r>
              <a:rPr lang="en-GB" sz="2000" dirty="0" smtClean="0"/>
              <a:t>10 minutes</a:t>
            </a:r>
            <a:endParaRPr lang="en-GB" sz="2000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513746"/>
              </p:ext>
            </p:extLst>
          </p:nvPr>
        </p:nvGraphicFramePr>
        <p:xfrm>
          <a:off x="5599708" y="837998"/>
          <a:ext cx="3151446" cy="503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cument" r:id="rId3" imgW="7008869" imgH="9001144" progId="Word.Document.8">
                  <p:embed/>
                </p:oleObj>
              </mc:Choice>
              <mc:Fallback>
                <p:oleObj name="Document" r:id="rId3" imgW="7008869" imgH="9001144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99708" y="837998"/>
                        <a:ext cx="3151446" cy="5036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830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Plenary- </a:t>
            </a:r>
            <a:r>
              <a:rPr lang="en-GB" smtClean="0"/>
              <a:t>your thoughts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down your initial thoughts about the </a:t>
            </a:r>
            <a:r>
              <a:rPr lang="en-GB" dirty="0" err="1" smtClean="0"/>
              <a:t>Kickstart</a:t>
            </a:r>
            <a:r>
              <a:rPr lang="en-GB" dirty="0" smtClean="0"/>
              <a:t> programme you’re going to be part of.</a:t>
            </a:r>
          </a:p>
          <a:p>
            <a:endParaRPr lang="en-GB" dirty="0" smtClean="0"/>
          </a:p>
          <a:p>
            <a:r>
              <a:rPr lang="en-GB" dirty="0" smtClean="0"/>
              <a:t>Make a note now of the areas that are going to be covered that you’re a little shaky on now.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( You can look back at this when you’ve completed the programme to see how much you’ve learned and how much better prepared you are for the workplace).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1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81E1819CF9C248B61C0E4D9D0A5454" ma:contentTypeVersion="9" ma:contentTypeDescription="Create a new document." ma:contentTypeScope="" ma:versionID="ea9cfeec45578f32510009ce6e863cd4">
  <xsd:schema xmlns:xsd="http://www.w3.org/2001/XMLSchema" xmlns:xs="http://www.w3.org/2001/XMLSchema" xmlns:p="http://schemas.microsoft.com/office/2006/metadata/properties" xmlns:ns3="0f018554-3278-4bdb-9f00-d23e665f071e" xmlns:ns4="466ec694-672e-4b5b-bf42-c12a70c56e68" targetNamespace="http://schemas.microsoft.com/office/2006/metadata/properties" ma:root="true" ma:fieldsID="032b9fe6aafdc6cfdd2bc1dce53ded0e" ns3:_="" ns4:_="">
    <xsd:import namespace="0f018554-3278-4bdb-9f00-d23e665f071e"/>
    <xsd:import namespace="466ec694-672e-4b5b-bf42-c12a70c56e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18554-3278-4bdb-9f00-d23e665f07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ec694-672e-4b5b-bf42-c12a70c56e6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0E5C61-39E3-4DBF-BE8C-3C7F9CA7C8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54843D-75F3-4870-905D-64FF0B8CD4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018554-3278-4bdb-9f00-d23e665f071e"/>
    <ds:schemaRef ds:uri="466ec694-672e-4b5b-bf42-c12a70c56e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46C58E-4334-499B-BB29-4550FDF67017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0f018554-3278-4bdb-9f00-d23e665f071e"/>
    <ds:schemaRef ds:uri="http://schemas.microsoft.com/office/2006/metadata/properties"/>
    <ds:schemaRef ds:uri="466ec694-672e-4b5b-bf42-c12a70c56e68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158</TotalTime>
  <Words>548</Words>
  <Application>Microsoft Office PowerPoint</Application>
  <PresentationFormat>Widescreen</PresentationFormat>
  <Paragraphs>50</Paragraphs>
  <Slides>9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Century Gothic</vt:lpstr>
      <vt:lpstr>Garamond</vt:lpstr>
      <vt:lpstr>Wingdings</vt:lpstr>
      <vt:lpstr>Wingdings 3</vt:lpstr>
      <vt:lpstr>Ion</vt:lpstr>
      <vt:lpstr>Acrobat Document</vt:lpstr>
      <vt:lpstr>Document</vt:lpstr>
      <vt:lpstr>PowerPoint Presentation</vt:lpstr>
      <vt:lpstr>A plan for jobs 2020</vt:lpstr>
      <vt:lpstr>Some detail …How does this affect you?</vt:lpstr>
      <vt:lpstr>What does the course look like?</vt:lpstr>
      <vt:lpstr>The workshops continued…</vt:lpstr>
      <vt:lpstr>Programme ‘taster’content –over to you…  Use this template to record what you  have researched about a job role you could possibly see yourself doing  in the future. Use your web browser to  find the information you need to  complete the template.  Let’s feedback in 20 minutes.</vt:lpstr>
      <vt:lpstr>Completing the BKSB assessment to discover your strengths and weaknesses </vt:lpstr>
      <vt:lpstr>      CV writing  Have a look at the CV  you have been sent.  Write down as many  points as you can which  outline why this is not a  great example.  Fancy a challenge? –how  would you improve on this CV?  Let’s discuss your findings in  10 minutes</vt:lpstr>
      <vt:lpstr>Plenary- your thoughts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Kickstart</dc:title>
  <dc:creator>Hill, Deborah</dc:creator>
  <cp:lastModifiedBy>Hill, Deborah</cp:lastModifiedBy>
  <cp:revision>15</cp:revision>
  <dcterms:created xsi:type="dcterms:W3CDTF">2021-03-09T15:21:41Z</dcterms:created>
  <dcterms:modified xsi:type="dcterms:W3CDTF">2021-03-16T12:47:01Z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0x0101002981E1819CF9C248B61C0E4D9D0A5454</vt:lpwstr>
  </property>
</Properties>
</file>