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82" r:id="rId9"/>
    <p:sldId id="283" r:id="rId10"/>
    <p:sldId id="284" r:id="rId11"/>
    <p:sldId id="285" r:id="rId12"/>
    <p:sldId id="290" r:id="rId13"/>
    <p:sldId id="291" r:id="rId14"/>
    <p:sldId id="286" r:id="rId15"/>
    <p:sldId id="288" r:id="rId16"/>
    <p:sldId id="287" r:id="rId17"/>
    <p:sldId id="292" r:id="rId18"/>
    <p:sldId id="294" r:id="rId19"/>
    <p:sldId id="297" r:id="rId20"/>
    <p:sldId id="299" r:id="rId21"/>
    <p:sldId id="300" r:id="rId22"/>
    <p:sldId id="301" r:id="rId23"/>
    <p:sldId id="302" r:id="rId24"/>
    <p:sldId id="303" r:id="rId25"/>
    <p:sldId id="277" r:id="rId26"/>
    <p:sldId id="293" r:id="rId27"/>
    <p:sldId id="281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9C37E-D86F-445A-839E-081439C9E4CB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34831-E48E-4D36-A2B7-A475C818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2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3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208c698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5208c698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May 2020.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Trisha Childs, Sheffield College.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443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5208c65c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5208c65c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May 2020.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Trisha Childs, Sheffield College.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3557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5208c698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5208c698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May 2020.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Trisha Childs, Sheffield College.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3275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5208c65c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5208c65c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May 2020.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Trisha Childs, Sheffield College.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9171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208c698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5208c698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May 2020.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Trisha Childs, Sheffield College.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2021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5208c698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5208c698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May 2020.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Trisha Childs, Sheffield College.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770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5208c698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5208c698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May 2020.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Trisha Childs, Sheffield College.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520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84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6892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39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7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97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03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0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0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26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54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9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3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uk-5231685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www.justgiving.com/fundraising/tomswalkforthenhs" TargetMode="External"/><Relationship Id="rId3" Type="http://schemas.openxmlformats.org/officeDocument/2006/relationships/hyperlink" Target="https://twitter.com/captaintommoore?ref_src=twsrc%5Egoogle%7Ctwcamp%5Eserp%7Ctwgr%5Eauthor" TargetMode="External"/><Relationship Id="rId7" Type="http://schemas.openxmlformats.org/officeDocument/2006/relationships/hyperlink" Target="https://www.bbc.co.uk/news/uk-england-beds-bucks-herts-52433007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hyperlink" Target="https://www.bbc.co.uk/news/uk-52316856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CLSafeguarding@islington.ac.uk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Functional Skills English L2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Summer Term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30</a:t>
            </a:r>
            <a:r>
              <a:rPr lang="en-US" sz="4000" dirty="0" smtClean="0"/>
              <a:t>th </a:t>
            </a:r>
            <a:r>
              <a:rPr lang="en-US" sz="4000" dirty="0" smtClean="0"/>
              <a:t>Apr </a:t>
            </a:r>
            <a:r>
              <a:rPr lang="en-GB" sz="4000" dirty="0" smtClean="0"/>
              <a:t>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83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7308" y="327593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latin typeface="Arial" charset="0"/>
              </a:rPr>
              <a:t>My role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GB" altLang="en-US" sz="2400" b="1" dirty="0"/>
              <a:t>Ensure successful learning </a:t>
            </a:r>
            <a:r>
              <a:rPr lang="en-GB" altLang="en-US" sz="2400" b="1" dirty="0" smtClean="0"/>
              <a:t>for </a:t>
            </a:r>
            <a:r>
              <a:rPr lang="en-GB" altLang="en-US" sz="2400" b="1" dirty="0"/>
              <a:t>all</a:t>
            </a:r>
          </a:p>
          <a:p>
            <a:pPr eaLnBrk="1" hangingPunct="1">
              <a:buFont typeface="Wingdings" charset="2"/>
              <a:buNone/>
            </a:pPr>
            <a:endParaRPr lang="en-GB" altLang="en-US" b="1" dirty="0"/>
          </a:p>
          <a:p>
            <a:pPr lvl="1" eaLnBrk="1" hangingPunct="1"/>
            <a:r>
              <a:rPr lang="en-GB" altLang="en-US" sz="2800" dirty="0"/>
              <a:t>Make learning relevant</a:t>
            </a:r>
          </a:p>
          <a:p>
            <a:pPr lvl="1" eaLnBrk="1" hangingPunct="1"/>
            <a:r>
              <a:rPr lang="en-GB" altLang="en-US" sz="2800" dirty="0"/>
              <a:t>Group work &amp; individual tasks</a:t>
            </a:r>
          </a:p>
          <a:p>
            <a:pPr lvl="1" eaLnBrk="1" hangingPunct="1"/>
            <a:r>
              <a:rPr lang="en-GB" altLang="en-US" sz="2800" dirty="0"/>
              <a:t>Peer support </a:t>
            </a:r>
          </a:p>
          <a:p>
            <a:pPr lvl="1" eaLnBrk="1" hangingPunct="1"/>
            <a:r>
              <a:rPr lang="en-GB" altLang="en-US" sz="2800" dirty="0"/>
              <a:t>Provide individual feedback and support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9C0385-18E8-CB46-8F37-9BF82E426D5B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000"/>
          </a:p>
        </p:txBody>
      </p:sp>
      <p:pic>
        <p:nvPicPr>
          <p:cNvPr id="12293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841" y="327593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59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88" y="363681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Your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704" y="1866694"/>
            <a:ext cx="10820400" cy="4024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altLang="en-US" sz="3200" b="1" dirty="0"/>
              <a:t>Ensure you take responsibility for your own learning</a:t>
            </a:r>
          </a:p>
          <a:p>
            <a:pPr>
              <a:buNone/>
            </a:pPr>
            <a:endParaRPr lang="en-GB" altLang="en-US" sz="3200" b="1" dirty="0"/>
          </a:p>
          <a:p>
            <a:pPr lvl="1"/>
            <a:r>
              <a:rPr lang="en-GB" altLang="en-US" sz="3200" dirty="0"/>
              <a:t>Attend classes regularly</a:t>
            </a:r>
          </a:p>
          <a:p>
            <a:pPr lvl="1"/>
            <a:r>
              <a:rPr lang="en-GB" altLang="en-US" sz="3200" dirty="0"/>
              <a:t>Be punctual</a:t>
            </a:r>
          </a:p>
          <a:p>
            <a:pPr lvl="1"/>
            <a:r>
              <a:rPr lang="en-GB" altLang="en-US" sz="3200" dirty="0"/>
              <a:t>Complete group work &amp; individual tasks</a:t>
            </a:r>
          </a:p>
          <a:p>
            <a:pPr lvl="1"/>
            <a:r>
              <a:rPr lang="en-GB" altLang="en-US" sz="3200" dirty="0"/>
              <a:t>Provide/seek support </a:t>
            </a:r>
            <a:r>
              <a:rPr lang="en-GB" altLang="en-US" sz="3200" dirty="0" smtClean="0"/>
              <a:t>from </a:t>
            </a:r>
            <a:r>
              <a:rPr lang="en-GB" altLang="en-US" sz="3200" dirty="0"/>
              <a:t>your peers</a:t>
            </a:r>
          </a:p>
          <a:p>
            <a:endParaRPr lang="en-US" dirty="0"/>
          </a:p>
        </p:txBody>
      </p:sp>
      <p:pic>
        <p:nvPicPr>
          <p:cNvPr id="4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649" y="5108575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66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will read out some words and I would like you to spell them for me.</a:t>
            </a:r>
          </a:p>
          <a:p>
            <a:endParaRPr lang="en-GB" dirty="0"/>
          </a:p>
          <a:p>
            <a:r>
              <a:rPr lang="en-GB" dirty="0" smtClean="0"/>
              <a:t>Please </a:t>
            </a:r>
            <a:r>
              <a:rPr lang="en-GB" dirty="0" smtClean="0"/>
              <a:t>email/WA me a screen shot of your </a:t>
            </a:r>
            <a:r>
              <a:rPr lang="en-GB" dirty="0" smtClean="0"/>
              <a:t>list after the </a:t>
            </a:r>
            <a:r>
              <a:rPr lang="en-GB" dirty="0" smtClean="0"/>
              <a:t>session (or as soon as you can).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73D0-4054-439D-9811-3FC1CF3136EC}" type="datetime1">
              <a:rPr lang="en-US" smtClean="0"/>
              <a:t>4/30/2021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2" y="323004"/>
            <a:ext cx="9214899" cy="425646"/>
          </a:xfrm>
        </p:spPr>
        <p:txBody>
          <a:bodyPr/>
          <a:lstStyle/>
          <a:p>
            <a:r>
              <a:rPr lang="en-GB" dirty="0" smtClean="0"/>
              <a:t>Quick summary on aspects of writing from last term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68" t="16106" r="8030" b="5360"/>
          <a:stretch/>
        </p:blipFill>
        <p:spPr>
          <a:xfrm>
            <a:off x="354948" y="811659"/>
            <a:ext cx="9765098" cy="581517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1D6E-325B-4B6F-A991-E638326FEE04}" type="datetime1">
              <a:rPr lang="en-US" smtClean="0"/>
              <a:t>4/30/2021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74103" y="1859622"/>
            <a:ext cx="4792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Layout features are also known as organisational/formatting </a:t>
            </a:r>
            <a:r>
              <a:rPr lang="en-GB" sz="2400" b="1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396119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69" y="990824"/>
            <a:ext cx="11604332" cy="425646"/>
          </a:xfrm>
        </p:spPr>
        <p:txBody>
          <a:bodyPr/>
          <a:lstStyle/>
          <a:p>
            <a:r>
              <a:rPr lang="en-GB" dirty="0" smtClean="0"/>
              <a:t>Lesson content – writing an article on Captain Tom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4" y="1760034"/>
            <a:ext cx="11610997" cy="403972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B3F1-E003-4708-B0D5-74BC6CA89E0F}" type="datetime1">
              <a:rPr lang="en-US" smtClean="0"/>
              <a:t>4/30/2021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15" y="374375"/>
            <a:ext cx="3440822" cy="425646"/>
          </a:xfrm>
        </p:spPr>
        <p:txBody>
          <a:bodyPr/>
          <a:lstStyle/>
          <a:p>
            <a:r>
              <a:rPr lang="en-GB" dirty="0" smtClean="0"/>
              <a:t>Writing an article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B7C5-DDB9-4E57-A1BB-B29AA2714C7D}" type="datetime1">
              <a:rPr lang="en-US" smtClean="0"/>
              <a:t>4/30/2021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3488" y="850860"/>
            <a:ext cx="112433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Source Code Pro"/>
                <a:ea typeface="Source Code Pro"/>
                <a:cs typeface="Source Code Pro"/>
                <a:sym typeface="Source Code Pro"/>
              </a:rPr>
              <a:t>‘Good</a:t>
            </a:r>
            <a:r>
              <a:rPr lang="en-GB" sz="2400" b="1" dirty="0">
                <a:latin typeface="Source Code Pro"/>
                <a:ea typeface="Source Code Pro"/>
                <a:cs typeface="Source Code Pro"/>
                <a:sym typeface="Source Code Pro"/>
              </a:rPr>
              <a:t>’ language features:</a:t>
            </a:r>
            <a:r>
              <a:rPr lang="en-GB" sz="2400" dirty="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lang="en-GB" sz="2400" dirty="0" smtClean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endParaRPr lang="en-GB" sz="2400" b="1" dirty="0" smtClean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Source Code Pro"/>
                <a:ea typeface="Source Code Pro"/>
                <a:cs typeface="Source Code Pro"/>
                <a:sym typeface="Source Code Pro"/>
              </a:rPr>
              <a:t>R</a:t>
            </a:r>
            <a:r>
              <a:rPr lang="en-GB" sz="2400" b="1" dirty="0" smtClean="0">
                <a:latin typeface="Source Code Pro"/>
                <a:ea typeface="Source Code Pro"/>
                <a:cs typeface="Source Code Pro"/>
                <a:sym typeface="Source Code Pro"/>
              </a:rPr>
              <a:t>ule </a:t>
            </a:r>
            <a:r>
              <a:rPr lang="en-GB" sz="2400" b="1" dirty="0">
                <a:latin typeface="Source Code Pro"/>
                <a:ea typeface="Source Code Pro"/>
                <a:cs typeface="Source Code Pro"/>
                <a:sym typeface="Source Code Pro"/>
              </a:rPr>
              <a:t>of </a:t>
            </a:r>
            <a:r>
              <a:rPr lang="en-GB" sz="2400" b="1" dirty="0" smtClean="0">
                <a:latin typeface="Source Code Pro"/>
                <a:ea typeface="Source Code Pro"/>
                <a:cs typeface="Source Code Pro"/>
                <a:sym typeface="Source Code Pro"/>
              </a:rPr>
              <a:t>3 </a:t>
            </a:r>
            <a:r>
              <a:rPr lang="en-GB" sz="2400" dirty="0" smtClean="0">
                <a:latin typeface="Source Code Pro"/>
                <a:ea typeface="Source Code Pro"/>
                <a:cs typeface="Source Code Pro"/>
                <a:sym typeface="Source Code Pro"/>
              </a:rPr>
              <a:t>– repetition of a key word)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Source Code Pro"/>
                <a:ea typeface="Source Code Pro"/>
                <a:cs typeface="Source Code Pro"/>
                <a:sym typeface="Source Code Pro"/>
              </a:rPr>
              <a:t>Alliteration</a:t>
            </a:r>
            <a:r>
              <a:rPr lang="en-GB" sz="2400" dirty="0" smtClean="0">
                <a:latin typeface="Source Code Pro"/>
                <a:ea typeface="Source Code Pro"/>
                <a:cs typeface="Source Code Pro"/>
                <a:sym typeface="Source Code Pro"/>
              </a:rPr>
              <a:t> – sentences starting with the same letters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Source Code Pro"/>
                <a:ea typeface="Source Code Pro"/>
                <a:cs typeface="Source Code Pro"/>
                <a:sym typeface="Source Code Pro"/>
              </a:rPr>
              <a:t>V</a:t>
            </a:r>
            <a:r>
              <a:rPr lang="en-GB" sz="2400" b="1" dirty="0" smtClean="0">
                <a:latin typeface="Source Code Pro"/>
                <a:ea typeface="Source Code Pro"/>
                <a:cs typeface="Source Code Pro"/>
                <a:sym typeface="Source Code Pro"/>
              </a:rPr>
              <a:t>arious </a:t>
            </a:r>
            <a:r>
              <a:rPr lang="en-GB" sz="2400" b="1" dirty="0">
                <a:latin typeface="Source Code Pro"/>
                <a:ea typeface="Source Code Pro"/>
                <a:cs typeface="Source Code Pro"/>
                <a:sym typeface="Source Code Pro"/>
              </a:rPr>
              <a:t>sentence </a:t>
            </a:r>
            <a:r>
              <a:rPr lang="en-GB" sz="2400" b="1" dirty="0" smtClean="0">
                <a:latin typeface="Source Code Pro"/>
                <a:ea typeface="Source Code Pro"/>
                <a:cs typeface="Source Code Pro"/>
                <a:sym typeface="Source Code Pro"/>
              </a:rPr>
              <a:t>types </a:t>
            </a:r>
            <a:r>
              <a:rPr lang="en-GB" sz="2400" dirty="0" smtClean="0">
                <a:latin typeface="Source Code Pro"/>
                <a:ea typeface="Source Code Pro"/>
                <a:cs typeface="Source Code Pro"/>
                <a:sym typeface="Source Code Pro"/>
              </a:rPr>
              <a:t>- </a:t>
            </a:r>
          </a:p>
          <a:p>
            <a:r>
              <a:rPr lang="en-GB" sz="2400" b="1" dirty="0">
                <a:latin typeface="Source Code Pro"/>
                <a:ea typeface="Source Code Pro"/>
                <a:cs typeface="Source Code Pro"/>
                <a:sym typeface="Source Code Pro"/>
              </a:rPr>
              <a:t>s</a:t>
            </a:r>
            <a:r>
              <a:rPr lang="en-GB" sz="2400" b="1" dirty="0" smtClean="0">
                <a:latin typeface="Source Code Pro"/>
                <a:ea typeface="Source Code Pro"/>
                <a:cs typeface="Source Code Pro"/>
                <a:sym typeface="Source Code Pro"/>
              </a:rPr>
              <a:t>tatement </a:t>
            </a:r>
            <a:r>
              <a:rPr lang="en-GB" sz="2400" dirty="0" smtClean="0">
                <a:latin typeface="Source Code Pro"/>
                <a:ea typeface="Source Code Pro"/>
                <a:cs typeface="Source Code Pro"/>
                <a:sym typeface="Source Code Pro"/>
              </a:rPr>
              <a:t>- </a:t>
            </a:r>
            <a:r>
              <a:rPr lang="en-US" sz="2400" dirty="0" smtClean="0">
                <a:latin typeface="Source Code Pro"/>
                <a:ea typeface="Source Code Pro"/>
                <a:cs typeface="Source Code Pro"/>
                <a:sym typeface="Source Code Pro"/>
              </a:rPr>
              <a:t>often </a:t>
            </a:r>
            <a:r>
              <a:rPr lang="en-US" sz="2400" dirty="0">
                <a:latin typeface="Source Code Pro"/>
                <a:ea typeface="Source Code Pro"/>
                <a:cs typeface="Source Code Pro"/>
                <a:sym typeface="Source Code Pro"/>
              </a:rPr>
              <a:t>a statement of </a:t>
            </a:r>
            <a:r>
              <a:rPr lang="en-US" sz="2400" dirty="0" smtClean="0">
                <a:latin typeface="Source Code Pro"/>
                <a:ea typeface="Source Code Pro"/>
                <a:cs typeface="Source Code Pro"/>
                <a:sym typeface="Source Code Pro"/>
              </a:rPr>
              <a:t>fact</a:t>
            </a:r>
            <a:r>
              <a:rPr lang="en-GB" sz="2400" dirty="0" smtClean="0">
                <a:latin typeface="Source Code Pro"/>
                <a:ea typeface="Source Code Pro"/>
                <a:cs typeface="Source Code Pro"/>
                <a:sym typeface="Source Code Pro"/>
              </a:rPr>
              <a:t>, </a:t>
            </a:r>
          </a:p>
          <a:p>
            <a:r>
              <a:rPr lang="en-GB" sz="2400" b="1" dirty="0">
                <a:latin typeface="Source Code Pro"/>
                <a:ea typeface="Source Code Pro"/>
                <a:cs typeface="Source Code Pro"/>
                <a:sym typeface="Source Code Pro"/>
              </a:rPr>
              <a:t>q</a:t>
            </a:r>
            <a:r>
              <a:rPr lang="en-GB" sz="2400" b="1" dirty="0" smtClean="0">
                <a:latin typeface="Source Code Pro"/>
                <a:ea typeface="Source Code Pro"/>
                <a:cs typeface="Source Code Pro"/>
                <a:sym typeface="Source Code Pro"/>
              </a:rPr>
              <a:t>uestion</a:t>
            </a:r>
            <a:r>
              <a:rPr lang="en-GB" sz="2400" dirty="0" smtClean="0">
                <a:latin typeface="Source Code Pro"/>
                <a:ea typeface="Source Code Pro"/>
                <a:cs typeface="Source Code Pro"/>
                <a:sym typeface="Source Code Pro"/>
              </a:rPr>
              <a:t> - </a:t>
            </a:r>
            <a:r>
              <a:rPr lang="en-US" sz="2400" dirty="0" smtClean="0">
                <a:latin typeface="Source Code Pro"/>
                <a:ea typeface="Source Code Pro"/>
                <a:cs typeface="Source Code Pro"/>
                <a:sym typeface="Source Code Pro"/>
              </a:rPr>
              <a:t>can </a:t>
            </a:r>
            <a:r>
              <a:rPr lang="en-US" sz="2400" dirty="0">
                <a:latin typeface="Source Code Pro"/>
                <a:ea typeface="Source Code Pro"/>
                <a:cs typeface="Source Code Pro"/>
                <a:sym typeface="Source Code Pro"/>
              </a:rPr>
              <a:t>be used for ascertaining facts or opinions. A subset of questions, called rhetorical </a:t>
            </a:r>
            <a:r>
              <a:rPr lang="en-US" sz="2400" dirty="0" smtClean="0">
                <a:latin typeface="Source Code Pro"/>
                <a:ea typeface="Source Code Pro"/>
                <a:cs typeface="Source Code Pro"/>
                <a:sym typeface="Source Code Pro"/>
              </a:rPr>
              <a:t>questions, are not intended to provoke an answer; rather they encourage agreement or thought about a particular topic.</a:t>
            </a:r>
            <a:endParaRPr lang="en-GB" sz="2400" dirty="0" smtClean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r>
              <a:rPr lang="en-GB" sz="2400" b="1" dirty="0" smtClean="0">
                <a:latin typeface="Source Code Pro"/>
                <a:ea typeface="Source Code Pro"/>
                <a:cs typeface="Source Code Pro"/>
                <a:sym typeface="Source Code Pro"/>
              </a:rPr>
              <a:t>exclamation </a:t>
            </a:r>
            <a:r>
              <a:rPr lang="en-GB" sz="2400" dirty="0" smtClean="0">
                <a:latin typeface="Source Code Pro"/>
                <a:ea typeface="Source Code Pro"/>
                <a:cs typeface="Source Code Pro"/>
                <a:sym typeface="Source Code Pro"/>
              </a:rPr>
              <a:t>-  </a:t>
            </a:r>
            <a:r>
              <a:rPr lang="en-US" sz="2400" dirty="0">
                <a:latin typeface="Source Code Pro"/>
                <a:ea typeface="Source Code Pro"/>
                <a:cs typeface="Source Code Pro"/>
                <a:sym typeface="Source Code Pro"/>
              </a:rPr>
              <a:t>exclamatory sentences when you're overcome with emotion or need to emphasize a point strongly.</a:t>
            </a:r>
            <a:endParaRPr lang="en-GB" sz="2400" dirty="0" smtClean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r>
              <a:rPr lang="en-GB" sz="2400" b="1" dirty="0" smtClean="0">
                <a:latin typeface="Source Code Pro"/>
                <a:ea typeface="Source Code Pro"/>
                <a:cs typeface="Source Code Pro"/>
                <a:sym typeface="Source Code Pro"/>
              </a:rPr>
              <a:t>command</a:t>
            </a:r>
            <a:r>
              <a:rPr lang="en-GB" sz="2400" dirty="0" smtClean="0">
                <a:latin typeface="Source Code Pro"/>
                <a:ea typeface="Source Code Pro"/>
                <a:cs typeface="Source Code Pro"/>
                <a:sym typeface="Source Code Pro"/>
              </a:rPr>
              <a:t> – gives an instruction/focuses </a:t>
            </a:r>
            <a:r>
              <a:rPr lang="en-GB" sz="2400" dirty="0">
                <a:latin typeface="Source Code Pro"/>
                <a:ea typeface="Source Code Pro"/>
                <a:cs typeface="Source Code Pro"/>
                <a:sym typeface="Source Code Pro"/>
              </a:rPr>
              <a:t>on the </a:t>
            </a:r>
            <a:r>
              <a:rPr lang="en-GB" sz="2400" dirty="0" smtClean="0">
                <a:latin typeface="Source Code Pro"/>
                <a:ea typeface="Source Code Pro"/>
                <a:cs typeface="Source Code Pro"/>
                <a:sym typeface="Source Code Pro"/>
              </a:rPr>
              <a:t>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Source Code Pro"/>
                <a:ea typeface="Source Code Pro"/>
                <a:cs typeface="Source Code Pro"/>
                <a:sym typeface="Source Code Pro"/>
              </a:rPr>
              <a:t>Hyperbole or effective vocabulary - </a:t>
            </a:r>
            <a:r>
              <a:rPr lang="en-US" sz="2400" b="1" dirty="0"/>
              <a:t>exaggeration</a:t>
            </a:r>
            <a:r>
              <a:rPr lang="en-US" sz="2400" dirty="0"/>
              <a:t> to make a point or show emphasis. 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latin typeface="Source Code Pro"/>
                <a:ea typeface="Source Code Pro"/>
                <a:cs typeface="Source Code Pro"/>
                <a:sym typeface="Source Code Pro"/>
              </a:rPr>
              <a:t>SPaG</a:t>
            </a:r>
            <a:r>
              <a:rPr lang="en-GB" sz="2400" b="1" dirty="0" smtClean="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73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7853" y="0"/>
            <a:ext cx="8276780" cy="63938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903E-79D0-42BD-B654-DF8BCC9CC883}" type="datetime1">
              <a:rPr lang="en-US" smtClean="0"/>
              <a:t>4/30/2021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369870" y="948732"/>
            <a:ext cx="1397286" cy="4109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266" y="6186531"/>
            <a:ext cx="1223747" cy="414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090" y="3827969"/>
            <a:ext cx="1718620" cy="4145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1587" y="4778867"/>
            <a:ext cx="1719221" cy="414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168" y="2348258"/>
            <a:ext cx="969202" cy="414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9258" y="1624162"/>
            <a:ext cx="969348" cy="4145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5050" y="2989624"/>
            <a:ext cx="969348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/>
        </p:nvSpPr>
        <p:spPr>
          <a:xfrm>
            <a:off x="792259" y="1628952"/>
            <a:ext cx="10623600" cy="707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b="1" dirty="0" smtClean="0">
                <a:latin typeface="Source Code Pro"/>
                <a:ea typeface="Source Code Pro"/>
                <a:cs typeface="Source Code Pro"/>
                <a:sym typeface="Source Code Pro"/>
              </a:rPr>
              <a:t>You will write an article on Captain Tom.</a:t>
            </a:r>
          </a:p>
          <a:p>
            <a:endParaRPr lang="en-GB" sz="2400" b="1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98538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/>
              <a:t>do you know about </a:t>
            </a:r>
            <a:r>
              <a:rPr lang="en-GB" dirty="0" smtClean="0"/>
              <a:t>Captain Tom?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3" indent="0">
              <a:buNone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8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441310" y="223307"/>
            <a:ext cx="5425501" cy="991455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dirty="0"/>
              <a:t>Captain Tom</a:t>
            </a:r>
            <a:endParaRPr sz="5400"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173239" y="2479866"/>
            <a:ext cx="5683031" cy="3705177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GB" dirty="0"/>
              <a:t>Your writing challenge is all about Captain Tom.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-GB" dirty="0"/>
              <a:t>You may have heard of him - or not - but it’s easy to find out!                                                       </a:t>
            </a:r>
            <a:endParaRPr dirty="0"/>
          </a:p>
          <a:p>
            <a:pPr marL="152393" indent="0">
              <a:buNone/>
            </a:pPr>
            <a:endParaRPr lang="en-GB" b="1" dirty="0">
              <a:sym typeface="Arial"/>
            </a:endParaRPr>
          </a:p>
          <a:p>
            <a:pPr marL="152393" indent="0">
              <a:buNone/>
            </a:pPr>
            <a:endParaRPr lang="en-GB" b="1" dirty="0" smtClean="0">
              <a:ea typeface="Arial"/>
              <a:cs typeface="Arial"/>
              <a:sym typeface="Arial"/>
            </a:endParaRPr>
          </a:p>
          <a:p>
            <a:pPr marL="152393" indent="0">
              <a:buNone/>
            </a:pPr>
            <a:r>
              <a:rPr lang="en-US" dirty="0" smtClean="0">
                <a:ea typeface="Arial"/>
                <a:cs typeface="Arial"/>
                <a:sym typeface="Arial"/>
              </a:rPr>
              <a:t>As </a:t>
            </a:r>
            <a:r>
              <a:rPr lang="en-US" dirty="0">
                <a:ea typeface="Arial"/>
                <a:cs typeface="Arial"/>
                <a:sym typeface="Arial"/>
              </a:rPr>
              <a:t>seen in a BBC news article on the website </a:t>
            </a:r>
          </a:p>
          <a:p>
            <a:pPr marL="152393" indent="0">
              <a:buNone/>
            </a:pPr>
            <a:r>
              <a:rPr lang="en-US" dirty="0" smtClean="0">
                <a:ea typeface="Arial"/>
                <a:cs typeface="Arial"/>
                <a:sym typeface="Arial"/>
              </a:rPr>
              <a:t>17 </a:t>
            </a:r>
            <a:r>
              <a:rPr lang="en-US" dirty="0">
                <a:ea typeface="Arial"/>
                <a:cs typeface="Arial"/>
                <a:sym typeface="Arial"/>
              </a:rPr>
              <a:t>April 2020 </a:t>
            </a:r>
            <a:endParaRPr lang="en-US" dirty="0" smtClean="0">
              <a:ea typeface="Arial"/>
              <a:cs typeface="Arial"/>
              <a:sym typeface="Arial"/>
            </a:endParaRPr>
          </a:p>
          <a:p>
            <a:pPr marL="152393" indent="0">
              <a:buNone/>
            </a:pPr>
            <a:r>
              <a:rPr lang="en-US" u="sng" dirty="0" smtClean="0">
                <a:solidFill>
                  <a:schemeClr val="hlink"/>
                </a:solidFill>
                <a:ea typeface="Arial"/>
                <a:cs typeface="Arial"/>
                <a:sym typeface="Arial"/>
                <a:hlinkClick r:id="rId3"/>
              </a:rPr>
              <a:t>https</a:t>
            </a:r>
            <a:r>
              <a:rPr lang="en-US" u="sng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3"/>
              </a:rPr>
              <a:t>://www.bbc.co.uk/news/uk-52316856</a:t>
            </a:r>
            <a:endParaRPr lang="en-US" dirty="0"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buNone/>
            </a:pPr>
            <a:endParaRPr lang="en-GB" b="1" dirty="0"/>
          </a:p>
          <a:p>
            <a:pPr marL="0" indent="0">
              <a:spcBef>
                <a:spcPts val="2133"/>
              </a:spcBef>
              <a:buNone/>
            </a:pPr>
            <a:endParaRPr b="1"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45536">
            <a:off x="6466933" y="2330733"/>
            <a:ext cx="4508964" cy="278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16767" y="237918"/>
            <a:ext cx="2683700" cy="2307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8033" y="237935"/>
            <a:ext cx="2999200" cy="20814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531C2A-C061-47DA-95A4-7CA52EAA1BC0}"/>
              </a:ext>
            </a:extLst>
          </p:cNvPr>
          <p:cNvSpPr txBox="1"/>
          <p:nvPr/>
        </p:nvSpPr>
        <p:spPr>
          <a:xfrm>
            <a:off x="7719058" y="5740402"/>
            <a:ext cx="313741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solidFill>
                  <a:srgbClr val="002060"/>
                </a:solidFill>
              </a:rPr>
              <a:t>£32,796,350</a:t>
            </a:r>
          </a:p>
        </p:txBody>
      </p:sp>
    </p:spTree>
    <p:extLst>
      <p:ext uri="{BB962C8B-B14F-4D97-AF65-F5344CB8AC3E}">
        <p14:creationId xmlns:p14="http://schemas.microsoft.com/office/powerpoint/2010/main" val="41640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23" y="934277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 dirty="0" smtClean="0"/>
              <a:t>Welcome you to the course</a:t>
            </a:r>
            <a:endParaRPr lang="en-GB" sz="8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Aim: To explore the </a:t>
            </a:r>
            <a:r>
              <a:rPr lang="en-GB" sz="3200" b="1" dirty="0" smtClean="0"/>
              <a:t>L2 course</a:t>
            </a:r>
            <a:endParaRPr lang="en-GB" sz="3200" b="1" i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Introduce yourself to the group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 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 </a:t>
            </a:r>
            <a:r>
              <a:rPr lang="en-GB" sz="2800" dirty="0"/>
              <a:t>future learning aims &amp; </a:t>
            </a:r>
            <a:r>
              <a:rPr lang="en-GB" sz="2800" dirty="0" smtClean="0"/>
              <a:t>goals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Complete </a:t>
            </a:r>
            <a:r>
              <a:rPr lang="en-GB" sz="2800" dirty="0"/>
              <a:t>a spelling test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260068" y="-56565"/>
            <a:ext cx="7092800" cy="4369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990000"/>
                </a:solidFill>
              </a:rPr>
              <a:t>Captain </a:t>
            </a:r>
            <a:r>
              <a:rPr lang="en-GB" dirty="0">
                <a:solidFill>
                  <a:srgbClr val="990000"/>
                </a:solidFill>
              </a:rPr>
              <a:t>Tom is a media sensation and has captured the   hearts and attention of the world.</a:t>
            </a:r>
            <a:r>
              <a:rPr lang="en-GB" dirty="0"/>
              <a:t>  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-GB" b="1" dirty="0">
                <a:solidFill>
                  <a:srgbClr val="990000"/>
                </a:solidFill>
              </a:rPr>
              <a:t>WHY ?</a:t>
            </a:r>
            <a:endParaRPr b="1" dirty="0">
              <a:solidFill>
                <a:srgbClr val="990000"/>
              </a:solidFill>
            </a:endParaRPr>
          </a:p>
          <a:p>
            <a:pPr>
              <a:spcBef>
                <a:spcPts val="2133"/>
              </a:spcBef>
              <a:buClr>
                <a:srgbClr val="990000"/>
              </a:buClr>
            </a:pPr>
            <a:r>
              <a:rPr lang="en-GB" dirty="0">
                <a:solidFill>
                  <a:srgbClr val="990000"/>
                </a:solidFill>
              </a:rPr>
              <a:t>inspirational</a:t>
            </a:r>
            <a:endParaRPr dirty="0">
              <a:solidFill>
                <a:srgbClr val="990000"/>
              </a:solidFill>
            </a:endParaRPr>
          </a:p>
          <a:p>
            <a:pPr>
              <a:buClr>
                <a:srgbClr val="990000"/>
              </a:buClr>
            </a:pPr>
            <a:r>
              <a:rPr lang="en-GB" dirty="0">
                <a:solidFill>
                  <a:srgbClr val="990000"/>
                </a:solidFill>
              </a:rPr>
              <a:t>a multi million pound fundraiser</a:t>
            </a:r>
            <a:endParaRPr dirty="0">
              <a:solidFill>
                <a:srgbClr val="990000"/>
              </a:solidFill>
            </a:endParaRPr>
          </a:p>
          <a:p>
            <a:pPr>
              <a:buClr>
                <a:srgbClr val="990000"/>
              </a:buClr>
            </a:pPr>
            <a:r>
              <a:rPr lang="en-GB" dirty="0">
                <a:solidFill>
                  <a:srgbClr val="990000"/>
                </a:solidFill>
              </a:rPr>
              <a:t>an officer from World War 2 - he was 100 years old on 30 April 2020</a:t>
            </a:r>
            <a:endParaRPr dirty="0">
              <a:solidFill>
                <a:srgbClr val="990000"/>
              </a:solidFill>
            </a:endParaRPr>
          </a:p>
        </p:txBody>
      </p:sp>
      <p:pic>
        <p:nvPicPr>
          <p:cNvPr id="96" name="Google Shape;96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">
            <a:off x="7134335" y="177642"/>
            <a:ext cx="4488933" cy="258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98388" y="3963868"/>
            <a:ext cx="2271049" cy="249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43869" y="3963868"/>
            <a:ext cx="3086400" cy="249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50002" y="2007902"/>
            <a:ext cx="461135" cy="461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488870" y="2953502"/>
            <a:ext cx="461135" cy="461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411137" y="5946069"/>
            <a:ext cx="461135" cy="461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692437" y="5946069"/>
            <a:ext cx="461135" cy="4611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F959FF-85D6-44B9-805D-BFF598EC738C}"/>
              </a:ext>
            </a:extLst>
          </p:cNvPr>
          <p:cNvSpPr txBox="1"/>
          <p:nvPr/>
        </p:nvSpPr>
        <p:spPr>
          <a:xfrm rot="20881868">
            <a:off x="7611374" y="2985956"/>
            <a:ext cx="357000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solidFill>
                  <a:schemeClr val="accent4">
                    <a:lumMod val="75000"/>
                  </a:schemeClr>
                </a:solidFill>
              </a:rPr>
              <a:t>£</a:t>
            </a:r>
            <a:r>
              <a:rPr lang="en-GB" sz="3733" dirty="0">
                <a:solidFill>
                  <a:schemeClr val="accent4">
                    <a:lumMod val="75000"/>
                  </a:schemeClr>
                </a:solidFill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32,796,350</a:t>
            </a:r>
            <a:endParaRPr lang="en-GB" sz="3733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7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217335" y="4156535"/>
            <a:ext cx="3034800" cy="23400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Celebrating 100th birthday</a:t>
            </a:r>
            <a:endParaRPr/>
          </a:p>
        </p:txBody>
      </p:sp>
      <p:sp>
        <p:nvSpPr>
          <p:cNvPr id="109" name="Google Shape;109;p19"/>
          <p:cNvSpPr txBox="1"/>
          <p:nvPr/>
        </p:nvSpPr>
        <p:spPr>
          <a:xfrm>
            <a:off x="7324601" y="791868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9570" y="181869"/>
            <a:ext cx="6382068" cy="555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4">
            <a:alphaModFix/>
          </a:blip>
          <a:srcRect r="6699" b="65856"/>
          <a:stretch/>
        </p:blipFill>
        <p:spPr>
          <a:xfrm>
            <a:off x="3252136" y="5958535"/>
            <a:ext cx="7282201" cy="7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5">
            <a:alphaModFix/>
          </a:blip>
          <a:srcRect b="54222"/>
          <a:stretch/>
        </p:blipFill>
        <p:spPr>
          <a:xfrm>
            <a:off x="155535" y="261768"/>
            <a:ext cx="5444000" cy="243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267" y="2827034"/>
            <a:ext cx="4000000" cy="132948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/>
          <p:nvPr/>
        </p:nvSpPr>
        <p:spPr>
          <a:xfrm>
            <a:off x="11170767" y="6418401"/>
            <a:ext cx="664400" cy="26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658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203202"/>
            <a:ext cx="11688700" cy="553916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784200" y="5995468"/>
            <a:ext cx="10623600" cy="707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b="1" dirty="0">
                <a:latin typeface="Source Code Pro"/>
                <a:ea typeface="Source Code Pro"/>
                <a:cs typeface="Source Code Pro"/>
                <a:sym typeface="Source Code Pro"/>
              </a:rPr>
              <a:t>Include all expected ‘good’ language features:</a:t>
            </a:r>
            <a:r>
              <a:rPr lang="en-GB" sz="2400" dirty="0">
                <a:latin typeface="Source Code Pro"/>
                <a:ea typeface="Source Code Pro"/>
                <a:cs typeface="Source Code Pro"/>
                <a:sym typeface="Source Code Pro"/>
              </a:rPr>
              <a:t>  rule of 3, alliteration, various sentence types, hyperbole or effective vocabulary, </a:t>
            </a:r>
            <a:r>
              <a:rPr lang="en-GB" sz="2400" dirty="0" err="1">
                <a:latin typeface="Source Code Pro"/>
                <a:ea typeface="Source Code Pro"/>
                <a:cs typeface="Source Code Pro"/>
                <a:sym typeface="Source Code Pro"/>
              </a:rPr>
              <a:t>SPaG</a:t>
            </a:r>
            <a:r>
              <a:rPr lang="en-GB" sz="2400" dirty="0">
                <a:latin typeface="Source Code Pro"/>
                <a:ea typeface="Source Code Pro"/>
                <a:cs typeface="Source Code Pro"/>
                <a:sym typeface="Source Code Pro"/>
              </a:rPr>
              <a:t> etc.  </a:t>
            </a:r>
            <a:endParaRPr sz="24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21478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197967" y="464567"/>
            <a:ext cx="11892000" cy="445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GB" sz="2400" dirty="0"/>
              <a:t>The example article on the next slide may help you. 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n-GB" sz="2400" dirty="0"/>
              <a:t>Write your article in the template provided in </a:t>
            </a:r>
            <a:r>
              <a:rPr lang="en-GB" sz="2400" dirty="0" smtClean="0"/>
              <a:t>a Word </a:t>
            </a:r>
            <a:r>
              <a:rPr lang="en-GB" sz="2400" dirty="0"/>
              <a:t>document.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n-GB" sz="2400" dirty="0"/>
              <a:t>Check your spelling, punctuation and grammar (</a:t>
            </a:r>
            <a:r>
              <a:rPr lang="en-GB" sz="2400" dirty="0" err="1"/>
              <a:t>SPaG</a:t>
            </a:r>
            <a:r>
              <a:rPr lang="en-GB" sz="2400" dirty="0"/>
              <a:t>).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n-GB" sz="2400" dirty="0"/>
              <a:t>Remember, you will get lots of extra marks if </a:t>
            </a:r>
            <a:r>
              <a:rPr lang="en-GB" sz="2400" dirty="0" err="1"/>
              <a:t>SPaG</a:t>
            </a:r>
            <a:r>
              <a:rPr lang="en-GB" sz="2400" dirty="0"/>
              <a:t> is good! 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sz="2400" dirty="0"/>
              <a:t>I look forward to reading your work!  </a:t>
            </a:r>
            <a:endParaRPr sz="2400" dirty="0"/>
          </a:p>
        </p:txBody>
      </p:sp>
      <p:sp>
        <p:nvSpPr>
          <p:cNvPr id="126" name="Google Shape;126;p21"/>
          <p:cNvSpPr/>
          <p:nvPr/>
        </p:nvSpPr>
        <p:spPr>
          <a:xfrm>
            <a:off x="11114233" y="6187367"/>
            <a:ext cx="664400" cy="26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28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330733" y="-8265"/>
            <a:ext cx="5951913" cy="6984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dirty="0"/>
              <a:t>An example to help you</a:t>
            </a:r>
            <a:endParaRPr dirty="0"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50237" y="545177"/>
            <a:ext cx="8903305" cy="60944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GB" b="1" u="sng" dirty="0"/>
              <a:t>Tremendous Tom Turns 100</a:t>
            </a:r>
            <a:endParaRPr lang="en-GB" b="1" dirty="0"/>
          </a:p>
          <a:p>
            <a:pPr marL="0" indent="0">
              <a:spcBef>
                <a:spcPts val="2133"/>
              </a:spcBef>
              <a:buNone/>
            </a:pPr>
            <a:r>
              <a:rPr lang="en-GB" sz="1467" b="1" dirty="0">
                <a:latin typeface="Arial"/>
                <a:ea typeface="Arial"/>
                <a:cs typeface="Arial"/>
                <a:sym typeface="Arial"/>
              </a:rPr>
              <a:t>Like many folk, across the UK and beyond, I have been captivated by the inspirational, humble and kind Captain Tom. His fundraising hopes for a mere £1000 have skyrocketed into millions! </a:t>
            </a:r>
            <a:endParaRPr sz="1467" b="1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-GB" sz="1467" dirty="0">
                <a:latin typeface="Arial"/>
                <a:ea typeface="Arial"/>
                <a:cs typeface="Arial"/>
                <a:sym typeface="Arial"/>
              </a:rPr>
              <a:t>Born in Keighley, Yorkshire, Tom served in WW11 and proudly wore his medals as he carried out his walking challenge to raise money for the NHS. Now a grandfather, his simple, but effective plan was to raise £1000 by walking 100 laps of his family’s Bristol garden before his 100th birthday.                                                                        </a:t>
            </a:r>
          </a:p>
          <a:p>
            <a:pPr marL="0" indent="0">
              <a:spcBef>
                <a:spcPts val="2133"/>
              </a:spcBef>
              <a:buNone/>
            </a:pPr>
            <a:r>
              <a:rPr lang="en-GB" sz="1467" dirty="0">
                <a:latin typeface="Arial"/>
                <a:ea typeface="Arial"/>
                <a:cs typeface="Arial"/>
                <a:sym typeface="Arial"/>
              </a:rPr>
              <a:t>During the ‘lockdown’ Tom’s careful, swaying steps – supported  by his walker – showed his gentle determination and positive outlook that ‘</a:t>
            </a:r>
            <a:r>
              <a:rPr lang="en-GB" sz="1467" i="1" dirty="0">
                <a:latin typeface="Arial"/>
                <a:ea typeface="Arial"/>
                <a:cs typeface="Arial"/>
                <a:sym typeface="Arial"/>
              </a:rPr>
              <a:t>tomorrow will be a better day</a:t>
            </a:r>
            <a:r>
              <a:rPr lang="en-GB" sz="1467" dirty="0">
                <a:latin typeface="Arial"/>
                <a:ea typeface="Arial"/>
                <a:cs typeface="Arial"/>
                <a:sym typeface="Arial"/>
              </a:rPr>
              <a:t>’.     </a:t>
            </a:r>
            <a:endParaRPr sz="1467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-GB" sz="1467" dirty="0">
                <a:latin typeface="Arial"/>
                <a:ea typeface="Arial"/>
                <a:cs typeface="Arial"/>
                <a:sym typeface="Arial"/>
              </a:rPr>
              <a:t>An outpouring of support and affection for Tom and his fundraising challenge has exploded across the media. So far, he has raised an incredible 29 million pounds – and  his 100th birthday is still 3 days away!  In response to him and his charitable actions, Captain Tom has gathered more achievements; in just a few weeks, Tom has:</a:t>
            </a:r>
            <a:endParaRPr sz="1467" dirty="0">
              <a:latin typeface="Arial"/>
              <a:ea typeface="Arial"/>
              <a:cs typeface="Arial"/>
              <a:sym typeface="Arial"/>
            </a:endParaRPr>
          </a:p>
          <a:p>
            <a:pPr indent="-406379">
              <a:spcBef>
                <a:spcPts val="2133"/>
              </a:spcBef>
              <a:buClr>
                <a:srgbClr val="990000"/>
              </a:buClr>
              <a:buSzPts val="1200"/>
              <a:buFont typeface="Arial"/>
              <a:buChar char="●"/>
            </a:pPr>
            <a:r>
              <a:rPr lang="en-GB" sz="1467" dirty="0">
                <a:latin typeface="Arial"/>
                <a:ea typeface="Arial"/>
                <a:cs typeface="Arial"/>
                <a:sym typeface="Arial"/>
              </a:rPr>
              <a:t>been given a ‘Pride of Britain’ award</a:t>
            </a:r>
            <a:endParaRPr sz="1467" dirty="0">
              <a:latin typeface="Arial"/>
              <a:ea typeface="Arial"/>
              <a:cs typeface="Arial"/>
              <a:sym typeface="Arial"/>
            </a:endParaRPr>
          </a:p>
          <a:p>
            <a:pPr indent="-406379">
              <a:buClr>
                <a:srgbClr val="990000"/>
              </a:buClr>
              <a:buSzPts val="1200"/>
              <a:buFont typeface="Arial"/>
              <a:buChar char="●"/>
            </a:pPr>
            <a:r>
              <a:rPr lang="en-GB" sz="1467" dirty="0">
                <a:latin typeface="Arial"/>
                <a:ea typeface="Arial"/>
                <a:cs typeface="Arial"/>
                <a:sym typeface="Arial"/>
              </a:rPr>
              <a:t>collaborated with singer Michael Ball on the song, ‘You’ll Never Walk Alone’</a:t>
            </a:r>
            <a:endParaRPr sz="1467" dirty="0">
              <a:latin typeface="Arial"/>
              <a:ea typeface="Arial"/>
              <a:cs typeface="Arial"/>
              <a:sym typeface="Arial"/>
            </a:endParaRPr>
          </a:p>
          <a:p>
            <a:pPr indent="-406379">
              <a:buClr>
                <a:srgbClr val="990000"/>
              </a:buClr>
              <a:buSzPts val="1200"/>
              <a:buFont typeface="Arial"/>
              <a:buChar char="●"/>
            </a:pPr>
            <a:r>
              <a:rPr lang="en-GB" sz="1467" dirty="0">
                <a:latin typeface="Arial"/>
                <a:ea typeface="Arial"/>
                <a:cs typeface="Arial"/>
                <a:sym typeface="Arial"/>
              </a:rPr>
              <a:t>become the only person ever to be at No.1 in the charts on their 100th birthday </a:t>
            </a:r>
            <a:endParaRPr sz="1467" dirty="0">
              <a:latin typeface="Arial"/>
              <a:ea typeface="Arial"/>
              <a:cs typeface="Arial"/>
              <a:sym typeface="Arial"/>
            </a:endParaRPr>
          </a:p>
          <a:p>
            <a:pPr indent="-406379">
              <a:buClr>
                <a:srgbClr val="990000"/>
              </a:buClr>
              <a:buSzPts val="1200"/>
              <a:buFont typeface="Arial"/>
              <a:buChar char="●"/>
            </a:pPr>
            <a:r>
              <a:rPr lang="en-GB" sz="1467" dirty="0">
                <a:latin typeface="Arial"/>
                <a:ea typeface="Arial"/>
                <a:cs typeface="Arial"/>
                <a:sym typeface="Arial"/>
              </a:rPr>
              <a:t>been given a special postmark by the Royal Mail for EVERY letter posted this week</a:t>
            </a:r>
            <a:endParaRPr sz="1467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sz="1467" dirty="0">
                <a:latin typeface="Arial"/>
                <a:ea typeface="Arial"/>
                <a:cs typeface="Arial"/>
                <a:sym typeface="Arial"/>
              </a:rPr>
              <a:t>This Thursday Tom reaches his 100th birthday. Much of the world will celebrate with him. </a:t>
            </a:r>
            <a:r>
              <a:rPr lang="en-GB" sz="1467" dirty="0" smtClean="0">
                <a:latin typeface="Arial"/>
                <a:ea typeface="Arial"/>
                <a:cs typeface="Arial"/>
                <a:sym typeface="Arial"/>
              </a:rPr>
              <a:t>Me too! </a:t>
            </a:r>
            <a:r>
              <a:rPr lang="en-GB" sz="1467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467" dirty="0">
                <a:latin typeface="Arial"/>
                <a:ea typeface="Arial"/>
                <a:cs typeface="Arial"/>
                <a:sym typeface="Arial"/>
              </a:rPr>
            </a:br>
            <a:r>
              <a:rPr lang="en-GB" sz="1467"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GB" sz="1467" i="1" dirty="0">
                <a:latin typeface="Arial"/>
                <a:ea typeface="Arial"/>
                <a:cs typeface="Arial"/>
                <a:sym typeface="Arial"/>
              </a:rPr>
              <a:t>I wish you a very happy birthday and send heartfelt thanks for everything you do!</a:t>
            </a:r>
            <a:r>
              <a:rPr lang="en-GB" sz="1467" dirty="0">
                <a:latin typeface="Arial"/>
                <a:ea typeface="Arial"/>
                <a:cs typeface="Arial"/>
                <a:sym typeface="Arial"/>
              </a:rPr>
              <a:t>”</a:t>
            </a:r>
            <a:endParaRPr sz="1467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8887146" y="398273"/>
            <a:ext cx="3061699" cy="61925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2400" b="1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Checked!</a:t>
            </a:r>
            <a:r>
              <a:rPr lang="en-GB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</a:p>
          <a:p>
            <a:pPr algn="r">
              <a:spcBef>
                <a:spcPts val="800"/>
              </a:spcBef>
            </a:pPr>
            <a:r>
              <a:rPr lang="en-GB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 title </a:t>
            </a:r>
            <a:r>
              <a:rPr lang="en-GB" sz="1600" b="1" dirty="0">
                <a:solidFill>
                  <a:srgbClr val="339933"/>
                </a:solidFill>
                <a:latin typeface="Source Code Pro"/>
                <a:ea typeface="Source Code Pro"/>
                <a:cs typeface="Source Code Pro"/>
                <a:sym typeface="Wingdings 2" panose="05020102010507070707" pitchFamily="18" charset="2"/>
              </a:rPr>
              <a:t></a:t>
            </a:r>
            <a:endParaRPr sz="1600" dirty="0">
              <a:solidFill>
                <a:srgbClr val="33993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algn="r">
              <a:spcBef>
                <a:spcPts val="800"/>
              </a:spcBef>
            </a:pPr>
            <a:r>
              <a:rPr lang="en-GB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 byline </a:t>
            </a:r>
            <a:r>
              <a:rPr lang="en-GB" sz="1600" b="1" dirty="0">
                <a:solidFill>
                  <a:srgbClr val="339933"/>
                </a:solidFill>
                <a:latin typeface="Source Code Pro"/>
                <a:ea typeface="Source Code Pro"/>
                <a:cs typeface="Source Code Pro"/>
                <a:sym typeface="Wingdings 2" panose="05020102010507070707" pitchFamily="18" charset="2"/>
              </a:rPr>
              <a:t></a:t>
            </a:r>
            <a:r>
              <a:rPr lang="en-GB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16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algn="r">
              <a:spcBef>
                <a:spcPts val="800"/>
              </a:spcBef>
            </a:pPr>
            <a:r>
              <a:rPr lang="en-GB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Information (facts, quotes, statistics, personal views) </a:t>
            </a:r>
            <a:r>
              <a:rPr lang="en-GB" sz="1600" b="1" dirty="0">
                <a:solidFill>
                  <a:srgbClr val="339933"/>
                </a:solidFill>
                <a:latin typeface="Source Code Pro"/>
                <a:ea typeface="Source Code Pro"/>
                <a:cs typeface="Source Code Pro"/>
                <a:sym typeface="Wingdings 2" panose="05020102010507070707" pitchFamily="18" charset="2"/>
              </a:rPr>
              <a:t></a:t>
            </a:r>
            <a:r>
              <a:rPr lang="en-GB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</a:p>
          <a:p>
            <a:pPr algn="r">
              <a:spcBef>
                <a:spcPts val="800"/>
              </a:spcBef>
            </a:pPr>
            <a:r>
              <a:rPr lang="en-GB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Formal style </a:t>
            </a:r>
            <a:r>
              <a:rPr lang="en-GB" sz="1600" b="1" dirty="0">
                <a:solidFill>
                  <a:srgbClr val="339933"/>
                </a:solidFill>
                <a:latin typeface="Source Code Pro"/>
                <a:ea typeface="Source Code Pro"/>
                <a:cs typeface="Source Code Pro"/>
                <a:sym typeface="Wingdings 2" panose="05020102010507070707" pitchFamily="18" charset="2"/>
              </a:rPr>
              <a:t></a:t>
            </a:r>
            <a:r>
              <a:rPr lang="en-GB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</a:p>
          <a:p>
            <a:pPr algn="r">
              <a:spcBef>
                <a:spcPts val="800"/>
              </a:spcBef>
            </a:pPr>
            <a:r>
              <a:rPr lang="en-GB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Language features (hyperbole, emotive language, alliteration, rule of three) </a:t>
            </a:r>
            <a:r>
              <a:rPr lang="en-GB" sz="1600" b="1" dirty="0">
                <a:solidFill>
                  <a:srgbClr val="339933"/>
                </a:solidFill>
                <a:latin typeface="Source Code Pro"/>
                <a:ea typeface="Source Code Pro"/>
                <a:cs typeface="Source Code Pro"/>
                <a:sym typeface="Wingdings 2" panose="05020102010507070707" pitchFamily="18" charset="2"/>
              </a:rPr>
              <a:t></a:t>
            </a:r>
            <a:r>
              <a:rPr lang="en-GB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</a:p>
          <a:p>
            <a:pPr algn="r">
              <a:spcBef>
                <a:spcPts val="800"/>
              </a:spcBef>
            </a:pPr>
            <a:r>
              <a:rPr lang="en-GB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Used bullet points </a:t>
            </a:r>
            <a:r>
              <a:rPr lang="en-GB" sz="1600" b="1" dirty="0">
                <a:solidFill>
                  <a:srgbClr val="339933"/>
                </a:solidFill>
                <a:latin typeface="Source Code Pro"/>
                <a:ea typeface="Source Code Pro"/>
                <a:cs typeface="Source Code Pro"/>
                <a:sym typeface="Wingdings 2" panose="05020102010507070707" pitchFamily="18" charset="2"/>
              </a:rPr>
              <a:t></a:t>
            </a:r>
            <a:endParaRPr lang="en-GB" sz="1600" b="1" dirty="0">
              <a:solidFill>
                <a:srgbClr val="00CC66"/>
              </a:solidFill>
              <a:latin typeface="Source Code Pro"/>
              <a:ea typeface="Source Code Pro"/>
              <a:cs typeface="Source Code Pro"/>
              <a:sym typeface="Wingdings 2" panose="05020102010507070707" pitchFamily="18" charset="2"/>
            </a:endParaRPr>
          </a:p>
          <a:p>
            <a:pPr algn="r">
              <a:spcBef>
                <a:spcPts val="800"/>
              </a:spcBef>
            </a:pPr>
            <a:r>
              <a:rPr lang="en-GB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About 250 words grouped into paragraphs</a:t>
            </a:r>
            <a:r>
              <a:rPr lang="en-GB" sz="1600" dirty="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-GB" sz="1600" b="1" dirty="0">
                <a:solidFill>
                  <a:srgbClr val="339933"/>
                </a:solidFill>
                <a:latin typeface="Source Code Pro"/>
                <a:ea typeface="Source Code Pro"/>
                <a:cs typeface="Source Code Pro"/>
                <a:sym typeface="Wingdings 2" panose="05020102010507070707" pitchFamily="18" charset="2"/>
              </a:rPr>
              <a:t> </a:t>
            </a:r>
            <a:endParaRPr lang="en-GB" sz="1600" b="1" dirty="0">
              <a:solidFill>
                <a:srgbClr val="00CC66"/>
              </a:solidFill>
              <a:latin typeface="Source Code Pro"/>
              <a:ea typeface="Source Code Pro"/>
              <a:cs typeface="Source Code Pro"/>
              <a:sym typeface="Wingdings 2" panose="05020102010507070707" pitchFamily="18" charset="2"/>
            </a:endParaRPr>
          </a:p>
          <a:p>
            <a:pPr algn="r">
              <a:spcBef>
                <a:spcPts val="800"/>
              </a:spcBef>
            </a:pPr>
            <a:r>
              <a:rPr lang="en-GB" sz="1600" dirty="0">
                <a:solidFill>
                  <a:schemeClr val="dk2"/>
                </a:solidFill>
                <a:latin typeface="Source Code Pro"/>
                <a:ea typeface="Source Code Pro"/>
                <a:sym typeface="Wingdings 2" panose="05020102010507070707" pitchFamily="18" charset="2"/>
              </a:rPr>
              <a:t>Simple, compound and complex sentences</a:t>
            </a:r>
            <a:r>
              <a:rPr lang="en-GB" sz="1600" b="1" dirty="0">
                <a:solidFill>
                  <a:srgbClr val="339933"/>
                </a:solidFill>
                <a:latin typeface="Source Code Pro"/>
                <a:ea typeface="Source Code Pro"/>
                <a:cs typeface="Source Code Pro"/>
                <a:sym typeface="Wingdings 2" panose="05020102010507070707" pitchFamily="18" charset="2"/>
              </a:rPr>
              <a:t> </a:t>
            </a:r>
            <a:r>
              <a:rPr lang="en-GB" sz="1600" dirty="0">
                <a:solidFill>
                  <a:schemeClr val="dk2"/>
                </a:solidFill>
                <a:latin typeface="Source Code Pro"/>
                <a:ea typeface="Source Code Pro"/>
                <a:sym typeface="Source Code Pro"/>
              </a:rPr>
              <a:t> </a:t>
            </a:r>
            <a:endParaRPr sz="1600" dirty="0">
              <a:solidFill>
                <a:schemeClr val="dk2"/>
              </a:solidFill>
              <a:latin typeface="Source Code Pro"/>
              <a:ea typeface="Source Code Pro"/>
              <a:sym typeface="Source Code Pro"/>
            </a:endParaRPr>
          </a:p>
          <a:p>
            <a:pPr algn="r">
              <a:spcBef>
                <a:spcPts val="800"/>
              </a:spcBef>
            </a:pPr>
            <a:r>
              <a:rPr lang="en-GB" sz="1600" dirty="0">
                <a:solidFill>
                  <a:schemeClr val="dk2"/>
                </a:solidFill>
                <a:latin typeface="Source Code Pro"/>
                <a:ea typeface="Source Code Pro"/>
                <a:sym typeface="Source Code Pro"/>
              </a:rPr>
              <a:t>Spelling and grammar</a:t>
            </a:r>
            <a:r>
              <a:rPr lang="en-GB" sz="1600" b="1" dirty="0">
                <a:solidFill>
                  <a:srgbClr val="339933"/>
                </a:solidFill>
                <a:latin typeface="Source Code Pro"/>
                <a:ea typeface="Source Code Pro"/>
                <a:cs typeface="Source Code Pro"/>
                <a:sym typeface="Wingdings 2" panose="05020102010507070707" pitchFamily="18" charset="2"/>
              </a:rPr>
              <a:t> </a:t>
            </a:r>
            <a:endParaRPr lang="en-GB" sz="1600" b="1" dirty="0">
              <a:solidFill>
                <a:srgbClr val="00CC66"/>
              </a:solidFill>
              <a:latin typeface="Source Code Pro"/>
              <a:ea typeface="Source Code Pro"/>
              <a:cs typeface="Source Code Pro"/>
              <a:sym typeface="Wingdings 2" panose="05020102010507070707" pitchFamily="18" charset="2"/>
            </a:endParaRPr>
          </a:p>
          <a:p>
            <a:pPr algn="r">
              <a:spcBef>
                <a:spcPts val="800"/>
              </a:spcBef>
            </a:pPr>
            <a:r>
              <a:rPr lang="en-GB" sz="1600" dirty="0">
                <a:solidFill>
                  <a:schemeClr val="dk2"/>
                </a:solidFill>
                <a:latin typeface="Source Code Pro"/>
                <a:ea typeface="Source Code Pro"/>
                <a:sym typeface="Source Code Pro"/>
              </a:rPr>
              <a:t>Punctuation (commas, apostrophes, dashes, speech marks, etc.) </a:t>
            </a:r>
            <a:r>
              <a:rPr lang="en-GB" sz="1600" b="1" dirty="0">
                <a:solidFill>
                  <a:srgbClr val="339933"/>
                </a:solidFill>
                <a:latin typeface="Source Code Pro"/>
                <a:ea typeface="Source Code Pro"/>
                <a:cs typeface="Source Code Pro"/>
                <a:sym typeface="Wingdings 2" panose="05020102010507070707" pitchFamily="18" charset="2"/>
              </a:rPr>
              <a:t></a:t>
            </a:r>
            <a:r>
              <a:rPr lang="en-GB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</a:p>
          <a:p>
            <a:pPr algn="r">
              <a:spcBef>
                <a:spcPts val="800"/>
              </a:spcBef>
            </a:pPr>
            <a:endParaRPr lang="en-GB" b="1" dirty="0">
              <a:solidFill>
                <a:srgbClr val="00CC66"/>
              </a:solidFill>
              <a:latin typeface="Source Code Pro"/>
              <a:ea typeface="Source Code Pro"/>
              <a:cs typeface="Source Code Pro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267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1926" y="1360003"/>
            <a:ext cx="11093573" cy="5045934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Introduced </a:t>
            </a:r>
            <a:r>
              <a:rPr lang="en-GB" sz="2800" dirty="0"/>
              <a:t>yourself to the group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Expressed </a:t>
            </a:r>
            <a:r>
              <a:rPr lang="en-GB" sz="2800" dirty="0"/>
              <a:t>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Described </a:t>
            </a:r>
            <a:r>
              <a:rPr lang="en-GB" sz="2800" dirty="0"/>
              <a:t>your language skills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Expressed </a:t>
            </a:r>
            <a:r>
              <a:rPr lang="en-GB" sz="2800" dirty="0"/>
              <a:t>future learning aims &amp; goals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Completed </a:t>
            </a:r>
            <a:r>
              <a:rPr lang="en-GB" sz="2800" dirty="0"/>
              <a:t>a spelling </a:t>
            </a:r>
            <a:r>
              <a:rPr lang="en-GB" sz="2800" dirty="0" smtClean="0"/>
              <a:t>test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Explored features of writing an article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023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604" y="491947"/>
            <a:ext cx="5731052" cy="844550"/>
          </a:xfrm>
        </p:spPr>
        <p:txBody>
          <a:bodyPr/>
          <a:lstStyle/>
          <a:p>
            <a:r>
              <a:rPr lang="en-GB" dirty="0" smtClean="0"/>
              <a:t>Article template (you will be emailed the document)</a:t>
            </a:r>
            <a:endParaRPr lang="en-GB" dirty="0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 rotWithShape="1">
          <a:blip r:embed="rId2"/>
          <a:srcRect l="52999" t="17994" r="11102" b="5262"/>
          <a:stretch/>
        </p:blipFill>
        <p:spPr>
          <a:xfrm>
            <a:off x="6518953" y="-117297"/>
            <a:ext cx="5260368" cy="724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69" y="508721"/>
            <a:ext cx="11604332" cy="425646"/>
          </a:xfrm>
        </p:spPr>
        <p:txBody>
          <a:bodyPr/>
          <a:lstStyle/>
          <a:p>
            <a:r>
              <a:rPr lang="en-GB" dirty="0"/>
              <a:t>References: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88" y="1724599"/>
            <a:ext cx="10774765" cy="3730979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A35E8-47E0-4934-A56B-65F617187EE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4" y="2121574"/>
            <a:ext cx="7635597" cy="368846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3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4350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David Coleman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Safeguarding Lead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Tel 020 7527 3343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/>
              </a:rPr>
              <a:t>ACLSafeguarding@islington.ac.uk</a:t>
            </a:r>
            <a:endParaRPr kumimoji="0" lang="en-GB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en-US" sz="2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Details/video</a:t>
            </a:r>
            <a:r>
              <a:rPr kumimoji="0" lang="en-GB" altLang="en-US" sz="2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available on Moodle (our VLE platform)</a:t>
            </a:r>
            <a:endParaRPr kumimoji="0" lang="en-GB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21" y="277356"/>
            <a:ext cx="8698396" cy="796071"/>
          </a:xfrm>
        </p:spPr>
        <p:txBody>
          <a:bodyPr>
            <a:normAutofit/>
          </a:bodyPr>
          <a:lstStyle/>
          <a:p>
            <a:pPr algn="ctr"/>
            <a:r>
              <a:rPr lang="en-GB" sz="3600" b="1" cap="none" dirty="0" smtClean="0"/>
              <a:t>Getting to know you</a:t>
            </a:r>
            <a:endParaRPr lang="en-GB" sz="36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40" y="1162878"/>
            <a:ext cx="11608904" cy="51999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Spend to minutes introducing yourself to the rest of the group and talk about the following:</a:t>
            </a:r>
          </a:p>
          <a:p>
            <a:endParaRPr lang="en-US" sz="3200" b="1" dirty="0"/>
          </a:p>
          <a:p>
            <a:r>
              <a:rPr lang="en-US" sz="3200" dirty="0" smtClean="0"/>
              <a:t>Your name, some personal info that you want to </a:t>
            </a:r>
            <a:r>
              <a:rPr lang="en-US" sz="3200" dirty="0" smtClean="0"/>
              <a:t>share</a:t>
            </a: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Things you are </a:t>
            </a:r>
            <a:r>
              <a:rPr lang="en-US" sz="3200" dirty="0"/>
              <a:t>you most proud </a:t>
            </a:r>
            <a:r>
              <a:rPr lang="en-US" sz="3200" dirty="0" smtClean="0"/>
              <a:t>of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b="1" i="1" dirty="0" smtClean="0"/>
              <a:t>(speaking: “I am most proud of….”)</a:t>
            </a:r>
          </a:p>
          <a:p>
            <a:endParaRPr lang="en-US" sz="3200" dirty="0"/>
          </a:p>
          <a:p>
            <a:r>
              <a:rPr lang="en-US" sz="3200" dirty="0"/>
              <a:t>Y</a:t>
            </a:r>
            <a:r>
              <a:rPr lang="en-US" sz="3200" dirty="0" smtClean="0"/>
              <a:t>our </a:t>
            </a:r>
            <a:r>
              <a:rPr lang="en-US" sz="3200" dirty="0" smtClean="0"/>
              <a:t>current </a:t>
            </a:r>
            <a:r>
              <a:rPr lang="en-US" sz="3200" dirty="0" smtClean="0"/>
              <a:t>aspiration/s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(</a:t>
            </a:r>
            <a:r>
              <a:rPr lang="en-US" sz="3200" b="1" dirty="0" smtClean="0"/>
              <a:t>speaking: </a:t>
            </a:r>
            <a:r>
              <a:rPr lang="en-US" sz="3200" dirty="0" smtClean="0"/>
              <a:t>“</a:t>
            </a:r>
            <a:r>
              <a:rPr lang="en-US" sz="3200" b="1" i="1" dirty="0" smtClean="0"/>
              <a:t>My current aspiration is</a:t>
            </a:r>
            <a:r>
              <a:rPr lang="en-US" sz="3200" b="1" i="1" dirty="0"/>
              <a:t>/ </a:t>
            </a:r>
            <a:r>
              <a:rPr lang="en-US" sz="3200" b="1" i="1" dirty="0" smtClean="0"/>
              <a:t>aspirations are….”)</a:t>
            </a:r>
            <a:r>
              <a:rPr lang="en-US" i="1" dirty="0"/>
              <a:t/>
            </a:r>
            <a:br>
              <a:rPr lang="en-US" i="1" dirty="0"/>
            </a:br>
            <a:r>
              <a:rPr lang="en-US" b="1" i="1" dirty="0"/>
              <a:t/>
            </a:r>
            <a:br>
              <a:rPr lang="en-US" b="1" i="1" dirty="0"/>
            </a:b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1460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549275"/>
            <a:ext cx="7924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>
                <a:latin typeface="Arial" charset="0"/>
              </a:rPr>
              <a:t>Skills you will develop on this course </a:t>
            </a:r>
            <a:r>
              <a:rPr lang="en-GB" altLang="en-US" b="1" dirty="0" smtClean="0">
                <a:latin typeface="Arial" charset="0"/>
              </a:rPr>
              <a:t/>
            </a:r>
            <a:br>
              <a:rPr lang="en-GB" altLang="en-US" b="1" dirty="0" smtClean="0">
                <a:latin typeface="Arial" charset="0"/>
              </a:rPr>
            </a:br>
            <a:r>
              <a:rPr lang="en-GB" altLang="en-US" b="1" dirty="0" smtClean="0">
                <a:latin typeface="Arial" charset="0"/>
              </a:rPr>
              <a:t>(Functional Skills level 2 )</a:t>
            </a:r>
            <a:endParaRPr lang="en-GB" altLang="en-US" b="1" dirty="0">
              <a:latin typeface="Arial" charset="0"/>
            </a:endParaRP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4E3C7E-3569-9F4B-98CD-8CE9A432BAD6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000"/>
          </a:p>
        </p:txBody>
      </p:sp>
      <p:sp>
        <p:nvSpPr>
          <p:cNvPr id="9220" name="Line 8"/>
          <p:cNvSpPr>
            <a:spLocks noChangeShapeType="1"/>
          </p:cNvSpPr>
          <p:nvPr/>
        </p:nvSpPr>
        <p:spPr bwMode="auto">
          <a:xfrm flipH="1" flipV="1">
            <a:off x="4511676" y="3141664"/>
            <a:ext cx="5048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 flipV="1">
            <a:off x="6691705" y="3028952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 flipH="1">
            <a:off x="5087939" y="4508500"/>
            <a:ext cx="5032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>
            <a:off x="6816725" y="4437064"/>
            <a:ext cx="503238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Oval 13"/>
          <p:cNvSpPr>
            <a:spLocks noChangeArrowheads="1"/>
          </p:cNvSpPr>
          <p:nvPr/>
        </p:nvSpPr>
        <p:spPr bwMode="auto">
          <a:xfrm>
            <a:off x="2458297" y="2344738"/>
            <a:ext cx="1873250" cy="7905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Speaking &amp;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GB" altLang="en-US" sz="1800" dirty="0">
                <a:latin typeface="Comic Sans MS" charset="0"/>
              </a:rPr>
              <a:t> listening</a:t>
            </a:r>
            <a:endParaRPr lang="en-GB" altLang="en-US" sz="1800" dirty="0">
              <a:solidFill>
                <a:schemeClr val="accent6"/>
              </a:solidFill>
              <a:latin typeface="Comic Sans MS" charset="0"/>
            </a:endParaRPr>
          </a:p>
        </p:txBody>
      </p:sp>
      <p:sp>
        <p:nvSpPr>
          <p:cNvPr id="9226" name="Oval 15"/>
          <p:cNvSpPr>
            <a:spLocks noChangeArrowheads="1"/>
          </p:cNvSpPr>
          <p:nvPr/>
        </p:nvSpPr>
        <p:spPr bwMode="auto">
          <a:xfrm>
            <a:off x="6775143" y="5343526"/>
            <a:ext cx="2233613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GB" altLang="en-US" sz="1800" dirty="0" smtClean="0">
                <a:latin typeface="Comic Sans MS" charset="0"/>
              </a:rPr>
              <a:t>Writing</a:t>
            </a:r>
            <a:endParaRPr lang="en-GB" altLang="en-US" sz="1800" dirty="0">
              <a:latin typeface="Comic Sans MS" charset="0"/>
            </a:endParaRPr>
          </a:p>
        </p:txBody>
      </p:sp>
      <p:sp>
        <p:nvSpPr>
          <p:cNvPr id="9227" name="Oval 16"/>
          <p:cNvSpPr>
            <a:spLocks noChangeArrowheads="1"/>
          </p:cNvSpPr>
          <p:nvPr/>
        </p:nvSpPr>
        <p:spPr bwMode="auto">
          <a:xfrm>
            <a:off x="9008756" y="3332634"/>
            <a:ext cx="1943100" cy="935037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GB" altLang="en-US" sz="1800" dirty="0" smtClean="0">
                <a:latin typeface="Comic Sans MS" charset="0"/>
              </a:rPr>
              <a:t>Reading</a:t>
            </a:r>
            <a:endParaRPr lang="en-GB" altLang="en-US" sz="1800" dirty="0">
              <a:latin typeface="Comic Sans MS" charset="0"/>
            </a:endParaRPr>
          </a:p>
        </p:txBody>
      </p:sp>
      <p:sp>
        <p:nvSpPr>
          <p:cNvPr id="9228" name="Oval 17"/>
          <p:cNvSpPr>
            <a:spLocks noChangeArrowheads="1"/>
          </p:cNvSpPr>
          <p:nvPr/>
        </p:nvSpPr>
        <p:spPr bwMode="auto">
          <a:xfrm>
            <a:off x="5683643" y="2150236"/>
            <a:ext cx="2016125" cy="71913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Grammar</a:t>
            </a:r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 flipH="1">
            <a:off x="3725830" y="4221163"/>
            <a:ext cx="785846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Oval 20"/>
          <p:cNvSpPr>
            <a:spLocks noChangeArrowheads="1"/>
          </p:cNvSpPr>
          <p:nvPr/>
        </p:nvSpPr>
        <p:spPr bwMode="auto">
          <a:xfrm>
            <a:off x="1988284" y="3896519"/>
            <a:ext cx="1737546" cy="9366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 smtClean="0">
                <a:solidFill>
                  <a:schemeClr val="accent6"/>
                </a:solidFill>
                <a:latin typeface="Comic Sans MS" charset="0"/>
              </a:rPr>
              <a:t>Spelling</a:t>
            </a:r>
            <a:endParaRPr lang="en-GB" altLang="en-US" sz="1800" dirty="0">
              <a:solidFill>
                <a:schemeClr val="accent6"/>
              </a:solidFill>
              <a:latin typeface="Comic Sans MS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Comic Sans MS" charset="0"/>
            </a:endParaRPr>
          </a:p>
        </p:txBody>
      </p:sp>
      <p:sp>
        <p:nvSpPr>
          <p:cNvPr id="9231" name="Oval 22"/>
          <p:cNvSpPr>
            <a:spLocks noChangeArrowheads="1"/>
          </p:cNvSpPr>
          <p:nvPr/>
        </p:nvSpPr>
        <p:spPr bwMode="auto">
          <a:xfrm>
            <a:off x="4335695" y="3532189"/>
            <a:ext cx="3955550" cy="138741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latin typeface="Comic Sans MS" charset="0"/>
              </a:rPr>
              <a:t>Functional Skills English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latin typeface="Comic Sans MS" charset="0"/>
              </a:rPr>
              <a:t> L2</a:t>
            </a:r>
            <a:endParaRPr lang="en-GB" altLang="en-US" sz="2400" dirty="0">
              <a:latin typeface="Comic Sans MS" charset="0"/>
            </a:endParaRPr>
          </a:p>
        </p:txBody>
      </p:sp>
      <p:sp>
        <p:nvSpPr>
          <p:cNvPr id="9232" name="Line 23"/>
          <p:cNvSpPr>
            <a:spLocks noChangeShapeType="1"/>
          </p:cNvSpPr>
          <p:nvPr/>
        </p:nvSpPr>
        <p:spPr bwMode="auto">
          <a:xfrm>
            <a:off x="8197544" y="4118797"/>
            <a:ext cx="81121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3286919" y="5330930"/>
            <a:ext cx="1944688" cy="7921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Punctuation</a:t>
            </a:r>
          </a:p>
        </p:txBody>
      </p:sp>
    </p:spTree>
    <p:extLst>
      <p:ext uri="{BB962C8B-B14F-4D97-AF65-F5344CB8AC3E}">
        <p14:creationId xmlns:p14="http://schemas.microsoft.com/office/powerpoint/2010/main" val="773778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9224" grpId="0" animBg="1"/>
      <p:bldP spid="9226" grpId="0" animBg="1"/>
      <p:bldP spid="9227" grpId="0" animBg="1"/>
      <p:bldP spid="9228" grpId="0" animBg="1"/>
      <p:bldP spid="9230" grpId="0" animBg="1"/>
      <p:bldP spid="9231" grpId="0" animBg="1"/>
      <p:bldP spid="19" grpId="0" animBg="1"/>
    </p:bld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1403</Words>
  <Application>Microsoft Office PowerPoint</Application>
  <PresentationFormat>Widescreen</PresentationFormat>
  <Paragraphs>205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Comic Sans MS</vt:lpstr>
      <vt:lpstr>Source Code Pro</vt:lpstr>
      <vt:lpstr>Wingdings</vt:lpstr>
      <vt:lpstr>Wingdings 2</vt:lpstr>
      <vt:lpstr>Islington Council</vt:lpstr>
      <vt:lpstr>Functional Skills English L2 Summer Term</vt:lpstr>
      <vt:lpstr>Session aims/objs</vt:lpstr>
      <vt:lpstr>Online Learning Class Rules</vt:lpstr>
      <vt:lpstr>Our ACL 1-1 IAG offer</vt:lpstr>
      <vt:lpstr>How can learners book an appointment?</vt:lpstr>
      <vt:lpstr>Safeguarding</vt:lpstr>
      <vt:lpstr>PowerPoint Presentation</vt:lpstr>
      <vt:lpstr>Getting to know you</vt:lpstr>
      <vt:lpstr>Skills you will develop on this course  (Functional Skills level 2 )</vt:lpstr>
      <vt:lpstr>My role</vt:lpstr>
      <vt:lpstr>Your responsibility</vt:lpstr>
      <vt:lpstr>Spelling assessment</vt:lpstr>
      <vt:lpstr>Quick summary on aspects of writing from last term</vt:lpstr>
      <vt:lpstr>Lesson content – writing an article on Captain Tom</vt:lpstr>
      <vt:lpstr>Writing an article</vt:lpstr>
      <vt:lpstr>PowerPoint Presentation</vt:lpstr>
      <vt:lpstr>PowerPoint Presentation</vt:lpstr>
      <vt:lpstr>What do you know about Captain Tom?</vt:lpstr>
      <vt:lpstr>Captain Tom</vt:lpstr>
      <vt:lpstr>PowerPoint Presentation</vt:lpstr>
      <vt:lpstr>Celebrating 100th birthday</vt:lpstr>
      <vt:lpstr>PowerPoint Presentation</vt:lpstr>
      <vt:lpstr>PowerPoint Presentation</vt:lpstr>
      <vt:lpstr>An example to help you</vt:lpstr>
      <vt:lpstr>Lesson summary</vt:lpstr>
      <vt:lpstr>Article template (you will be emailed the document)</vt:lpstr>
      <vt:lpstr>References: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L1 Summer Term</dc:title>
  <dc:creator>Rahim, Nilupa</dc:creator>
  <cp:lastModifiedBy>Rahim, Nilupa</cp:lastModifiedBy>
  <cp:revision>50</cp:revision>
  <dcterms:created xsi:type="dcterms:W3CDTF">2021-04-24T10:31:55Z</dcterms:created>
  <dcterms:modified xsi:type="dcterms:W3CDTF">2021-04-30T14:05:49Z</dcterms:modified>
</cp:coreProperties>
</file>