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51" r:id="rId5"/>
    <p:sldId id="353" r:id="rId6"/>
    <p:sldId id="354" r:id="rId7"/>
    <p:sldId id="355" r:id="rId8"/>
    <p:sldId id="356" r:id="rId9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82" autoAdjust="0"/>
    <p:restoredTop sz="92448" autoAdjust="0"/>
  </p:normalViewPr>
  <p:slideViewPr>
    <p:cSldViewPr snapToGrid="0">
      <p:cViewPr varScale="1">
        <p:scale>
          <a:sx n="72" d="100"/>
          <a:sy n="72" d="100"/>
        </p:scale>
        <p:origin x="60" y="675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1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5765C-CAF3-41DD-903F-257AA2C19053}" type="datetimeFigureOut">
              <a:rPr lang="en-GB" smtClean="0"/>
              <a:t>12/10/2020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4F57AB-D813-4BD9-B2EF-F1D4677A39C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66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Any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organisation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which manages, administers and delivers an IAG service to support individuals in their career, learning, work or life goals has the chance to achieve matrix accreditation. 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</a:rPr>
              <a:t>This is regardless of whether the service or services are delivered face-to-face, through training, learning, remotely, or through a website.</a:t>
            </a:r>
          </a:p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16CDD-8DD3-48F3-8155-430BD7AFE1B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73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1044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2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0686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&amp;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8882" y="1368000"/>
            <a:ext cx="3372747" cy="4644382"/>
          </a:xfrm>
        </p:spPr>
        <p:txBody>
          <a:bodyPr/>
          <a:lstStyle>
            <a:lvl1pPr marL="180975" indent="-180975">
              <a:spcAft>
                <a:spcPts val="300"/>
              </a:spcAft>
              <a:defRPr sz="1400" b="0">
                <a:latin typeface="Arial" pitchFamily="34" charset="0"/>
                <a:cs typeface="Arial" pitchFamily="34" charset="0"/>
              </a:defRPr>
            </a:lvl1pPr>
            <a:lvl2pPr marL="361950" indent="-180975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293835" y="1368000"/>
            <a:ext cx="8141906" cy="46443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553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08501" y="3500440"/>
            <a:ext cx="10462921" cy="2093905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908501" y="2571747"/>
            <a:ext cx="10462921" cy="928693"/>
          </a:xfrm>
        </p:spPr>
        <p:txBody>
          <a:bodyPr/>
          <a:lstStyle>
            <a:lvl1pPr>
              <a:defRPr lang="en-US" sz="3000" b="1" cap="all" baseline="0" smtClean="0">
                <a:solidFill>
                  <a:schemeClr val="accent1"/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959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834" y="1368000"/>
            <a:ext cx="5664794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8651" y="1368000"/>
            <a:ext cx="5759516" cy="4612014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93834" y="836712"/>
            <a:ext cx="11604332" cy="410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237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295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2695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420889"/>
            <a:ext cx="10363200" cy="1022353"/>
          </a:xfrm>
        </p:spPr>
        <p:txBody>
          <a:bodyPr/>
          <a:lstStyle>
            <a:lvl1pPr marL="0" indent="0">
              <a:buNone/>
              <a:defRPr sz="3000" b="1" cap="all" baseline="0">
                <a:solidFill>
                  <a:schemeClr val="accent1"/>
                </a:solidFill>
                <a:latin typeface="Arial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914400" y="3443239"/>
            <a:ext cx="10363200" cy="2071687"/>
          </a:xfrm>
        </p:spPr>
        <p:txBody>
          <a:bodyPr/>
          <a:lstStyle>
            <a:lvl1pPr marL="0" indent="0">
              <a:buNone/>
              <a:defRPr sz="2400" b="0"/>
            </a:lvl1pPr>
            <a:lvl2pPr>
              <a:buFont typeface="Wingdings" pitchFamily="2" charset="2"/>
              <a:buChar char="§"/>
              <a:defRPr sz="2000"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08383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03" y="1369616"/>
            <a:ext cx="11610997" cy="4507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  <p:sp>
        <p:nvSpPr>
          <p:cNvPr id="1031" name="Title Placeholder 11"/>
          <p:cNvSpPr>
            <a:spLocks noGrp="1"/>
          </p:cNvSpPr>
          <p:nvPr>
            <p:ph type="title"/>
          </p:nvPr>
        </p:nvSpPr>
        <p:spPr bwMode="auto">
          <a:xfrm>
            <a:off x="293834" y="836712"/>
            <a:ext cx="11604332" cy="425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pic>
        <p:nvPicPr>
          <p:cNvPr id="6" name="Picture 9" descr="ISL_Logo_Black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9009" y="298177"/>
            <a:ext cx="3473970" cy="431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386998" y="6121698"/>
            <a:ext cx="10635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2037A-4942-4206-937A-B7AB6E09D7C2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03842"/>
            <a:ext cx="12192001" cy="99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549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gulcoy.esen@islington.gov.uk" TargetMode="External"/><Relationship Id="rId2" Type="http://schemas.openxmlformats.org/officeDocument/2006/relationships/hyperlink" Target="mailto:Alison.moore@islington.gov.uk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adultlearning.islington.gov.uk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Information Advice and guidance (IAG) AT </a:t>
            </a:r>
            <a:r>
              <a:rPr lang="en-GB" dirty="0" err="1" smtClean="0"/>
              <a:t>aCL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A Guide to Our Service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52037A-4942-4206-937A-B7AB6E09D7C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3798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ACL 1-1 IAG offer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368001"/>
            <a:ext cx="11604185" cy="4596864"/>
          </a:xfrm>
        </p:spPr>
        <p:txBody>
          <a:bodyPr/>
          <a:lstStyle/>
          <a:p>
            <a:r>
              <a:rPr lang="en-GB" dirty="0" smtClean="0"/>
              <a:t>A confidential service for learners </a:t>
            </a:r>
          </a:p>
          <a:p>
            <a:endParaRPr lang="en-GB" dirty="0" smtClean="0"/>
          </a:p>
          <a:p>
            <a:r>
              <a:rPr lang="en-GB" dirty="0" smtClean="0"/>
              <a:t>Up to 3 one hour sessions with a qualified adviser</a:t>
            </a:r>
          </a:p>
          <a:p>
            <a:endParaRPr lang="en-GB" dirty="0" smtClean="0"/>
          </a:p>
          <a:p>
            <a:r>
              <a:rPr lang="en-GB" dirty="0" smtClean="0"/>
              <a:t>Adherence to the </a:t>
            </a:r>
            <a:r>
              <a:rPr lang="en-GB" b="1" dirty="0" smtClean="0"/>
              <a:t>Guidance Council’s Code of Principles </a:t>
            </a:r>
            <a:r>
              <a:rPr lang="en-GB" dirty="0" smtClean="0"/>
              <a:t>(impartial</a:t>
            </a:r>
            <a:r>
              <a:rPr lang="en-GB" dirty="0"/>
              <a:t>, current, confidential, in accordance with equality and diversity legislation, accessible, individual ownership, </a:t>
            </a:r>
            <a:r>
              <a:rPr lang="en-GB" dirty="0" smtClean="0"/>
              <a:t>transparency)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and the </a:t>
            </a:r>
            <a:r>
              <a:rPr lang="en-GB" b="1" dirty="0" smtClean="0"/>
              <a:t>Career Development Institute’s Code of Practice</a:t>
            </a:r>
            <a:r>
              <a:rPr lang="en-GB" dirty="0" smtClean="0"/>
              <a:t> (as above, also duty of care,        accountability and CPD)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2160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the IAG sessions involve?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3834" y="1261512"/>
            <a:ext cx="11604185" cy="5479823"/>
          </a:xfrm>
        </p:spPr>
        <p:txBody>
          <a:bodyPr/>
          <a:lstStyle/>
          <a:p>
            <a:r>
              <a:rPr lang="en-GB" dirty="0" smtClean="0"/>
              <a:t>Our qualified advisors provide 1-1 confidential interviews with learners where the focus is on </a:t>
            </a:r>
            <a:r>
              <a:rPr lang="en-GB" b="1" dirty="0" smtClean="0"/>
              <a:t>your  learning journey.  </a:t>
            </a:r>
          </a:p>
          <a:p>
            <a:r>
              <a:rPr lang="en-GB" dirty="0" smtClean="0"/>
              <a:t>You can </a:t>
            </a:r>
            <a:r>
              <a:rPr lang="en-GB" b="1" dirty="0" smtClean="0"/>
              <a:t>tell your story </a:t>
            </a:r>
            <a:r>
              <a:rPr lang="en-GB" dirty="0" smtClean="0"/>
              <a:t>and be actively listened to, challenged, supported and inspired to overcome personal barriers, plan for the future, and progress.</a:t>
            </a:r>
          </a:p>
          <a:p>
            <a:r>
              <a:rPr lang="en-GB" dirty="0" smtClean="0"/>
              <a:t>There is a chance for you to ask questions, and </a:t>
            </a:r>
            <a:r>
              <a:rPr lang="en-GB" b="1" dirty="0" smtClean="0"/>
              <a:t>explore </a:t>
            </a:r>
            <a:r>
              <a:rPr lang="en-GB" dirty="0" smtClean="0"/>
              <a:t>any aspect of training, learning or employment  you are thinking of progressing onto, in a non – judgemental and safe, up to date, environment.</a:t>
            </a:r>
          </a:p>
          <a:p>
            <a:r>
              <a:rPr lang="en-GB" dirty="0" smtClean="0"/>
              <a:t>It’s an opportunity for you to </a:t>
            </a:r>
            <a:r>
              <a:rPr lang="en-GB" b="1" dirty="0" smtClean="0"/>
              <a:t>plan</a:t>
            </a:r>
            <a:r>
              <a:rPr lang="en-GB" dirty="0" smtClean="0"/>
              <a:t> a  specific and realistic route into employment, training or further qualifications.</a:t>
            </a:r>
          </a:p>
          <a:p>
            <a:r>
              <a:rPr lang="en-GB" dirty="0" smtClean="0"/>
              <a:t>We can give you help to </a:t>
            </a:r>
            <a:r>
              <a:rPr lang="en-GB" b="1" dirty="0" smtClean="0"/>
              <a:t>tackle change </a:t>
            </a:r>
            <a:r>
              <a:rPr lang="en-GB" dirty="0" smtClean="0"/>
              <a:t>and identify your strengths, skills and transferable skills to use effectively for the future.</a:t>
            </a:r>
          </a:p>
          <a:p>
            <a:r>
              <a:rPr lang="en-GB" dirty="0" smtClean="0"/>
              <a:t>You will also be given </a:t>
            </a:r>
            <a:r>
              <a:rPr lang="en-GB" b="1" dirty="0" smtClean="0"/>
              <a:t>information </a:t>
            </a:r>
            <a:r>
              <a:rPr lang="en-GB" dirty="0" smtClean="0"/>
              <a:t>about training courses, qualifications and employment opportunities which is relevant to you, up to date, impartial in line with current equality and diversity legislation.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8838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50" y="913168"/>
            <a:ext cx="9520726" cy="424800"/>
          </a:xfrm>
        </p:spPr>
        <p:txBody>
          <a:bodyPr/>
          <a:lstStyle/>
          <a:p>
            <a:r>
              <a:rPr lang="en-GB" dirty="0" smtClean="0"/>
              <a:t>How can learners book an appointment?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550" y="2255520"/>
            <a:ext cx="4600382" cy="276932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For general appointments:</a:t>
            </a:r>
            <a:endParaRPr lang="en-US" b="1" dirty="0"/>
          </a:p>
          <a:p>
            <a:pPr marL="0" indent="0">
              <a:buNone/>
            </a:pPr>
            <a:r>
              <a:rPr lang="en-GB" dirty="0" smtClean="0"/>
              <a:t>Contact</a:t>
            </a:r>
            <a:r>
              <a:rPr lang="en-GB" dirty="0"/>
              <a:t> </a:t>
            </a:r>
            <a:r>
              <a:rPr lang="en-GB" dirty="0" smtClean="0"/>
              <a:t>Alison </a:t>
            </a:r>
            <a:r>
              <a:rPr lang="en-GB" dirty="0"/>
              <a:t>on 07808 </a:t>
            </a:r>
            <a:r>
              <a:rPr lang="en-GB" dirty="0" smtClean="0"/>
              <a:t>879044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Email </a:t>
            </a:r>
            <a:r>
              <a:rPr lang="en-GB" u="sng" dirty="0">
                <a:hlinkClick r:id="rId2"/>
              </a:rPr>
              <a:t>Alison.moore@islington.gov.uk</a:t>
            </a:r>
            <a:r>
              <a:rPr lang="en-GB" dirty="0"/>
              <a:t> 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Appointments available:</a:t>
            </a:r>
          </a:p>
          <a:p>
            <a:pPr marL="0" indent="0">
              <a:buNone/>
            </a:pPr>
            <a:r>
              <a:rPr lang="en-GB" dirty="0" smtClean="0"/>
              <a:t>Tuesdays </a:t>
            </a:r>
            <a:r>
              <a:rPr lang="en-GB" dirty="0"/>
              <a:t>and </a:t>
            </a:r>
            <a:r>
              <a:rPr lang="en-GB" dirty="0" smtClean="0"/>
              <a:t>Thursdays</a:t>
            </a:r>
          </a:p>
          <a:p>
            <a:pPr marL="0" indent="0">
              <a:buNone/>
            </a:pPr>
            <a:r>
              <a:rPr lang="en-GB" dirty="0" smtClean="0"/>
              <a:t>9.30am - 12.30pm and 1 – 4pm</a:t>
            </a:r>
          </a:p>
          <a:p>
            <a:pPr marL="0" indent="0">
              <a:buNone/>
            </a:pPr>
            <a:r>
              <a:rPr lang="en-GB" dirty="0" smtClean="0"/>
              <a:t> </a:t>
            </a:r>
            <a:r>
              <a:rPr lang="en-GB" dirty="0"/>
              <a:t> </a:t>
            </a:r>
          </a:p>
          <a:p>
            <a:pPr marL="0" indent="0">
              <a:buNone/>
            </a:pPr>
            <a:r>
              <a:rPr lang="en-GB" dirty="0"/>
              <a:t> </a:t>
            </a:r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167768" y="1981646"/>
            <a:ext cx="4487172" cy="2933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82800" rIns="91440" bIns="8280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 </a:t>
            </a:r>
          </a:p>
          <a:p>
            <a:pPr marL="0" indent="0">
              <a:buFont typeface="Wingdings" pitchFamily="2" charset="2"/>
              <a:buNone/>
            </a:pPr>
            <a:r>
              <a:rPr lang="en-GB" b="1" kern="0" dirty="0" smtClean="0"/>
              <a:t>For ESOL tutors and their learners:</a:t>
            </a:r>
          </a:p>
          <a:p>
            <a:pPr marL="0" indent="0">
              <a:buFont typeface="Wingdings" pitchFamily="2" charset="2"/>
              <a:buNone/>
            </a:pPr>
            <a:r>
              <a:rPr lang="en-GB" kern="0" dirty="0"/>
              <a:t>C</a:t>
            </a:r>
            <a:r>
              <a:rPr lang="en-GB" kern="0" dirty="0" smtClean="0"/>
              <a:t>ontact Gulcoy on 07712 403428</a:t>
            </a:r>
          </a:p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Email </a:t>
            </a:r>
            <a:r>
              <a:rPr lang="en-GB" u="sng" kern="0" dirty="0" smtClean="0">
                <a:hlinkClick r:id="rId3"/>
              </a:rPr>
              <a:t>gulcoy.esen@islington.gov.uk</a:t>
            </a:r>
            <a:r>
              <a:rPr lang="en-GB" kern="0" dirty="0" smtClean="0"/>
              <a:t>      </a:t>
            </a:r>
          </a:p>
          <a:p>
            <a:pPr marL="0" indent="0">
              <a:buFont typeface="Wingdings" pitchFamily="2" charset="2"/>
              <a:buNone/>
            </a:pPr>
            <a:endParaRPr lang="en-GB" kern="0" dirty="0" smtClean="0"/>
          </a:p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Appointments available:</a:t>
            </a:r>
          </a:p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Mondays and Tuesdays 1.30 - 3pm</a:t>
            </a:r>
          </a:p>
          <a:p>
            <a:pPr marL="0" indent="0">
              <a:buFont typeface="Wingdings" pitchFamily="2" charset="2"/>
              <a:buNone/>
            </a:pPr>
            <a:r>
              <a:rPr lang="en-GB" kern="0" dirty="0" smtClean="0"/>
              <a:t>  </a:t>
            </a:r>
          </a:p>
          <a:p>
            <a:endParaRPr lang="en-GB" kern="0" dirty="0"/>
          </a:p>
        </p:txBody>
      </p:sp>
      <p:sp>
        <p:nvSpPr>
          <p:cNvPr id="5" name="Rectangle 4"/>
          <p:cNvSpPr/>
          <p:nvPr/>
        </p:nvSpPr>
        <p:spPr>
          <a:xfrm>
            <a:off x="511550" y="5294707"/>
            <a:ext cx="114279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To find out about all or our courses on offer visit: </a:t>
            </a:r>
            <a:r>
              <a:rPr lang="en-GB" sz="2000" u="sng" dirty="0">
                <a:hlinkClick r:id="rId4"/>
              </a:rPr>
              <a:t>www.adultlearning.islington.gov.uk</a:t>
            </a:r>
            <a:r>
              <a:rPr lang="en-GB" sz="20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1550" y="1602481"/>
            <a:ext cx="101433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For the summer term we are offering IAG sessions via telephone and/or via MS Teams</a:t>
            </a:r>
          </a:p>
        </p:txBody>
      </p:sp>
    </p:spTree>
    <p:extLst>
      <p:ext uri="{BB962C8B-B14F-4D97-AF65-F5344CB8AC3E}">
        <p14:creationId xmlns:p14="http://schemas.microsoft.com/office/powerpoint/2010/main" val="323291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4080" y="2034256"/>
            <a:ext cx="5572828" cy="331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9428275"/>
      </p:ext>
    </p:extLst>
  </p:cSld>
  <p:clrMapOvr>
    <a:masterClrMapping/>
  </p:clrMapOvr>
</p:sld>
</file>

<file path=ppt/theme/theme1.xml><?xml version="1.0" encoding="utf-8"?>
<a:theme xmlns:a="http://schemas.openxmlformats.org/drawingml/2006/main" name="Islington Council">
  <a:themeElements>
    <a:clrScheme name="PH LBI Colours">
      <a:dk1>
        <a:sysClr val="windowText" lastClr="000000"/>
      </a:dk1>
      <a:lt1>
        <a:sysClr val="window" lastClr="FFFFFF"/>
      </a:lt1>
      <a:dk2>
        <a:srgbClr val="003893"/>
      </a:dk2>
      <a:lt2>
        <a:srgbClr val="EEECE1"/>
      </a:lt2>
      <a:accent1>
        <a:srgbClr val="007229"/>
      </a:accent1>
      <a:accent2>
        <a:srgbClr val="B9D300"/>
      </a:accent2>
      <a:accent3>
        <a:srgbClr val="0097AC"/>
      </a:accent3>
      <a:accent4>
        <a:srgbClr val="003151"/>
      </a:accent4>
      <a:accent5>
        <a:srgbClr val="9C307D"/>
      </a:accent5>
      <a:accent6>
        <a:srgbClr val="591E55"/>
      </a:accent6>
      <a:hlink>
        <a:srgbClr val="003893"/>
      </a:hlink>
      <a:folHlink>
        <a:srgbClr val="56008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>
          <a:defRPr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CE2CCF9E8B04C82CAD9412AB99853" ma:contentTypeVersion="9" ma:contentTypeDescription="Create a new document." ma:contentTypeScope="" ma:versionID="0205f85d50610c948b32b0702bffd475">
  <xsd:schema xmlns:xsd="http://www.w3.org/2001/XMLSchema" xmlns:xs="http://www.w3.org/2001/XMLSchema" xmlns:p="http://schemas.microsoft.com/office/2006/metadata/properties" xmlns:ns3="15214c3a-c4c8-4e1b-a9e9-78803475fd2c" targetNamespace="http://schemas.microsoft.com/office/2006/metadata/properties" ma:root="true" ma:fieldsID="e8ffbe8545d8726e788a94ae0780955b" ns3:_="">
    <xsd:import namespace="15214c3a-c4c8-4e1b-a9e9-78803475fd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214c3a-c4c8-4e1b-a9e9-78803475fd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21828EB-B8E6-4FE8-8686-A5375D5D18E7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15214c3a-c4c8-4e1b-a9e9-78803475fd2c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5029E20-AC16-42F9-A2A5-E7C59C80951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0E4A37-DB76-4F1C-A436-9807E702EE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214c3a-c4c8-4e1b-a9e9-78803475fd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4026</TotalTime>
  <Words>409</Words>
  <Application>Microsoft Office PowerPoint</Application>
  <PresentationFormat>Widescreen</PresentationFormat>
  <Paragraphs>43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Islington Council</vt:lpstr>
      <vt:lpstr>PowerPoint Presentation</vt:lpstr>
      <vt:lpstr>Our ACL 1-1 IAG offer</vt:lpstr>
      <vt:lpstr>What do the IAG sessions involve?</vt:lpstr>
      <vt:lpstr>How can learners book an appointment?</vt:lpstr>
      <vt:lpstr>PowerPoint Presentation</vt:lpstr>
    </vt:vector>
  </TitlesOfParts>
  <Company>LBI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Ahmed, Akeel</dc:creator>
  <cp:lastModifiedBy>Rahim, Nilupa</cp:lastModifiedBy>
  <cp:revision>241</cp:revision>
  <cp:lastPrinted>2019-06-12T18:32:12Z</cp:lastPrinted>
  <dcterms:created xsi:type="dcterms:W3CDTF">2019-06-05T08:50:29Z</dcterms:created>
  <dcterms:modified xsi:type="dcterms:W3CDTF">2020-10-12T08:55:09Z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0x01010079FCE2CCF9E8B04C82CAD9412AB99853</vt:lpwstr>
  </property>
</Properties>
</file>