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4"/>
  </p:sldMasterIdLst>
  <p:sldIdLst>
    <p:sldId id="263" r:id="rId5"/>
    <p:sldId id="547" r:id="rId6"/>
    <p:sldId id="548" r:id="rId7"/>
    <p:sldId id="549" r:id="rId8"/>
    <p:sldId id="550" r:id="rId9"/>
    <p:sldId id="274" r:id="rId10"/>
    <p:sldId id="293" r:id="rId11"/>
    <p:sldId id="545" r:id="rId12"/>
    <p:sldId id="382" r:id="rId13"/>
    <p:sldId id="542" r:id="rId14"/>
    <p:sldId id="476" r:id="rId15"/>
    <p:sldId id="546" r:id="rId16"/>
    <p:sldId id="436" r:id="rId17"/>
    <p:sldId id="448" r:id="rId18"/>
    <p:sldId id="459" r:id="rId19"/>
    <p:sldId id="458" r:id="rId20"/>
    <p:sldId id="460" r:id="rId21"/>
    <p:sldId id="461" r:id="rId22"/>
    <p:sldId id="271" r:id="rId23"/>
    <p:sldId id="378" r:id="rId24"/>
    <p:sldId id="273" r:id="rId25"/>
    <p:sldId id="264" r:id="rId26"/>
    <p:sldId id="267" r:id="rId27"/>
    <p:sldId id="279" r:id="rId28"/>
    <p:sldId id="379" r:id="rId29"/>
    <p:sldId id="360" r:id="rId30"/>
    <p:sldId id="506" r:id="rId31"/>
    <p:sldId id="515" r:id="rId32"/>
    <p:sldId id="513" r:id="rId33"/>
    <p:sldId id="517" r:id="rId34"/>
    <p:sldId id="534" r:id="rId35"/>
    <p:sldId id="537" r:id="rId36"/>
    <p:sldId id="535" r:id="rId37"/>
    <p:sldId id="533" r:id="rId38"/>
    <p:sldId id="544" r:id="rId39"/>
    <p:sldId id="551" r:id="rId40"/>
    <p:sldId id="552" r:id="rId41"/>
    <p:sldId id="373" r:id="rId42"/>
    <p:sldId id="524" r:id="rId43"/>
    <p:sldId id="53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Belikova" initials="PB" lastIdx="3" clrIdx="0">
    <p:extLst>
      <p:ext uri="{19B8F6BF-5375-455C-9EA6-DF929625EA0E}">
        <p15:presenceInfo xmlns:p15="http://schemas.microsoft.com/office/powerpoint/2012/main" userId="Petra Belik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94660"/>
  </p:normalViewPr>
  <p:slideViewPr>
    <p:cSldViewPr snapToGrid="0">
      <p:cViewPr>
        <p:scale>
          <a:sx n="96" d="100"/>
          <a:sy n="96" d="100"/>
        </p:scale>
        <p:origin x="-60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980" units="cm"/>
          <inkml:channel name="Y" type="integer" max="732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1-09-18T07:01:07.9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CCFE20-C70A-44A4-9F8E-8B95E409F285}" emma:medium="tactile" emma:mode="ink">
          <msink:context xmlns:msink="http://schemas.microsoft.com/ink/2010/main" type="inkDrawing" rotatedBoundingBox="-22797,-4534 -6091,-3755 -6283,357 -22989,-421" hotPoints="-4937,-1307 -14941,-47 -24717,-2519 -14713,-3779" semanticType="enclosure" shapeName="Ellipse"/>
        </emma:interpretation>
      </emma:emma>
    </inkml:annotationXML>
    <inkml:trace contextRef="#ctx0" brushRef="#br0">14152 1467 0,'0'0'0,"0"0"0,0 0 0,0 0 0,0 0 0,0 0 0,0 0 16,-204-122 0,54 67-16,-26-13 15,-15 0 1,1 14-16,13-1 16,0 15-1,0-1-15,-14-14 16,-54-13-16,-54 0 15,-41-13 1,0 13-16,27 0 16,13 13-1,15 1-15,-15 13 16,-26 0 0,-42-13-16,-13-14 15,14 0-15,27 13 16,-1 1-1,-12-1-15,12 14 16,15 14 0,40 27-16,41 0 15,27 14 1,14 13-16,0 0 16,-27 0-1,-28-13-15,-13 0 16,-14-1-16,14 1 15,27 13 1,41 0-16,14 1 16,26 12-1,1 1-15,0 0 16,-14 13-16,-14 1 16,-13 13-1,0 0-15,0 0 16,0 0-1,27-14-15,14 1 16,27-1 0,13 14-16,14 0 15,0 0-15,14 14 16,0 0 0,-14 13-16,-13 14 15,-1 0 1,1 13-16,-1 1 15,1-1-15,13 1 16,27-15 0,14 1-16,0 0 15,27-14 1,1 1-16,26-15 16,0 1-16,14-14 15,14 0 1,13 0-16,14 14 15,13-1 1,28 1-16,0-14 16,13-14-1,0 1-15,14-14 16,13 0 0,42-1-16,26-12 15,55-1-15,27-14 16,14-13-1,-14-13-15,0-14 16,1-1 0,12 1-16,42 0 15,27 0 1,-14 0-16,-27-1 16,-55 1-16,-13 0 15,-13 0 1,13 13-16,13 0 15,42 1 1,-1-1-16,-13 1 16,-28-1-16,-40 14 15,-28 0 1,-13 0-16,14 0 16,13 14-1,27 13-15,28 0 16,27 14-1,-1 0-15,-26 0 16,-14-1-16,-27 1 16,13 0-1,27 13-15,28 1 16,14 13 0,-1 0-16,-13 0 15,-28 0 1,-40 0-16,0 0 15,13 0-15,41 14 16,28-1 0,-1-13-16,0-13 15,-40-14 1,-41-28-16,-28-13 16,1-13-1,13-28-15,27-14 16,28-13-16,13-13 15,0-14 1,-27-1-16,-41 15 16,-27-1-1,-14 0-15,-27 1 16,-27-1-16,-27 0 16,-14 14-1,-14 0-15,1 0 16,-15-13-1,1-1-15,-14 0 16,-13-13 0,0 0-16,-14 0 15,0-1 1,-14 1-16,0-14 16,-13 0-16,-14 0 15,-27 1 1,-13-1-16,-28 0 15,-27 14 1,-14-1-16,0 15 16,1-1-16,-1 14 15,14 14 1,14-1-16,26 14 16,15 14-1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9.48905" units="1/cm"/>
          <inkml:channelProperty channel="Y" name="resolution" value="109.28962" units="1/cm"/>
          <inkml:channelProperty channel="T" name="resolution" value="1" units="1/dev"/>
        </inkml:channelProperties>
      </inkml:inkSource>
      <inkml:timestamp xml:id="ts0" timeString="2021-09-18T07:01:45.60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858459-19C3-44B4-860E-108F9170E74E}" emma:medium="tactile" emma:mode="ink">
          <msink:context xmlns:msink="http://schemas.microsoft.com/ink/2010/main" type="writingRegion" rotatedBoundingBox="-3137,-24703 -3122,-24703 -3122,-24688 -3137,-24688"/>
        </emma:interpretation>
      </emma:emma>
    </inkml:annotationXML>
    <inkml:traceGroup>
      <inkml:annotationXML>
        <emma:emma xmlns:emma="http://www.w3.org/2003/04/emma" version="1.0">
          <emma:interpretation id="{BBB7FDEA-8B1F-454D-8C3E-4BCF29656F0E}" emma:medium="tactile" emma:mode="ink">
            <msink:context xmlns:msink="http://schemas.microsoft.com/ink/2010/main" type="paragraph" rotatedBoundingBox="-3137,-24703 -3122,-24703 -3122,-24688 -3137,-246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51D576-EA21-4B40-BDAE-9A8FAE855AE9}" emma:medium="tactile" emma:mode="ink">
              <msink:context xmlns:msink="http://schemas.microsoft.com/ink/2010/main" type="line" rotatedBoundingBox="-3137,-24703 -3122,-24703 -3122,-24688 -3137,-24688"/>
            </emma:interpretation>
          </emma:emma>
        </inkml:annotationXML>
        <inkml:traceGroup>
          <inkml:annotationXML>
            <emma:emma xmlns:emma="http://www.w3.org/2003/04/emma" version="1.0">
              <emma:interpretation id="{81B1782C-D48A-4C55-AB7C-8A01FD8DC99E}" emma:medium="tactile" emma:mode="ink">
                <msink:context xmlns:msink="http://schemas.microsoft.com/ink/2010/main" type="inkWord" rotatedBoundingBox="-3137,-24703 -3122,-24703 -3122,-24688 -3137,-24688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`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9.48905" units="1/cm"/>
          <inkml:channelProperty channel="Y" name="resolution" value="109.28962" units="1/cm"/>
          <inkml:channelProperty channel="T" name="resolution" value="1" units="1/dev"/>
        </inkml:channelProperties>
      </inkml:inkSource>
      <inkml:timestamp xml:id="ts0" timeString="2021-09-18T07:08:24.69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A6DA54-868A-4E10-8B9F-3202B4E96BD3}" emma:medium="tactile" emma:mode="ink">
          <msink:context xmlns:msink="http://schemas.microsoft.com/ink/2010/main" type="writingRegion" rotatedBoundingBox="769,4120 5564,2813 6371,5772 1576,7080"/>
        </emma:interpretation>
      </emma:emma>
    </inkml:annotationXML>
    <inkml:traceGroup>
      <inkml:annotationXML>
        <emma:emma xmlns:emma="http://www.w3.org/2003/04/emma" version="1.0">
          <emma:interpretation id="{03CEBCF2-963E-4856-B972-958CD9C3201A}" emma:medium="tactile" emma:mode="ink">
            <msink:context xmlns:msink="http://schemas.microsoft.com/ink/2010/main" type="paragraph" rotatedBoundingBox="769,4120 5564,2813 6371,5772 1576,70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30F0E2-1061-4ED9-8029-100EA7824A4A}" emma:medium="tactile" emma:mode="ink">
              <msink:context xmlns:msink="http://schemas.microsoft.com/ink/2010/main" type="line" rotatedBoundingBox="769,4120 5564,2813 6371,5772 1576,7080"/>
            </emma:interpretation>
          </emma:emma>
        </inkml:annotationXML>
        <inkml:traceGroup>
          <inkml:annotationXML>
            <emma:emma xmlns:emma="http://www.w3.org/2003/04/emma" version="1.0">
              <emma:interpretation id="{F75C0A5C-1E07-4F47-81C1-61737A39A704}" emma:medium="tactile" emma:mode="ink">
                <msink:context xmlns:msink="http://schemas.microsoft.com/ink/2010/main" type="inkWord" rotatedBoundingBox="769,4120 5564,2813 6371,5772 1576,7080">
                  <msink:destinationLink direction="with" ref="{195DDFB5-19C3-4147-9C0A-66019612DAE7}"/>
                </msink:context>
              </emma:interpretation>
              <emma:one-of disjunction-type="recognition" id="oneOf0">
                <emma:interpretation id="interp0" emma:lang="" emma:confidence="0">
                  <emma:literal>@</emma:literal>
                </emma:interpretation>
                <emma:interpretation id="interp1" emma:lang="" emma:confidence="0">
                  <emma:literal>a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e</emma:literal>
                </emma:interpretation>
                <emma:interpretation id="interp4" emma:lang="" emma:confidence="0">
                  <emma:literal>A</emma:literal>
                </emma:interpretation>
              </emma:one-of>
            </emma:emma>
          </inkml:annotationXML>
          <inkml:trace contextRef="#ctx0" brushRef="#br0">2470 2861 0,'42'0'78,"13"0"-62,0 0-1,14-27-15,-13 13 0,-15 14 16,14-28-16,28-13 15,-14 41-15,-41-14 16,41-14-16,-14 28 16,-14-41-16,15 41 0,-43-14 15,98-14 1,-70 1-16,1 27 16,-1-42-16,-13 29 0,41-15 15,-56 0-15,43 28 16,-43-13-16,29-15 15,-28 14-15,27 0 0,-27-27 16,27 27-16,-27 0 16,41-13-16,-41-1 15,28 1-15,-29 13 16,15 0-16,13 0 0,-13-27 16,55 13-1,-69 14 1,-1-27-16,1 41 0,41-28 15,-41 15 1,0-1-16,14-14 16,-28 14-16,27 1 15,-27-1-15,28 14 0,-14-14 16,-1 0 0,1 14-16,14-28 0,-14 1 15,-1 27-15,1 0 16,0-42-16,0 42 15,14-13-15,-15 13 16,-13-14-16,14 14 0,-14-14 16,14 14-16,0 0 15,0-14-15,-1 14 16,-13-14-16,28 1 16,-14-15-1,0 14-15,-1 0 16,1 14-16,-14-55 15,28 28-15,-14-1 16,-1 0-16,1-13 16,-14 13-16,28-13 15,-14 0-15,-14 27 16,13 14-16,-13-28 16,0 14-1,0-13-15,0 13 16,0 0-16,0 0 15,0 0-15,0 1 16,0-1-16,0-14 16,0 14-16,0 1 15,0-1-15,-13-14 16,-29-41-16,15 28 16,-15-14-16,1-14 15,-97-111 1,-56-41-1,98 125-15,54 54 16,1 15-16,27 13 16,-41-14-16,14 1 0,-15 13 15,15 14-15,0-42 16,13 42-16,-13-13 16,-15-15-16,15 14 0,-1-13 15,-13 27-15,-14-28 16,28 28-1,-1 0-15,15-42 0,-42 42 16,41 0 0,-41-27-16,14 13 0,0 14 15,13 0-15,-13 0 16,14-14-16,-15 14 0,1 0 16,-14 0-16,42-27 15,-42 27-15,55 0 16,-55 0-16,27 0 15,-13 0-15,28 0 0,-70 13 16,42 1-16,-28-14 16,41 28-16,-13-14 15,-28 13-15,14-13 16,42-14-16,-98 42 16,29-1-16,82-41 15,-55 28-15,28-15 16,-15 29-16,43-42 0,-70 14 15,55 13-15,-13-13 16,-1 14-16,-13-15 16,14-13-16,-1 14 0,29 14 15,-43-14-15,29-14 16,-42 41-16,41-41 16,-13 14-16,-1 13 15,1 1-15,13-28 0,-27 0 16,27 28-16,1-15 15,13 1-15,-27-14 0,13 14 16,14-14-16,-13 14 16,-1-14-16,-14 27 15,29-13-15,-1 0 16,0-14-16,0 0 0,0 14 16,-13 0-1,13 0-15,-14 13 16,28-13-16,-13-14 0,-15 14 15,14 0-15,0-1 16,1 1-16,-1 14 16,0-14-16,0-14 0,-13 27 15,13-13-15,0 0 16,14 13-16,-14 1 16,0-14-1,1 0-15,13 27 0,-28-27 16,14 0-16,14-1 15,0 29-15,-14-28 16,1 13-16,-1-27 0,14 55 16,-28 14-16,14-41 15,1 41-15,13-14 16,-28-13-16,14 13 0,14-14 16,-27 15-16,13-15 15,14-13-15,0 13 16,-28 0-16,28-13 15,0 13-15,-14-13 0,14 0 16,0 41-16,0-42 16,0 1-16,0 0 15,0-15-15,0 1 16,0 0-16,0 14 0,0-15 16,0 15-16,0 13 15,0-27 1,0 0-16,0 0 0,0 13 15,0 1-15,0-14 16,0 13-16,0-13 16,0 0-16,0 27 15,0-27-15,0 0 16,0 0-16,0 0 16,0 13-1,0-13 1,14 0-16,-14 0 15,28-1-15,-28 1 16,0 0-16,0 14 16,0-15-16,14 1 0,-14 0 15,13 0-15,-13 0 16,0 0-16,14-14 16,0 13-16,-14 15 0,0 0 15,14-15 1,-14 1-16,0 28 15,14-42-15,-14 27 16,13-27-16,-13 14 16,28 0-16,-14 13 15,-14-13-15,0 0 16,14 0-16,13 0 0,-27-1 16,42 29-1,-29-1-15,15-13 16,-14-1-16,-14-13 15,27 0-15,-13 0 16,14 27 0,-14-27-1,-1-14-15,1 14 16,0 0-16,0 0 16,13-1-1,-13 1 1,0 14-1,0-28-15,0 0 16,-14 14-16,13-14 16,1 0-16,-14 13 0,28-13 15,-1 14 1,-13-14 0,0 14-1,0-14-15,-14 14 0,28-14 16,-15 0-16,1 14 15,0-14-15,0 27 16,27-27-16,-27 0 16,0 14-16,0-14 15,-1 0 1,29 0-16,-42 14 16,14-14-16,13 0 0,15 0 15,-29 0 1,1 0-1,0 0-15,0 0 0,0 0 16,27 0-16,-13 0 16,13 0-1,-27 0 1,0 0-16,27 0 16,-27 0-1,0 0-15,0 0 16,-1 0-16,1 0 0,0 0 15,14 0-15,-15 0 16,1 0-16,0 0 16,14 0-1,-1-28-15,-13 28 0,14 0 16,-15 0 0,1-14-16,14 14 15,-28-13-15,27 13 0,-13-14 16,28 14-16,-15 0 15,-27-14 1,14 14-16,27 0 0,-13-14 16,-28 0-1,14 14-15,13 0 16,-13 0-16,0-27 16,0 27-16,0 0 0,-1 0 15,1-14-15,14 14 16,-1-14-1,-13 14-15,0 0 0,28-14 16,-42 1 0,27 13-16,-13-28 31,14 28-31,-15 0 0,1 0 16,14-14-16,13 0 15,-27 14 1,0-14-1,0 14-15,13 0 16,-13-13-16,0-15 16,-14 42-16,14-28 15,-1 14-15,29-14 16,-28 14-16,-1 0 16,-13-14-16,14 1 15,0 13-15,0-14 16,0 14-1,13 0-15,-13 0 16,0 0 0,-14-14-16,14 14 15,-1 0-15,1 0 16,0 0 0,14 0-16,-28-14 15,14 14-15,-1 0 16,1 0-16,0-27 15,0 27 1,0 0-16,27-14 16,-27 14-1,0-14 1,-1 14 0,1 0-16,14-14 15,-14 14 1,-14-14-16,13 14 15,1 0-15,0-13 16,0 13-16,0-28 16,13 28-1,-13 0-15,-14-14 16,14 14-16,0 0 16,-14-14-16,13 14 15,1-13-15,0-1 16,14 14-16,-15 0 15,1 0 1,0-14-16,0 0 16,0 14-1,-14-27 1,13 13-16,15 14 31,-28-14-31,14 14 16,-14-14-16,14 14 15,-1-14 17,1 14-17,0 0 1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980" units="cm"/>
          <inkml:channel name="Y" type="integer" max="732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1-09-18T07:08:26.771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5DDFB5-19C3-4147-9C0A-66019612DAE7}" emma:medium="tactile" emma:mode="ink">
          <msink:context xmlns:msink="http://schemas.microsoft.com/ink/2010/main" type="inkDrawing" rotatedBoundingBox="6307,5559 7317,17449 6735,17498 5726,5608" semanticType="callout" shapeName="Other">
            <msink:sourceLink direction="with" ref="{F75C0A5C-1E07-4F47-81C1-61737A39A704}"/>
          </msink:context>
        </emma:interpretation>
      </emma:emma>
    </inkml:annotationXML>
    <inkml:trace contextRef="#ctx0" brushRef="#br0">0 0 0,'0'0'0,"0"0"0,0 0 16,0 0-16,0 0 16,0 0-1,0 0-15,0 0 16,0 0 0,15 64-16,15-11 15,16 18 1,6 9-16,1-1 15,0-4 1,-8-3-16,-7 3 16,0 12-16,-8 11 15,8 15 1,-8 8-16,7 15 16,-6 15-1,6 7-15,-6 12 16,-9 11-1,1 0-15,-1 11 16,1 4-16,0-3 16,-1-5-1,9 5-15,-5-5 16,0-7 0,1 4-16,-1 4 15,-3-5-15,-1 5 16,1 3-1,-4 1-15,-8 3 16,0 11 0,-3 5-16,-4-1 15,-4 15 1,0-7-16,-4-4 16,-4 4-1,5-16-15,3-14 16,0-8-16,7 0 15,1-11 1,3-1-16,-3 1 16,-1 0-1,1-8-15,-1 4 16,-3 0-16,0 0 16,0-4-1,-4 0-15,0-3 16,3-9-1,1-6-15,4-5 16,-1-7 0,1-3-16,3 3 15,0 3-15,1 5 16,-1-4 0,0-1-16,1 5 15,-1 0 1,-3-12-16,3-11 15,0-8 1,4-11-16,0-4 16,4-3-16,0-12 15,0-3 1,0-8-16,0-8 16,-4-7-1,0-1-15,0 1 16,0 4-16,4-1 15,-4 1 1,0 0-16,0-5 16,0-6-1,-4-1-15,1-4 16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FBB2-4FB8-4CCB-BE5D-28A59976C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B8AF7-1EC0-4FE1-87A3-E22BE25CA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67E43-7FE6-48CC-8AC5-AF063D97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882A-3B95-4CD2-8C30-2807C2A5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0D70-4A6A-4FD0-B2DE-870C5BC6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0797-44EA-4F1A-9DAA-63A4195D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4B5AC-7A58-4E5A-819B-B7E36BCB0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87C71-56F8-4245-BE37-0A0FFC14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24DA-FFC1-486C-A024-CF805D7B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CD746-7934-4337-BFCF-E0C9F725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84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6CDCA-BBCC-4CBC-976D-680B1D92E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1AA36-5E6E-4EDB-89CA-8063BECB8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067A-0CBE-443D-AF6C-DEA1C547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2048F-898F-4535-95D7-4017DA50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34252-1A0A-404F-B014-B36EF224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98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95A2-64C0-46B5-B6BC-D7A8D3CB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569D-B07B-428E-9DE0-FEA88D888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D2A8-E563-4FB0-BF61-CB27FF03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1182A-C093-4A1D-A68F-69FC7432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7103E-CEE2-4768-9E6C-6165DE25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2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63C1-4E4F-4C58-A65E-72A0D210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7436C-51B8-4C81-BE2C-83DA22F7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D47C6-519A-49D8-A590-B34441EA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56C5-F341-43D3-BB0A-1286CF2A8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7B7C-ADBA-4698-9BBE-5A0F5A8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57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56BA-E8CB-459B-ADE3-7721E225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D146-A629-460C-B788-CA510F6EC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D5341-0283-4A12-A1F5-B36EABAEE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93465-E0ED-4CA3-8624-1E1B934E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0342B-CC16-42B0-9A34-511A59C2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046D-5E5D-4865-B50A-790B6042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2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33B2-27CE-4FF5-90CA-A2564585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6555A-3368-4A9A-ACE5-BAD1DFC4E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14F16-3A9A-45EF-8089-ABAAF9418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341FA-EA66-4DDE-A352-634C8EE4B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1A523-C8F0-41ED-8638-AF355CAEA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378EC-D005-4690-A9BD-BD81A582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F19FA-A1A6-4664-8FC7-6AC4387B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A31095-B2CB-482A-8691-459C70AD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83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D106-2A24-4CE2-88DB-EE942A84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93664-5388-438F-87EE-831A58B0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CF05D-D6F0-499B-97DE-C5225B99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F7252-FC41-4507-9017-0B201F17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7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BDA41-376C-40DE-AE11-457A0C8E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191343-E847-4986-88AE-52C93D4A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3A36E-97CD-4949-823D-C7BDF9C5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51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D6E10-1862-4E9E-8158-C267A2CB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AB20-DB07-4EFF-952D-4C0E0D5A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7FC59-D347-4C5D-A779-91008E10D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C5939-221E-4315-A652-EDD757A4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07DD8-548C-4765-9576-1E7A55FC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50294-0DE7-4EA9-A4AF-B0C63059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3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FC38-9FA1-4B3F-A25E-9DD588FF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A23A7-119F-4FAC-A21A-AB2FF0A40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C47FD-E6D3-4AD3-B3DF-98D2B2E45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E4F16-DEEC-4AA3-B602-7BB3EE55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173CB-D854-4DAF-B421-1BC80D78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6C641-7EC2-47F3-AF64-FD8D396B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1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E2E60-0B4F-429E-B451-60966108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C893B-341D-47BA-BD63-955816F2E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A88B1-9D3A-4216-8928-58998265A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AC62-9E56-48CE-ACFF-9EF17A15C167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8482E-277C-4429-8DA5-97334841E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7DA9-38FC-4A86-8298-3D8CD6A3D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83707-1286-490B-BE43-5FBD3DA64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2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elcome-word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-check-list-hook-bird-mark-1769866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clgateway.islington.gov.uk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clgateway.islington.gov.uk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customXml" Target="../ink/ink2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customXml" Target="../ink/ink4.xml"/><Relationship Id="rId4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.uk/url?sa=i&amp;rct=j&amp;q=&amp;esrc=s&amp;source=images&amp;cd=&amp;cad=rja&amp;uact=8&amp;ved=0ahUKEwjxx4f9kd_NAhVSF8AKHe5fDYQQjRwIBw&amp;url=https://www.royalparks.org.uk/parks/greenwich-park/things-to-see-and-do&amp;psig=AFQjCNFZXI7bhj7vtaRVDzlV9uNDu-xgOw&amp;ust=1467904829224011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.uk/url?sa=i&amp;rct=j&amp;q=&amp;esrc=s&amp;source=images&amp;cd=&amp;cad=rja&amp;uact=8&amp;ved=0ahUKEwjxx4f9kd_NAhVSF8AKHe5fDYQQjRwIBw&amp;url=https://www.royalparks.org.uk/parks/greenwich-park/things-to-see-and-do&amp;psig=AFQjCNFZXI7bhj7vtaRVDzlV9uNDu-xgOw&amp;ust=146790482922401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13073B3-52F1-4222-A6D3-62355C58C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957944" y="3688407"/>
            <a:ext cx="8904762" cy="328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45FC-A77B-4755-9D61-71988190D50A}"/>
              </a:ext>
            </a:extLst>
          </p:cNvPr>
          <p:cNvSpPr txBox="1"/>
          <p:nvPr/>
        </p:nvSpPr>
        <p:spPr>
          <a:xfrm>
            <a:off x="1571625" y="647700"/>
            <a:ext cx="9601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Welcome to ESOL online </a:t>
            </a:r>
          </a:p>
          <a:p>
            <a:pPr algn="ctr"/>
            <a:r>
              <a:rPr lang="en-GB" sz="4400" dirty="0"/>
              <a:t>Islington Adult Community Learning</a:t>
            </a:r>
          </a:p>
          <a:p>
            <a:pPr algn="ctr"/>
            <a:r>
              <a:rPr lang="en-GB" sz="4400" dirty="0"/>
              <a:t>Entry </a:t>
            </a:r>
            <a:r>
              <a:rPr lang="en-GB" sz="4400" dirty="0" smtClean="0"/>
              <a:t>2/3 autumn term 2021</a:t>
            </a:r>
            <a:endParaRPr lang="en-GB" sz="4400" dirty="0"/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Teacher: </a:t>
            </a:r>
            <a:r>
              <a:rPr lang="en-GB" sz="4400" dirty="0" err="1" smtClean="0"/>
              <a:t>Gosia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7896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896BC8-BDF8-4522-8740-6BA72D43AFE1}"/>
              </a:ext>
            </a:extLst>
          </p:cNvPr>
          <p:cNvSpPr txBox="1"/>
          <p:nvPr/>
        </p:nvSpPr>
        <p:spPr>
          <a:xfrm>
            <a:off x="193964" y="704848"/>
            <a:ext cx="114069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/>
              <a:t>I would like to watch movies. (Context: when talking about what you enjoy doing) </a:t>
            </a:r>
            <a:r>
              <a:rPr lang="en-GB" sz="2800" dirty="0">
                <a:solidFill>
                  <a:srgbClr val="FF0000"/>
                </a:solidFill>
              </a:rPr>
              <a:t>I like watching movies. (What you generally like doing: I like swimming, I like reading. I enjoy cooking. </a:t>
            </a:r>
          </a:p>
          <a:p>
            <a:r>
              <a:rPr lang="en-GB" sz="2800" b="1" dirty="0">
                <a:solidFill>
                  <a:srgbClr val="FF0000"/>
                </a:solidFill>
              </a:rPr>
              <a:t>Different context: </a:t>
            </a:r>
            <a:r>
              <a:rPr lang="en-GB" sz="2800" dirty="0">
                <a:solidFill>
                  <a:srgbClr val="FF0000"/>
                </a:solidFill>
              </a:rPr>
              <a:t>What do you want to do tonight? I would like to watch a movie. </a:t>
            </a:r>
            <a:endParaRPr lang="en-GB" sz="2800" dirty="0"/>
          </a:p>
          <a:p>
            <a:r>
              <a:rPr lang="en-GB" sz="2800" dirty="0"/>
              <a:t>2. I like to read the book. </a:t>
            </a:r>
            <a:endParaRPr lang="en-GB" sz="2800" dirty="0" smtClean="0"/>
          </a:p>
          <a:p>
            <a:r>
              <a:rPr lang="en-GB" sz="2800" dirty="0" smtClean="0"/>
              <a:t>3.  I am speaking Spanish</a:t>
            </a:r>
          </a:p>
          <a:p>
            <a:r>
              <a:rPr lang="en-GB" sz="2800" dirty="0" smtClean="0"/>
              <a:t>4. On the summer the weather is nice. </a:t>
            </a:r>
          </a:p>
          <a:p>
            <a:r>
              <a:rPr lang="en-GB" sz="2800" dirty="0" smtClean="0"/>
              <a:t>5</a:t>
            </a:r>
            <a:r>
              <a:rPr lang="en-GB" sz="2800" dirty="0"/>
              <a:t>. I like to meet other nationality people</a:t>
            </a:r>
            <a:r>
              <a:rPr lang="en-GB" sz="2800" dirty="0" smtClean="0"/>
              <a:t>.</a:t>
            </a:r>
          </a:p>
          <a:p>
            <a:r>
              <a:rPr lang="en-GB" sz="2800" dirty="0" smtClean="0"/>
              <a:t> 6</a:t>
            </a:r>
            <a:r>
              <a:rPr lang="en-GB" sz="2800" dirty="0"/>
              <a:t>. They speak a lot of </a:t>
            </a:r>
            <a:r>
              <a:rPr lang="en-GB" sz="2800" dirty="0" smtClean="0"/>
              <a:t>language. </a:t>
            </a:r>
            <a:endParaRPr lang="en-GB" sz="2800" dirty="0"/>
          </a:p>
          <a:p>
            <a:r>
              <a:rPr lang="en-GB" sz="2800" dirty="0"/>
              <a:t>7. I have one boy and two </a:t>
            </a:r>
            <a:r>
              <a:rPr lang="en-GB" sz="2800" dirty="0" smtClean="0"/>
              <a:t>girl.</a:t>
            </a:r>
          </a:p>
          <a:p>
            <a:r>
              <a:rPr lang="en-GB" sz="2800" dirty="0" smtClean="0"/>
              <a:t>Pronunciation</a:t>
            </a:r>
            <a:r>
              <a:rPr lang="en-GB" sz="2800" dirty="0"/>
              <a:t>: Europe – EU European </a:t>
            </a:r>
            <a:r>
              <a:rPr lang="en-GB" sz="2800" u="sng" dirty="0"/>
              <a:t>U</a:t>
            </a:r>
            <a:r>
              <a:rPr lang="en-GB" sz="2800" dirty="0"/>
              <a:t>nion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035" y="120073"/>
            <a:ext cx="900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Find the mistakes. Write correct sentences.  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03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C55083-6C44-4F76-BE67-C550368E499A}"/>
              </a:ext>
            </a:extLst>
          </p:cNvPr>
          <p:cNvSpPr txBox="1"/>
          <p:nvPr/>
        </p:nvSpPr>
        <p:spPr>
          <a:xfrm>
            <a:off x="179771" y="94818"/>
            <a:ext cx="11529875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effectLst/>
                <a:ea typeface="Times New Roman" panose="02020603050405020304" pitchFamily="18" charset="0"/>
              </a:rPr>
              <a:t>CLASSROOM  QUESTIONS - PART 2 asking about vocabulary</a:t>
            </a:r>
            <a:endParaRPr lang="en-GB" sz="3200" b="1" dirty="0">
              <a:effectLst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a typeface="Times New Roman" panose="02020603050405020304" pitchFamily="18" charset="0"/>
              </a:rPr>
              <a:t>F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ill in the </a:t>
            </a:r>
            <a:r>
              <a:rPr lang="en-US" sz="2800" i="1" dirty="0">
                <a:ea typeface="Times New Roman" panose="02020603050405020304" pitchFamily="18" charset="0"/>
              </a:rPr>
              <a:t>gaps.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ea typeface="Times New Roman" panose="02020603050405020304" pitchFamily="18" charset="0"/>
              </a:rPr>
              <a:t> 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1.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this word formal or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informal_________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2.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this word countable or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___________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3.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this right/correct/ok/alright?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4.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_____ 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is the past of the verb “drive”?</a:t>
            </a:r>
            <a:r>
              <a:rPr lang="en-US" sz="280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 </a:t>
            </a:r>
            <a:endParaRPr lang="en-GB" sz="2800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5.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What kind of word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this in grammar?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effectLst/>
                <a:ea typeface="Times New Roman" panose="02020603050405020304" pitchFamily="18" charset="0"/>
              </a:rPr>
              <a:t>eg.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 noun/verb/adjective) 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6.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How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you use this word?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7.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Which words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with this word? 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(= collocation)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8.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What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another way to say this?</a:t>
            </a:r>
          </a:p>
          <a:p>
            <a:r>
              <a:rPr lang="en-US" sz="2800" b="1" dirty="0">
                <a:ea typeface="Times New Roman" panose="02020603050405020304" pitchFamily="18" charset="0"/>
              </a:rPr>
              <a:t>9. </a:t>
            </a:r>
            <a:r>
              <a:rPr lang="en-US" sz="2800" dirty="0">
                <a:ea typeface="Times New Roman" panose="02020603050405020304" pitchFamily="18" charset="0"/>
              </a:rPr>
              <a:t>What is the opposite </a:t>
            </a:r>
            <a:r>
              <a:rPr lang="en-US" sz="2800" b="1" dirty="0" smtClean="0">
                <a:ea typeface="Times New Roman" panose="02020603050405020304" pitchFamily="18" charset="0"/>
              </a:rPr>
              <a:t>___</a:t>
            </a:r>
            <a:r>
              <a:rPr lang="en-US" sz="2800" dirty="0" smtClean="0">
                <a:ea typeface="Times New Roman" panose="02020603050405020304" pitchFamily="18" charset="0"/>
              </a:rPr>
              <a:t> </a:t>
            </a:r>
            <a:r>
              <a:rPr lang="en-US" sz="2800" dirty="0">
                <a:ea typeface="Times New Roman" panose="02020603050405020304" pitchFamily="18" charset="0"/>
              </a:rPr>
              <a:t>“cheap”?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a typeface="Times New Roman" panose="02020603050405020304" pitchFamily="18" charset="0"/>
              </a:rPr>
              <a:t>10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Could you put this word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a sentence for me?</a:t>
            </a:r>
            <a:endParaRPr lang="en-GB" sz="2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7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C55083-6C44-4F76-BE67-C550368E499A}"/>
              </a:ext>
            </a:extLst>
          </p:cNvPr>
          <p:cNvSpPr txBox="1"/>
          <p:nvPr/>
        </p:nvSpPr>
        <p:spPr>
          <a:xfrm>
            <a:off x="179771" y="94818"/>
            <a:ext cx="11529875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effectLst/>
                <a:ea typeface="Times New Roman" panose="02020603050405020304" pitchFamily="18" charset="0"/>
              </a:rPr>
              <a:t>CLASSROOM  QUESTIONS - PART 2 asking about vocabulary</a:t>
            </a:r>
            <a:endParaRPr lang="en-GB" sz="3200" b="1" dirty="0">
              <a:effectLst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a typeface="Times New Roman" panose="02020603050405020304" pitchFamily="18" charset="0"/>
              </a:rPr>
              <a:t>F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ill in the </a:t>
            </a:r>
            <a:r>
              <a:rPr lang="en-US" sz="2800" i="1" dirty="0">
                <a:ea typeface="Times New Roman" panose="02020603050405020304" pitchFamily="18" charset="0"/>
              </a:rPr>
              <a:t>gaps.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ea typeface="Times New Roman" panose="02020603050405020304" pitchFamily="18" charset="0"/>
              </a:rPr>
              <a:t> 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1.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this word formal or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__informal_________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2.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this word countable or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__uncountable_________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3.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this right/correct/ok/alright?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4.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__What___ 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is the past of the verb “drive”?</a:t>
            </a:r>
            <a:r>
              <a:rPr lang="en-US" sz="280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 </a:t>
            </a:r>
            <a:endParaRPr lang="en-GB" sz="2800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5.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What kind of word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this in grammar?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effectLst/>
                <a:ea typeface="Times New Roman" panose="02020603050405020304" pitchFamily="18" charset="0"/>
              </a:rPr>
              <a:t>eg.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 noun/verb/adjective) 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6.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How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_do____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you use this word?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7.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Which words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_go___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with this word? 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(= collocation)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8.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What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_is__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another way to say this?</a:t>
            </a:r>
          </a:p>
          <a:p>
            <a:r>
              <a:rPr lang="en-US" sz="2800" b="1" dirty="0">
                <a:ea typeface="Times New Roman" panose="02020603050405020304" pitchFamily="18" charset="0"/>
              </a:rPr>
              <a:t>9. </a:t>
            </a:r>
            <a:r>
              <a:rPr lang="en-US" sz="2800" dirty="0">
                <a:ea typeface="Times New Roman" panose="02020603050405020304" pitchFamily="18" charset="0"/>
              </a:rPr>
              <a:t>What is the opposite </a:t>
            </a:r>
            <a:r>
              <a:rPr lang="en-US" sz="2800" b="1" dirty="0">
                <a:ea typeface="Times New Roman" panose="02020603050405020304" pitchFamily="18" charset="0"/>
              </a:rPr>
              <a:t>_of__</a:t>
            </a:r>
            <a:r>
              <a:rPr lang="en-US" sz="2800" dirty="0">
                <a:ea typeface="Times New Roman" panose="02020603050405020304" pitchFamily="18" charset="0"/>
              </a:rPr>
              <a:t> “cheap”?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a typeface="Times New Roman" panose="02020603050405020304" pitchFamily="18" charset="0"/>
              </a:rPr>
              <a:t>10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Could you put this word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_in__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a sentence for me?</a:t>
            </a:r>
            <a:endParaRPr lang="en-GB" sz="2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1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A0C7187-B02E-4FD5-8256-95F1107AF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86732" r="1579" b="2136"/>
          <a:stretch/>
        </p:blipFill>
        <p:spPr bwMode="auto">
          <a:xfrm>
            <a:off x="106665" y="1994023"/>
            <a:ext cx="11978670" cy="106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A93EF-054D-4824-A9DF-8FE0CE34C367}"/>
              </a:ext>
            </a:extLst>
          </p:cNvPr>
          <p:cNvSpPr txBox="1"/>
          <p:nvPr/>
        </p:nvSpPr>
        <p:spPr>
          <a:xfrm>
            <a:off x="319596" y="239697"/>
            <a:ext cx="1155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Zoom menu </a:t>
            </a:r>
            <a:r>
              <a:rPr lang="en-GB" sz="3600" dirty="0"/>
              <a:t>– press/ click on each picture to do different 			        things   </a:t>
            </a:r>
          </a:p>
          <a:p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5E8F6-4105-4D3E-A363-3D521BDFBE11}"/>
              </a:ext>
            </a:extLst>
          </p:cNvPr>
          <p:cNvSpPr txBox="1"/>
          <p:nvPr/>
        </p:nvSpPr>
        <p:spPr>
          <a:xfrm>
            <a:off x="71287" y="3748349"/>
            <a:ext cx="1761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turn your microphone/sound </a:t>
            </a:r>
            <a:r>
              <a:rPr lang="en-GB" sz="2400" b="1" dirty="0"/>
              <a:t>on</a:t>
            </a:r>
            <a:r>
              <a:rPr lang="en-GB" sz="2400" dirty="0"/>
              <a:t> or </a:t>
            </a:r>
            <a:r>
              <a:rPr lang="en-GB" sz="2400" b="1" dirty="0"/>
              <a:t>off</a:t>
            </a:r>
            <a:r>
              <a:rPr lang="en-GB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EC22D-322E-4218-A3D7-01193F324074}"/>
              </a:ext>
            </a:extLst>
          </p:cNvPr>
          <p:cNvSpPr txBox="1"/>
          <p:nvPr/>
        </p:nvSpPr>
        <p:spPr>
          <a:xfrm>
            <a:off x="2339266" y="3613432"/>
            <a:ext cx="1305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turn your camera </a:t>
            </a:r>
            <a:r>
              <a:rPr lang="en-GB" sz="2400" b="1" dirty="0"/>
              <a:t>on</a:t>
            </a:r>
            <a:r>
              <a:rPr lang="en-GB" sz="2400" dirty="0"/>
              <a:t> or </a:t>
            </a:r>
            <a:r>
              <a:rPr lang="en-GB" sz="2400" b="1" dirty="0"/>
              <a:t>off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24DBC-5D69-46C0-A299-1E5DEDF5FD21}"/>
              </a:ext>
            </a:extLst>
          </p:cNvPr>
          <p:cNvSpPr txBox="1"/>
          <p:nvPr/>
        </p:nvSpPr>
        <p:spPr>
          <a:xfrm>
            <a:off x="5015883" y="3594053"/>
            <a:ext cx="1305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write a </a:t>
            </a:r>
            <a:r>
              <a:rPr lang="en-GB" sz="2400" b="1" dirty="0"/>
              <a:t>message</a:t>
            </a:r>
            <a:r>
              <a:rPr lang="en-GB" sz="2400" dirty="0"/>
              <a:t> in the chat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96DC8-47CE-4C73-A2BE-950C9B76AED6}"/>
              </a:ext>
            </a:extLst>
          </p:cNvPr>
          <p:cNvSpPr txBox="1"/>
          <p:nvPr/>
        </p:nvSpPr>
        <p:spPr>
          <a:xfrm>
            <a:off x="8313938" y="3594053"/>
            <a:ext cx="2325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send pictures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2DD64-4215-4BD6-BDC2-913811478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0" t="78901" r="22931" b="10939"/>
          <a:stretch/>
        </p:blipFill>
        <p:spPr>
          <a:xfrm>
            <a:off x="8012096" y="4121263"/>
            <a:ext cx="2445799" cy="861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8148B-5996-40EC-BADC-36DEE35F3167}"/>
              </a:ext>
            </a:extLst>
          </p:cNvPr>
          <p:cNvSpPr txBox="1"/>
          <p:nvPr/>
        </p:nvSpPr>
        <p:spPr>
          <a:xfrm>
            <a:off x="10928545" y="3521098"/>
            <a:ext cx="126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leave the meeting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34C20C-475C-4584-A4EE-D25437C4DD56}"/>
              </a:ext>
            </a:extLst>
          </p:cNvPr>
          <p:cNvCxnSpPr>
            <a:cxnSpLocks/>
          </p:cNvCxnSpPr>
          <p:nvPr/>
        </p:nvCxnSpPr>
        <p:spPr>
          <a:xfrm flipV="1">
            <a:off x="810542" y="3151573"/>
            <a:ext cx="0" cy="5967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99363A-7C42-47A2-9C6E-6D138E76A5CC}"/>
              </a:ext>
            </a:extLst>
          </p:cNvPr>
          <p:cNvCxnSpPr>
            <a:cxnSpLocks/>
          </p:cNvCxnSpPr>
          <p:nvPr/>
        </p:nvCxnSpPr>
        <p:spPr>
          <a:xfrm flipV="1">
            <a:off x="2467992" y="3151573"/>
            <a:ext cx="0" cy="480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F6DF56-19A9-4B86-9308-249D73B1C999}"/>
              </a:ext>
            </a:extLst>
          </p:cNvPr>
          <p:cNvCxnSpPr/>
          <p:nvPr/>
        </p:nvCxnSpPr>
        <p:spPr>
          <a:xfrm flipV="1">
            <a:off x="5406501" y="3151573"/>
            <a:ext cx="0" cy="461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A7460C-CC8B-4EAE-A748-387FE8BE1EFE}"/>
              </a:ext>
            </a:extLst>
          </p:cNvPr>
          <p:cNvCxnSpPr/>
          <p:nvPr/>
        </p:nvCxnSpPr>
        <p:spPr>
          <a:xfrm flipV="1">
            <a:off x="9712171" y="3151573"/>
            <a:ext cx="0" cy="480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687B70-ACEB-4890-AE30-044426D9B5C8}"/>
              </a:ext>
            </a:extLst>
          </p:cNvPr>
          <p:cNvCxnSpPr>
            <a:cxnSpLocks/>
          </p:cNvCxnSpPr>
          <p:nvPr/>
        </p:nvCxnSpPr>
        <p:spPr>
          <a:xfrm flipV="1">
            <a:off x="11319030" y="3151573"/>
            <a:ext cx="0" cy="461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A053BF-8E40-464B-9A30-773083AC3BBC}"/>
              </a:ext>
            </a:extLst>
          </p:cNvPr>
          <p:cNvSpPr txBox="1"/>
          <p:nvPr/>
        </p:nvSpPr>
        <p:spPr>
          <a:xfrm>
            <a:off x="3724182" y="5318009"/>
            <a:ext cx="176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see the </a:t>
            </a:r>
            <a:r>
              <a:rPr lang="en-GB" sz="2400" b="1" dirty="0"/>
              <a:t>people</a:t>
            </a:r>
            <a:r>
              <a:rPr lang="en-GB" sz="2400" dirty="0"/>
              <a:t> in the meeting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8411AD-2E2D-421B-A9B5-6633E67950EB}"/>
              </a:ext>
            </a:extLst>
          </p:cNvPr>
          <p:cNvCxnSpPr>
            <a:cxnSpLocks/>
          </p:cNvCxnSpPr>
          <p:nvPr/>
        </p:nvCxnSpPr>
        <p:spPr>
          <a:xfrm flipH="1" flipV="1">
            <a:off x="4190128" y="3118918"/>
            <a:ext cx="26634" cy="2172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70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4B58037-A86B-4468-B27F-E24E5C048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2" t="2493" r="26532" b="9741"/>
          <a:stretch/>
        </p:blipFill>
        <p:spPr>
          <a:xfrm>
            <a:off x="221942" y="113189"/>
            <a:ext cx="5490539" cy="6562819"/>
          </a:xfrm>
          <a:prstGeom prst="rect">
            <a:avLst/>
          </a:prstGeom>
        </p:spPr>
      </p:pic>
      <p:pic>
        <p:nvPicPr>
          <p:cNvPr id="4" name="Picture 2" descr="Image result for person in zoom meeting cartoon">
            <a:extLst>
              <a:ext uri="{FF2B5EF4-FFF2-40B4-BE49-F238E27FC236}">
                <a16:creationId xmlns:a16="http://schemas.microsoft.com/office/drawing/2014/main" id="{D382B495-8BE2-46AD-9E05-3E14D6AA2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20571" r="6844" b="26141"/>
          <a:stretch/>
        </p:blipFill>
        <p:spPr bwMode="auto">
          <a:xfrm>
            <a:off x="488271" y="1970841"/>
            <a:ext cx="5186452" cy="34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B7CE2-1488-4FD5-BDB5-FA47D2D8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87767" r="37013" b="3820"/>
          <a:stretch/>
        </p:blipFill>
        <p:spPr bwMode="auto">
          <a:xfrm>
            <a:off x="226094" y="6118935"/>
            <a:ext cx="4023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C22662-FAFD-4FD4-932C-4CB11CE3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5" t="87767" r="3278" b="3820"/>
          <a:stretch/>
        </p:blipFill>
        <p:spPr bwMode="auto">
          <a:xfrm>
            <a:off x="4249444" y="6118935"/>
            <a:ext cx="14630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59D86-A71D-497C-B0E8-4366C0320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42" b="8997"/>
          <a:stretch/>
        </p:blipFill>
        <p:spPr>
          <a:xfrm>
            <a:off x="5794161" y="0"/>
            <a:ext cx="275425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05FC9-BA6D-414B-A1EA-E91939FEF563}"/>
              </a:ext>
            </a:extLst>
          </p:cNvPr>
          <p:cNvSpPr txBox="1"/>
          <p:nvPr/>
        </p:nvSpPr>
        <p:spPr>
          <a:xfrm>
            <a:off x="8548415" y="186431"/>
            <a:ext cx="342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Using chat on your computer/laptop 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A6D23E2-E7E5-4523-B6ED-CC8F084A7E70}"/>
              </a:ext>
            </a:extLst>
          </p:cNvPr>
          <p:cNvSpPr/>
          <p:nvPr/>
        </p:nvSpPr>
        <p:spPr>
          <a:xfrm>
            <a:off x="2711307" y="6118935"/>
            <a:ext cx="635575" cy="62587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603D23-4B9A-40AA-8A75-EB0DADBE10BA}"/>
              </a:ext>
            </a:extLst>
          </p:cNvPr>
          <p:cNvSpPr txBox="1"/>
          <p:nvPr/>
        </p:nvSpPr>
        <p:spPr>
          <a:xfrm>
            <a:off x="8930936" y="4815214"/>
            <a:ext cx="2923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Type your message here and press the Enter key</a:t>
            </a:r>
          </a:p>
        </p:txBody>
      </p:sp>
      <p:pic>
        <p:nvPicPr>
          <p:cNvPr id="13" name="Picture 2" descr="5,998 Black Enter Key Photos - Free &amp; Royalty-Free Stock Photos from  Dreamstime">
            <a:extLst>
              <a:ext uri="{FF2B5EF4-FFF2-40B4-BE49-F238E27FC236}">
                <a16:creationId xmlns:a16="http://schemas.microsoft.com/office/drawing/2014/main" id="{FDF6E369-44AE-4F8B-9B6D-AF9A01B70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236" y="5677108"/>
            <a:ext cx="1494408" cy="9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E0F0B6-9122-443B-AE6F-3F976F2E8A26}"/>
              </a:ext>
            </a:extLst>
          </p:cNvPr>
          <p:cNvCxnSpPr/>
          <p:nvPr/>
        </p:nvCxnSpPr>
        <p:spPr>
          <a:xfrm flipH="1">
            <a:off x="7040781" y="5175682"/>
            <a:ext cx="1890155" cy="1400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4A36F8-0BE0-4027-8A80-A813E225A68D}"/>
              </a:ext>
            </a:extLst>
          </p:cNvPr>
          <p:cNvSpPr txBox="1"/>
          <p:nvPr/>
        </p:nvSpPr>
        <p:spPr>
          <a:xfrm>
            <a:off x="1167804" y="5464043"/>
            <a:ext cx="163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press chat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5840E-682A-4031-9D4B-6358092EE1FA}"/>
              </a:ext>
            </a:extLst>
          </p:cNvPr>
          <p:cNvCxnSpPr/>
          <p:nvPr/>
        </p:nvCxnSpPr>
        <p:spPr>
          <a:xfrm>
            <a:off x="2425582" y="5875908"/>
            <a:ext cx="285725" cy="243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11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4B58037-A86B-4468-B27F-E24E5C048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2" t="2493" r="26532" b="9741"/>
          <a:stretch/>
        </p:blipFill>
        <p:spPr>
          <a:xfrm>
            <a:off x="221942" y="113189"/>
            <a:ext cx="5490539" cy="6562819"/>
          </a:xfrm>
          <a:prstGeom prst="rect">
            <a:avLst/>
          </a:prstGeom>
        </p:spPr>
      </p:pic>
      <p:pic>
        <p:nvPicPr>
          <p:cNvPr id="4" name="Picture 2" descr="Image result for person in zoom meeting cartoon">
            <a:extLst>
              <a:ext uri="{FF2B5EF4-FFF2-40B4-BE49-F238E27FC236}">
                <a16:creationId xmlns:a16="http://schemas.microsoft.com/office/drawing/2014/main" id="{D382B495-8BE2-46AD-9E05-3E14D6AA2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20571" r="6844" b="26141"/>
          <a:stretch/>
        </p:blipFill>
        <p:spPr bwMode="auto">
          <a:xfrm>
            <a:off x="488271" y="1970841"/>
            <a:ext cx="5186452" cy="34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B7CE2-1488-4FD5-BDB5-FA47D2D8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87767" r="37013" b="3820"/>
          <a:stretch/>
        </p:blipFill>
        <p:spPr bwMode="auto">
          <a:xfrm>
            <a:off x="226094" y="6118935"/>
            <a:ext cx="4023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C22662-FAFD-4FD4-932C-4CB11CE3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5" t="87767" r="3278" b="3820"/>
          <a:stretch/>
        </p:blipFill>
        <p:spPr bwMode="auto">
          <a:xfrm>
            <a:off x="4249444" y="6118935"/>
            <a:ext cx="14630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59D86-A71D-497C-B0E8-4366C0320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42" b="8997"/>
          <a:stretch/>
        </p:blipFill>
        <p:spPr>
          <a:xfrm>
            <a:off x="5794161" y="0"/>
            <a:ext cx="275425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05FC9-BA6D-414B-A1EA-E91939FEF563}"/>
              </a:ext>
            </a:extLst>
          </p:cNvPr>
          <p:cNvSpPr txBox="1"/>
          <p:nvPr/>
        </p:nvSpPr>
        <p:spPr>
          <a:xfrm>
            <a:off x="8770357" y="257452"/>
            <a:ext cx="3421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 close the chat press here</a:t>
            </a:r>
          </a:p>
        </p:txBody>
      </p:sp>
      <p:pic>
        <p:nvPicPr>
          <p:cNvPr id="14" name="Picture 1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DE2697F-F434-487E-BB4D-1A9E9569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1" t="4077" r="19518" b="86310"/>
          <a:stretch/>
        </p:blipFill>
        <p:spPr>
          <a:xfrm>
            <a:off x="8993080" y="1455938"/>
            <a:ext cx="2130642" cy="14293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9C3129-FC24-4573-984C-FFF5745BDE58}"/>
              </a:ext>
            </a:extLst>
          </p:cNvPr>
          <p:cNvCxnSpPr>
            <a:cxnSpLocks/>
          </p:cNvCxnSpPr>
          <p:nvPr/>
        </p:nvCxnSpPr>
        <p:spPr>
          <a:xfrm flipH="1" flipV="1">
            <a:off x="6251661" y="435008"/>
            <a:ext cx="2518696" cy="1686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616A35A-6E36-4F74-9DF2-E20608A1549F}"/>
              </a:ext>
            </a:extLst>
          </p:cNvPr>
          <p:cNvSpPr/>
          <p:nvPr/>
        </p:nvSpPr>
        <p:spPr>
          <a:xfrm>
            <a:off x="5794161" y="177553"/>
            <a:ext cx="393575" cy="4261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109B28-33DE-4410-91E9-C03774CA3B27}"/>
              </a:ext>
            </a:extLst>
          </p:cNvPr>
          <p:cNvCxnSpPr>
            <a:cxnSpLocks/>
          </p:cNvCxnSpPr>
          <p:nvPr/>
        </p:nvCxnSpPr>
        <p:spPr>
          <a:xfrm flipH="1">
            <a:off x="9552375" y="1624614"/>
            <a:ext cx="4438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CDA4A2F-D760-4DF7-9668-29E7A52A8CEA}"/>
              </a:ext>
            </a:extLst>
          </p:cNvPr>
          <p:cNvGraphicFramePr>
            <a:graphicFrameLocks noGrp="1"/>
          </p:cNvGraphicFramePr>
          <p:nvPr/>
        </p:nvGraphicFramePr>
        <p:xfrm>
          <a:off x="8930936" y="1358284"/>
          <a:ext cx="2325949" cy="1677880"/>
        </p:xfrm>
        <a:graphic>
          <a:graphicData uri="http://schemas.openxmlformats.org/drawingml/2006/table">
            <a:tbl>
              <a:tblPr/>
              <a:tblGrid>
                <a:gridCol w="2325949">
                  <a:extLst>
                    <a:ext uri="{9D8B030D-6E8A-4147-A177-3AD203B41FA5}">
                      <a16:colId xmlns:a16="http://schemas.microsoft.com/office/drawing/2014/main" val="3457626200"/>
                    </a:ext>
                  </a:extLst>
                </a:gridCol>
              </a:tblGrid>
              <a:tr h="16778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79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864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 description available.">
            <a:extLst>
              <a:ext uri="{FF2B5EF4-FFF2-40B4-BE49-F238E27FC236}">
                <a16:creationId xmlns:a16="http://schemas.microsoft.com/office/drawing/2014/main" id="{479E93FD-24CB-47A8-80EB-932C07923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74965"/>
          <a:stretch/>
        </p:blipFill>
        <p:spPr bwMode="auto">
          <a:xfrm>
            <a:off x="109905" y="3737742"/>
            <a:ext cx="4937157" cy="28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80D8F-A245-48E8-831D-0A2AC5F7FF41}"/>
              </a:ext>
            </a:extLst>
          </p:cNvPr>
          <p:cNvSpPr txBox="1"/>
          <p:nvPr/>
        </p:nvSpPr>
        <p:spPr>
          <a:xfrm>
            <a:off x="399495" y="2166151"/>
            <a:ext cx="393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  <a:r>
              <a:rPr lang="en-GB" sz="2800" dirty="0"/>
              <a:t> at the bottom of your screen, press </a:t>
            </a:r>
            <a:r>
              <a:rPr lang="en-GB" sz="2800" b="1" dirty="0"/>
              <a:t>more</a:t>
            </a:r>
            <a:r>
              <a:rPr lang="en-GB" sz="2800" dirty="0"/>
              <a:t> </a:t>
            </a:r>
            <a:r>
              <a:rPr lang="en-GB" sz="3200" b="1" dirty="0"/>
              <a:t>. . 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ECBD2-01ED-494A-BE14-DF3FD955DCA4}"/>
              </a:ext>
            </a:extLst>
          </p:cNvPr>
          <p:cNvSpPr txBox="1"/>
          <p:nvPr/>
        </p:nvSpPr>
        <p:spPr>
          <a:xfrm>
            <a:off x="109904" y="40379"/>
            <a:ext cx="6303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Using chat on an iPhone</a:t>
            </a:r>
            <a:endParaRPr lang="en-GB" sz="3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8B5C6A-2A86-4650-871A-9CDC2ADA44D5}"/>
              </a:ext>
            </a:extLst>
          </p:cNvPr>
          <p:cNvCxnSpPr/>
          <p:nvPr/>
        </p:nvCxnSpPr>
        <p:spPr>
          <a:xfrm>
            <a:off x="3169328" y="3053918"/>
            <a:ext cx="1091954" cy="2219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BCF7201-88B0-47FE-A49B-9B9ACFA6C271}"/>
              </a:ext>
            </a:extLst>
          </p:cNvPr>
          <p:cNvSpPr txBox="1"/>
          <p:nvPr/>
        </p:nvSpPr>
        <p:spPr>
          <a:xfrm>
            <a:off x="6413360" y="51955"/>
            <a:ext cx="250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To leave the chat press close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A3074A-DEA5-40B7-9725-E6EC699D3A20}"/>
              </a:ext>
            </a:extLst>
          </p:cNvPr>
          <p:cNvCxnSpPr>
            <a:cxnSpLocks/>
          </p:cNvCxnSpPr>
          <p:nvPr/>
        </p:nvCxnSpPr>
        <p:spPr>
          <a:xfrm>
            <a:off x="8011606" y="648967"/>
            <a:ext cx="10298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8" descr="Image result for iphone logo">
            <a:extLst>
              <a:ext uri="{FF2B5EF4-FFF2-40B4-BE49-F238E27FC236}">
                <a16:creationId xmlns:a16="http://schemas.microsoft.com/office/drawing/2014/main" id="{5F9A1CA6-8764-45A8-BF8D-A34B524FB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2209" r="26910" b="14806"/>
          <a:stretch/>
        </p:blipFill>
        <p:spPr bwMode="auto">
          <a:xfrm>
            <a:off x="4922099" y="86588"/>
            <a:ext cx="438742" cy="5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o description available.">
            <a:extLst>
              <a:ext uri="{FF2B5EF4-FFF2-40B4-BE49-F238E27FC236}">
                <a16:creationId xmlns:a16="http://schemas.microsoft.com/office/drawing/2014/main" id="{35619B74-A19C-447E-A432-EA51552AA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42071"/>
          <a:stretch/>
        </p:blipFill>
        <p:spPr bwMode="auto">
          <a:xfrm>
            <a:off x="5218566" y="2125544"/>
            <a:ext cx="3547374" cy="452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F631AB-2F90-45F5-A77A-AD1721E3760E}"/>
              </a:ext>
            </a:extLst>
          </p:cNvPr>
          <p:cNvCxnSpPr>
            <a:cxnSpLocks/>
          </p:cNvCxnSpPr>
          <p:nvPr/>
        </p:nvCxnSpPr>
        <p:spPr>
          <a:xfrm>
            <a:off x="6010183" y="1765858"/>
            <a:ext cx="727968" cy="11016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 descr="No description available.">
            <a:extLst>
              <a:ext uri="{FF2B5EF4-FFF2-40B4-BE49-F238E27FC236}">
                <a16:creationId xmlns:a16="http://schemas.microsoft.com/office/drawing/2014/main" id="{1241E6E9-23C2-4D8B-9A31-EE416623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15" y="141501"/>
            <a:ext cx="3037892" cy="657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534D12-6293-478A-8D7D-AD89AF856F9E}"/>
              </a:ext>
            </a:extLst>
          </p:cNvPr>
          <p:cNvSpPr txBox="1"/>
          <p:nvPr/>
        </p:nvSpPr>
        <p:spPr>
          <a:xfrm>
            <a:off x="10944917" y="4649073"/>
            <a:ext cx="193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  <a:r>
              <a:rPr lang="en-GB" sz="2800" dirty="0"/>
              <a:t> press send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2D8C6C-74AA-4576-A33B-CF59F951EE0D}"/>
              </a:ext>
            </a:extLst>
          </p:cNvPr>
          <p:cNvSpPr txBox="1"/>
          <p:nvPr/>
        </p:nvSpPr>
        <p:spPr>
          <a:xfrm>
            <a:off x="9708258" y="2829801"/>
            <a:ext cx="1704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  <a:r>
              <a:rPr lang="en-GB" sz="2800" dirty="0"/>
              <a:t> type your message here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5ADBFF9-D2F1-4053-B3A1-3F5ABF832F6B}"/>
              </a:ext>
            </a:extLst>
          </p:cNvPr>
          <p:cNvCxnSpPr>
            <a:cxnSpLocks/>
          </p:cNvCxnSpPr>
          <p:nvPr/>
        </p:nvCxnSpPr>
        <p:spPr>
          <a:xfrm>
            <a:off x="10377994" y="4563122"/>
            <a:ext cx="1" cy="1755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27B89DA-1940-4131-B6DE-E75E13988A6F}"/>
              </a:ext>
            </a:extLst>
          </p:cNvPr>
          <p:cNvCxnSpPr/>
          <p:nvPr/>
        </p:nvCxnSpPr>
        <p:spPr>
          <a:xfrm>
            <a:off x="11665258" y="5603180"/>
            <a:ext cx="247325" cy="557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BE3EF70-AAAD-49C2-9DA2-11A1E90B6904}"/>
              </a:ext>
            </a:extLst>
          </p:cNvPr>
          <p:cNvGraphicFramePr>
            <a:graphicFrameLocks noGrp="1"/>
          </p:cNvGraphicFramePr>
          <p:nvPr/>
        </p:nvGraphicFramePr>
        <p:xfrm>
          <a:off x="9041416" y="163154"/>
          <a:ext cx="3076604" cy="6574997"/>
        </p:xfrm>
        <a:graphic>
          <a:graphicData uri="http://schemas.openxmlformats.org/drawingml/2006/table">
            <a:tbl>
              <a:tblPr/>
              <a:tblGrid>
                <a:gridCol w="3076604">
                  <a:extLst>
                    <a:ext uri="{9D8B030D-6E8A-4147-A177-3AD203B41FA5}">
                      <a16:colId xmlns:a16="http://schemas.microsoft.com/office/drawing/2014/main" val="373244133"/>
                    </a:ext>
                  </a:extLst>
                </a:gridCol>
              </a:tblGrid>
              <a:tr h="657499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04230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BE369EE6-0624-401D-88C5-F43EABE27E1B}"/>
              </a:ext>
            </a:extLst>
          </p:cNvPr>
          <p:cNvSpPr txBox="1"/>
          <p:nvPr/>
        </p:nvSpPr>
        <p:spPr>
          <a:xfrm>
            <a:off x="4589969" y="1302160"/>
            <a:ext cx="220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  <a:r>
              <a:rPr lang="en-GB" sz="2800" dirty="0"/>
              <a:t> press </a:t>
            </a:r>
            <a:r>
              <a:rPr lang="en-GB" sz="2800" b="1" dirty="0"/>
              <a:t>chat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B93CD1-7F18-4708-A390-2D677B54B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1"/>
          <a:stretch/>
        </p:blipFill>
        <p:spPr>
          <a:xfrm>
            <a:off x="5252983" y="2541661"/>
            <a:ext cx="3165231" cy="3804082"/>
          </a:xfrm>
          <a:prstGeom prst="rect">
            <a:avLst/>
          </a:prstGeom>
        </p:spPr>
      </p:pic>
      <p:pic>
        <p:nvPicPr>
          <p:cNvPr id="22530" name="Picture 2" descr="No description available.">
            <a:extLst>
              <a:ext uri="{FF2B5EF4-FFF2-40B4-BE49-F238E27FC236}">
                <a16:creationId xmlns:a16="http://schemas.microsoft.com/office/drawing/2014/main" id="{479E93FD-24CB-47A8-80EB-932C07923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74965"/>
          <a:stretch/>
        </p:blipFill>
        <p:spPr bwMode="auto">
          <a:xfrm>
            <a:off x="109905" y="3737742"/>
            <a:ext cx="4937157" cy="28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No description available.">
            <a:extLst>
              <a:ext uri="{FF2B5EF4-FFF2-40B4-BE49-F238E27FC236}">
                <a16:creationId xmlns:a16="http://schemas.microsoft.com/office/drawing/2014/main" id="{3F37FD2E-47C4-4BA9-8B3B-B243687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864" y="159759"/>
            <a:ext cx="3085746" cy="65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80D8F-A245-48E8-831D-0A2AC5F7FF41}"/>
              </a:ext>
            </a:extLst>
          </p:cNvPr>
          <p:cNvSpPr txBox="1"/>
          <p:nvPr/>
        </p:nvSpPr>
        <p:spPr>
          <a:xfrm>
            <a:off x="399495" y="2166151"/>
            <a:ext cx="393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  <a:r>
              <a:rPr lang="en-GB" sz="2800" dirty="0"/>
              <a:t> at the bottom of your screen, press </a:t>
            </a:r>
            <a:r>
              <a:rPr lang="en-GB" sz="2800" b="1" dirty="0"/>
              <a:t>more</a:t>
            </a:r>
            <a:r>
              <a:rPr lang="en-GB" sz="2800" dirty="0"/>
              <a:t> </a:t>
            </a:r>
            <a:r>
              <a:rPr lang="en-GB" sz="3200" b="1" dirty="0"/>
              <a:t>. . 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96D6F-BDF6-4BCF-809E-A4844F6A198F}"/>
              </a:ext>
            </a:extLst>
          </p:cNvPr>
          <p:cNvSpPr txBox="1"/>
          <p:nvPr/>
        </p:nvSpPr>
        <p:spPr>
          <a:xfrm>
            <a:off x="4793941" y="1478867"/>
            <a:ext cx="226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  <a:r>
              <a:rPr lang="en-GB" sz="2800" dirty="0"/>
              <a:t> press </a:t>
            </a:r>
            <a:r>
              <a:rPr lang="en-GB" sz="2800" b="1" dirty="0"/>
              <a:t>chat</a:t>
            </a:r>
            <a:r>
              <a:rPr lang="en-GB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953E-FBDF-49A5-B2D6-BCE7BD53EE62}"/>
              </a:ext>
            </a:extLst>
          </p:cNvPr>
          <p:cNvSpPr txBox="1"/>
          <p:nvPr/>
        </p:nvSpPr>
        <p:spPr>
          <a:xfrm>
            <a:off x="9999112" y="2736502"/>
            <a:ext cx="1935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  <a:r>
              <a:rPr lang="en-GB" sz="2800" dirty="0"/>
              <a:t> type your message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ECBD2-01ED-494A-BE14-DF3FD955DCA4}"/>
              </a:ext>
            </a:extLst>
          </p:cNvPr>
          <p:cNvSpPr txBox="1"/>
          <p:nvPr/>
        </p:nvSpPr>
        <p:spPr>
          <a:xfrm>
            <a:off x="109904" y="40379"/>
            <a:ext cx="6303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Using chat on an android phone </a:t>
            </a:r>
            <a:r>
              <a:rPr lang="en-GB" sz="3600" dirty="0"/>
              <a:t>(e.g. Samsung)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E6536-7A0D-427F-9371-0C3679FDFFFA}"/>
              </a:ext>
            </a:extLst>
          </p:cNvPr>
          <p:cNvSpPr txBox="1"/>
          <p:nvPr/>
        </p:nvSpPr>
        <p:spPr>
          <a:xfrm>
            <a:off x="10848513" y="4443702"/>
            <a:ext cx="1249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  <a:r>
              <a:rPr lang="en-GB" sz="2800" dirty="0"/>
              <a:t> press send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8B5C6A-2A86-4650-871A-9CDC2ADA44D5}"/>
              </a:ext>
            </a:extLst>
          </p:cNvPr>
          <p:cNvCxnSpPr/>
          <p:nvPr/>
        </p:nvCxnSpPr>
        <p:spPr>
          <a:xfrm>
            <a:off x="3169328" y="3053918"/>
            <a:ext cx="1091954" cy="2219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A8A4E1-961E-4987-B61F-69D71D2FA12F}"/>
              </a:ext>
            </a:extLst>
          </p:cNvPr>
          <p:cNvCxnSpPr>
            <a:cxnSpLocks/>
          </p:cNvCxnSpPr>
          <p:nvPr/>
        </p:nvCxnSpPr>
        <p:spPr>
          <a:xfrm>
            <a:off x="5252983" y="2002087"/>
            <a:ext cx="331071" cy="1426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A21F96-D2C4-4FA3-84E1-062F85E0A00B}"/>
              </a:ext>
            </a:extLst>
          </p:cNvPr>
          <p:cNvCxnSpPr>
            <a:cxnSpLocks/>
          </p:cNvCxnSpPr>
          <p:nvPr/>
        </p:nvCxnSpPr>
        <p:spPr>
          <a:xfrm>
            <a:off x="10298097" y="4163627"/>
            <a:ext cx="0" cy="1837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FBDFBC-90C5-4D5B-A43F-22DA0C08EF2E}"/>
              </a:ext>
            </a:extLst>
          </p:cNvPr>
          <p:cNvCxnSpPr/>
          <p:nvPr/>
        </p:nvCxnSpPr>
        <p:spPr>
          <a:xfrm>
            <a:off x="11643012" y="5317910"/>
            <a:ext cx="216023" cy="596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2693AC1-CA37-49E2-9EA0-F110B05EFA8A}"/>
              </a:ext>
            </a:extLst>
          </p:cNvPr>
          <p:cNvGraphicFramePr>
            <a:graphicFrameLocks noGrp="1"/>
          </p:cNvGraphicFramePr>
          <p:nvPr/>
        </p:nvGraphicFramePr>
        <p:xfrm>
          <a:off x="8916865" y="159759"/>
          <a:ext cx="3085746" cy="6551759"/>
        </p:xfrm>
        <a:graphic>
          <a:graphicData uri="http://schemas.openxmlformats.org/drawingml/2006/table">
            <a:tbl>
              <a:tblPr/>
              <a:tblGrid>
                <a:gridCol w="3085746">
                  <a:extLst>
                    <a:ext uri="{9D8B030D-6E8A-4147-A177-3AD203B41FA5}">
                      <a16:colId xmlns:a16="http://schemas.microsoft.com/office/drawing/2014/main" val="2865069307"/>
                    </a:ext>
                  </a:extLst>
                </a:gridCol>
              </a:tblGrid>
              <a:tr h="655175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91541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BCF7201-88B0-47FE-A49B-9B9ACFA6C271}"/>
              </a:ext>
            </a:extLst>
          </p:cNvPr>
          <p:cNvSpPr txBox="1"/>
          <p:nvPr/>
        </p:nvSpPr>
        <p:spPr>
          <a:xfrm>
            <a:off x="6413360" y="51955"/>
            <a:ext cx="250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To leave the chat press close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A3074A-DEA5-40B7-9725-E6EC699D3A20}"/>
              </a:ext>
            </a:extLst>
          </p:cNvPr>
          <p:cNvCxnSpPr>
            <a:cxnSpLocks/>
          </p:cNvCxnSpPr>
          <p:nvPr/>
        </p:nvCxnSpPr>
        <p:spPr>
          <a:xfrm>
            <a:off x="8025414" y="539306"/>
            <a:ext cx="10298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544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DE90D-B132-4EBE-AC18-F3C4C16BBB5D}"/>
              </a:ext>
            </a:extLst>
          </p:cNvPr>
          <p:cNvSpPr txBox="1"/>
          <p:nvPr/>
        </p:nvSpPr>
        <p:spPr>
          <a:xfrm>
            <a:off x="479394" y="523783"/>
            <a:ext cx="11105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Let’s use Zoom chat!</a:t>
            </a:r>
          </a:p>
          <a:p>
            <a:endParaRPr lang="en-GB" sz="3600" dirty="0"/>
          </a:p>
          <a:p>
            <a:r>
              <a:rPr lang="en-GB" sz="3600" dirty="0"/>
              <a:t>Say hello in the chat</a:t>
            </a:r>
          </a:p>
        </p:txBody>
      </p:sp>
    </p:spTree>
    <p:extLst>
      <p:ext uri="{BB962C8B-B14F-4D97-AF65-F5344CB8AC3E}">
        <p14:creationId xmlns:p14="http://schemas.microsoft.com/office/powerpoint/2010/main" val="3070783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BDC107-0556-47CF-9488-9488773C2F7F}"/>
              </a:ext>
            </a:extLst>
          </p:cNvPr>
          <p:cNvSpPr txBox="1"/>
          <p:nvPr/>
        </p:nvSpPr>
        <p:spPr>
          <a:xfrm>
            <a:off x="485775" y="219075"/>
            <a:ext cx="112204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can send your message to everyone or send a </a:t>
            </a:r>
            <a:r>
              <a:rPr lang="en-GB" sz="2800" b="1" dirty="0"/>
              <a:t>private message </a:t>
            </a:r>
            <a:r>
              <a:rPr lang="en-GB" sz="2800" dirty="0"/>
              <a:t>to one person, for example to your teacher. </a:t>
            </a:r>
          </a:p>
          <a:p>
            <a:endParaRPr lang="en-GB" sz="2800" dirty="0"/>
          </a:p>
          <a:p>
            <a:r>
              <a:rPr lang="en-GB" sz="2800" dirty="0"/>
              <a:t>Press/click on the small arrow, you will see all the people in the meeting. 					          Choose the person you want to message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146" name="Picture 2" descr="Using in-meeting chat – Zoom Help Center">
            <a:extLst>
              <a:ext uri="{FF2B5EF4-FFF2-40B4-BE49-F238E27FC236}">
                <a16:creationId xmlns:a16="http://schemas.microsoft.com/office/drawing/2014/main" id="{EBA73CB8-CF42-49C0-958B-AF139A680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2"/>
          <a:stretch/>
        </p:blipFill>
        <p:spPr bwMode="auto">
          <a:xfrm>
            <a:off x="1332113" y="2571851"/>
            <a:ext cx="5486400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DCE655-7992-4356-B587-832F4A6417CE}"/>
              </a:ext>
            </a:extLst>
          </p:cNvPr>
          <p:cNvGraphicFramePr>
            <a:graphicFrameLocks noGrp="1"/>
          </p:cNvGraphicFramePr>
          <p:nvPr/>
        </p:nvGraphicFramePr>
        <p:xfrm>
          <a:off x="1332113" y="2621858"/>
          <a:ext cx="5505450" cy="1466850"/>
        </p:xfrm>
        <a:graphic>
          <a:graphicData uri="http://schemas.openxmlformats.org/drawingml/2006/table">
            <a:tbl>
              <a:tblPr/>
              <a:tblGrid>
                <a:gridCol w="5505450">
                  <a:extLst>
                    <a:ext uri="{9D8B030D-6E8A-4147-A177-3AD203B41FA5}">
                      <a16:colId xmlns:a16="http://schemas.microsoft.com/office/drawing/2014/main" val="1809242757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0426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EFB563-B21A-49EF-A298-1E52C2BCE65A}"/>
              </a:ext>
            </a:extLst>
          </p:cNvPr>
          <p:cNvSpPr txBox="1"/>
          <p:nvPr/>
        </p:nvSpPr>
        <p:spPr>
          <a:xfrm>
            <a:off x="292224" y="4480066"/>
            <a:ext cx="1053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Let’s practise</a:t>
            </a:r>
          </a:p>
          <a:p>
            <a:r>
              <a:rPr lang="en-GB" sz="2800" b="1" dirty="0"/>
              <a:t>1. Say hello in the chat, send the message to everyone.</a:t>
            </a:r>
          </a:p>
          <a:p>
            <a:r>
              <a:rPr lang="en-GB" sz="2800" b="1" dirty="0"/>
              <a:t>2. Say hello in the chat, send the message only to your teacher.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C0BBE5-89CD-4AC6-B9F3-4D75705F1A87}"/>
              </a:ext>
            </a:extLst>
          </p:cNvPr>
          <p:cNvCxnSpPr>
            <a:cxnSpLocks/>
          </p:cNvCxnSpPr>
          <p:nvPr/>
        </p:nvCxnSpPr>
        <p:spPr>
          <a:xfrm flipH="1">
            <a:off x="3293616" y="1931452"/>
            <a:ext cx="523782" cy="106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63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Course 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Course Start: 20/09/2021</a:t>
            </a:r>
          </a:p>
          <a:p>
            <a:pPr marL="0" indent="0" algn="ctr">
              <a:buNone/>
            </a:pPr>
            <a:r>
              <a:rPr lang="en-US" dirty="0"/>
              <a:t>Course End: 02/12/2021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/>
              <a:t>Half Term: 25/10/2021 - 31/10/2021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457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E6FB6-2BE4-4A4C-8495-97514EF1CE2D}"/>
              </a:ext>
            </a:extLst>
          </p:cNvPr>
          <p:cNvSpPr txBox="1"/>
          <p:nvPr/>
        </p:nvSpPr>
        <p:spPr>
          <a:xfrm>
            <a:off x="523783" y="399495"/>
            <a:ext cx="1131902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What is safeguarding?</a:t>
            </a:r>
          </a:p>
          <a:p>
            <a:endParaRPr lang="en-GB" sz="2800" dirty="0"/>
          </a:p>
          <a:p>
            <a:r>
              <a:rPr lang="en-GB" sz="3200" dirty="0"/>
              <a:t> </a:t>
            </a:r>
          </a:p>
          <a:p>
            <a:endParaRPr lang="en-GB" sz="3200" dirty="0"/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0" dirty="0"/>
              <a:t>What do you think  ‘safeguarding’ means?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3200" b="0" dirty="0"/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0" dirty="0"/>
              <a:t>Have you heard this term before?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0" dirty="0"/>
              <a:t>If not, what do you think it might mean? </a:t>
            </a:r>
            <a:endParaRPr lang="en-US" altLang="en-US" sz="3200" b="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Benefits Of Using Discussion Forums in a Knowledge Management Environment -  Blog &amp; Insights - Knowledge Powered Solutions (KPS)">
            <a:extLst>
              <a:ext uri="{FF2B5EF4-FFF2-40B4-BE49-F238E27FC236}">
                <a16:creationId xmlns:a16="http://schemas.microsoft.com/office/drawing/2014/main" id="{8D432BBF-B326-4364-89EE-A7D41DB26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29163"/>
          <a:stretch/>
        </p:blipFill>
        <p:spPr bwMode="auto">
          <a:xfrm>
            <a:off x="3819525" y="4875703"/>
            <a:ext cx="4931768" cy="179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1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E6FB6-2BE4-4A4C-8495-97514EF1CE2D}"/>
              </a:ext>
            </a:extLst>
          </p:cNvPr>
          <p:cNvSpPr txBox="1"/>
          <p:nvPr/>
        </p:nvSpPr>
        <p:spPr>
          <a:xfrm>
            <a:off x="523783" y="399495"/>
            <a:ext cx="1131902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What is safeguarding?</a:t>
            </a:r>
          </a:p>
          <a:p>
            <a:endParaRPr lang="en-GB" sz="2800" dirty="0"/>
          </a:p>
          <a:p>
            <a:r>
              <a:rPr lang="en-GB" sz="2800" b="0" i="0" dirty="0">
                <a:effectLst/>
              </a:rPr>
              <a:t>Safeguarding is about making people feel safe.</a:t>
            </a:r>
          </a:p>
          <a:p>
            <a:endParaRPr lang="en-GB" sz="2800" dirty="0"/>
          </a:p>
          <a:p>
            <a:r>
              <a:rPr lang="en-GB" sz="2800" b="1" dirty="0"/>
              <a:t>You have the right to feel safe where you learn.</a:t>
            </a:r>
          </a:p>
          <a:p>
            <a:endParaRPr lang="en-GB" sz="2800" dirty="0"/>
          </a:p>
          <a:p>
            <a:r>
              <a:rPr lang="en-GB" sz="2800" b="0" i="0" dirty="0">
                <a:effectLst/>
              </a:rPr>
              <a:t>Safeguarding is the general idea that everyone should be safe from abuse. </a:t>
            </a:r>
          </a:p>
          <a:p>
            <a:endParaRPr lang="en-GB" sz="2800" dirty="0"/>
          </a:p>
          <a:p>
            <a:r>
              <a:rPr lang="en-GB" sz="2800" b="1" dirty="0"/>
              <a:t>a</a:t>
            </a:r>
            <a:r>
              <a:rPr lang="en-GB" sz="2800" b="1" i="0" dirty="0">
                <a:effectLst/>
              </a:rPr>
              <a:t>buse</a:t>
            </a:r>
            <a:r>
              <a:rPr lang="en-GB" sz="2800" b="0" i="0" dirty="0">
                <a:effectLst/>
              </a:rPr>
              <a:t> = </a:t>
            </a:r>
            <a:r>
              <a:rPr lang="en-GB" sz="2800" dirty="0"/>
              <a:t>to make someone feel bad or to hurt someone </a:t>
            </a:r>
          </a:p>
          <a:p>
            <a:endParaRPr lang="en-GB" sz="2800" dirty="0"/>
          </a:p>
          <a:p>
            <a:endParaRPr lang="en-GB" sz="2400" b="0" i="0" dirty="0">
              <a:effectLst/>
            </a:endParaRPr>
          </a:p>
          <a:p>
            <a:endParaRPr lang="en-GB" sz="2800" b="0" i="0" dirty="0">
              <a:effectLst/>
            </a:endParaRPr>
          </a:p>
          <a:p>
            <a:endParaRPr lang="en-GB" dirty="0">
              <a:solidFill>
                <a:srgbClr val="333333"/>
              </a:solidFill>
              <a:latin typeface="robotoregular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Training day: Safeguarding adults 23rd February 2019 - Network of Buddhist  Organisations">
            <a:extLst>
              <a:ext uri="{FF2B5EF4-FFF2-40B4-BE49-F238E27FC236}">
                <a16:creationId xmlns:a16="http://schemas.microsoft.com/office/drawing/2014/main" id="{85C5D3EF-6588-4A51-A73D-65092B7D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37" y="209550"/>
            <a:ext cx="322468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67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CDFE67-9690-4FC5-AE01-96A726499550}"/>
              </a:ext>
            </a:extLst>
          </p:cNvPr>
          <p:cNvSpPr txBox="1"/>
          <p:nvPr/>
        </p:nvSpPr>
        <p:spPr>
          <a:xfrm>
            <a:off x="400050" y="390525"/>
            <a:ext cx="1138237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Week 1 </a:t>
            </a:r>
          </a:p>
          <a:p>
            <a:r>
              <a:rPr lang="en-GB" sz="3600" dirty="0" smtClean="0"/>
              <a:t>Monday 20 September </a:t>
            </a:r>
            <a:endParaRPr lang="en-GB" sz="3600" dirty="0"/>
          </a:p>
          <a:p>
            <a:endParaRPr lang="en-GB" sz="3600" dirty="0"/>
          </a:p>
          <a:p>
            <a:r>
              <a:rPr lang="en-GB" sz="3600" b="1" dirty="0"/>
              <a:t>Today we will: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Check homework – classroom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Agree online learning class rules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Practise using Zoom chat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Talk about safeguarding and online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Learn where to find your Moodle online course folder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EE6DF1A-7EC4-402E-8585-317384D7C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479317" y="3949638"/>
            <a:ext cx="2095500" cy="22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16382-8BFA-4799-9D5C-3C5CFE313E5A}"/>
              </a:ext>
            </a:extLst>
          </p:cNvPr>
          <p:cNvSpPr txBox="1"/>
          <p:nvPr/>
        </p:nvSpPr>
        <p:spPr>
          <a:xfrm>
            <a:off x="381740" y="346229"/>
            <a:ext cx="114078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should you do if you think you are being hurt or abused or if you think someone else is being hurt or abused?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AFC31-691D-4500-ADDE-6820450CF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3009726"/>
            <a:ext cx="37623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926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793E8-EBF1-4DBD-8BE0-79B02758D8F0}"/>
              </a:ext>
            </a:extLst>
          </p:cNvPr>
          <p:cNvSpPr txBox="1"/>
          <p:nvPr/>
        </p:nvSpPr>
        <p:spPr>
          <a:xfrm>
            <a:off x="333375" y="304800"/>
            <a:ext cx="114395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If you think you have been hurt or abused by another student, member of staff or visitor, you should tell someone as soon as possible.  </a:t>
            </a:r>
          </a:p>
          <a:p>
            <a:endParaRPr lang="en-GB" sz="2800" dirty="0"/>
          </a:p>
          <a:p>
            <a:r>
              <a:rPr lang="en-GB" sz="2800" dirty="0"/>
              <a:t>Speak to a member of staff, for example your teacher. You can also tell the safeguarding officer. </a:t>
            </a:r>
          </a:p>
          <a:p>
            <a:endParaRPr lang="en-GB" sz="2800" dirty="0"/>
          </a:p>
          <a:p>
            <a:r>
              <a:rPr lang="en-GB" sz="2800" dirty="0"/>
              <a:t>Every place of learning (school, college, community learning) has a </a:t>
            </a:r>
            <a:r>
              <a:rPr lang="en-GB" sz="2800" b="1" dirty="0"/>
              <a:t>safeguarding officer </a:t>
            </a:r>
            <a:r>
              <a:rPr lang="en-GB" sz="2800" dirty="0"/>
              <a:t>– person who is responsible for protecting learners.</a:t>
            </a:r>
          </a:p>
          <a:p>
            <a:endParaRPr lang="en-GB" sz="2800" dirty="0"/>
          </a:p>
          <a:p>
            <a:r>
              <a:rPr lang="en-GB" sz="2800" dirty="0"/>
              <a:t>Where can you find the name and contact details of the safeguarding officer?</a:t>
            </a:r>
          </a:p>
          <a:p>
            <a:r>
              <a:rPr lang="en-GB" sz="2800" b="1" dirty="0">
                <a:solidFill>
                  <a:srgbClr val="FF0000"/>
                </a:solidFill>
              </a:rPr>
              <a:t>ACL website, safeguarding poster in your online course folder</a:t>
            </a:r>
          </a:p>
        </p:txBody>
      </p:sp>
      <p:pic>
        <p:nvPicPr>
          <p:cNvPr id="3074" name="Picture 2" descr="Listening Clipart Png - Speak Listen Clipart, Transparent Png - kindpng">
            <a:extLst>
              <a:ext uri="{FF2B5EF4-FFF2-40B4-BE49-F238E27FC236}">
                <a16:creationId xmlns:a16="http://schemas.microsoft.com/office/drawing/2014/main" id="{2BA32517-DF76-42C1-978A-F33BE867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21" y="508431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13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2EE4A-E6A7-4FEE-BAFF-836361C8B9D4}"/>
              </a:ext>
            </a:extLst>
          </p:cNvPr>
          <p:cNvSpPr txBox="1"/>
          <p:nvPr/>
        </p:nvSpPr>
        <p:spPr>
          <a:xfrm>
            <a:off x="683581" y="532660"/>
            <a:ext cx="106354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 can you be safe on the internet? </a:t>
            </a:r>
          </a:p>
          <a:p>
            <a:endParaRPr lang="en-GB" sz="2800" dirty="0"/>
          </a:p>
          <a:p>
            <a:r>
              <a:rPr lang="en-GB" sz="2800" dirty="0"/>
              <a:t>Can you think of any </a:t>
            </a:r>
            <a:r>
              <a:rPr lang="en-GB" sz="2800" b="1" dirty="0"/>
              <a:t>tips</a:t>
            </a:r>
            <a:r>
              <a:rPr lang="en-GB" sz="2800" dirty="0"/>
              <a:t> for staying safe online?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400" b="1" dirty="0"/>
              <a:t>tip</a:t>
            </a:r>
            <a:r>
              <a:rPr lang="en-GB" sz="2400" dirty="0"/>
              <a:t> – (noun) a piece of useful advice </a:t>
            </a:r>
          </a:p>
          <a:p>
            <a:r>
              <a:rPr lang="en-GB" sz="2400" i="1" dirty="0"/>
              <a:t>He gave me some </a:t>
            </a:r>
            <a:r>
              <a:rPr lang="en-GB" sz="2400" i="1" u="sng" dirty="0"/>
              <a:t>tips</a:t>
            </a:r>
            <a:r>
              <a:rPr lang="en-GB" sz="2400" i="1" dirty="0"/>
              <a:t> for buying a computer.</a:t>
            </a:r>
          </a:p>
          <a:p>
            <a:r>
              <a:rPr lang="en-GB" sz="2400" i="1" dirty="0"/>
              <a:t>Here are the top </a:t>
            </a:r>
            <a:r>
              <a:rPr lang="en-GB" sz="2400" i="1" u="sng" dirty="0"/>
              <a:t>tips</a:t>
            </a:r>
            <a:r>
              <a:rPr lang="en-GB" sz="2400" i="1" dirty="0"/>
              <a:t> for saving money.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BEE0F2-5B09-4FC9-82A4-A2A5476218C1}"/>
              </a:ext>
            </a:extLst>
          </p:cNvPr>
          <p:cNvGraphicFramePr>
            <a:graphicFrameLocks noGrp="1"/>
          </p:cNvGraphicFramePr>
          <p:nvPr/>
        </p:nvGraphicFramePr>
        <p:xfrm>
          <a:off x="497150" y="3524435"/>
          <a:ext cx="6533965" cy="1518082"/>
        </p:xfrm>
        <a:graphic>
          <a:graphicData uri="http://schemas.openxmlformats.org/drawingml/2006/table">
            <a:tbl>
              <a:tblPr/>
              <a:tblGrid>
                <a:gridCol w="6533965">
                  <a:extLst>
                    <a:ext uri="{9D8B030D-6E8A-4147-A177-3AD203B41FA5}">
                      <a16:colId xmlns:a16="http://schemas.microsoft.com/office/drawing/2014/main" val="4292268095"/>
                    </a:ext>
                  </a:extLst>
                </a:gridCol>
              </a:tblGrid>
              <a:tr h="15180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310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00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CC20C-D6F5-445C-A11A-C7871D85FF06}"/>
              </a:ext>
            </a:extLst>
          </p:cNvPr>
          <p:cNvSpPr txBox="1"/>
          <p:nvPr/>
        </p:nvSpPr>
        <p:spPr>
          <a:xfrm>
            <a:off x="314325" y="333375"/>
            <a:ext cx="116205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Tips for staying safe and secure online: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Choose strong passwords and never tell anyone your passwords.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Never open an email </a:t>
            </a:r>
            <a:r>
              <a:rPr lang="en-GB" sz="2800" b="1" dirty="0"/>
              <a:t>attachment</a:t>
            </a:r>
            <a:r>
              <a:rPr lang="en-GB" sz="2800" dirty="0"/>
              <a:t> from people you don’t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Don’t give money or personal details to people you don’t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Banks will never call, text or email you and ask for personal information, your pin number or password.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Don’t send personal pictures to anyone.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Don’t become online friends with people you don’t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Don’t arrange to meet someone you don’t know personally.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Don’t believe everything you read online.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 descr="Differences Between Mobile and Online Banking | Discover">
            <a:extLst>
              <a:ext uri="{FF2B5EF4-FFF2-40B4-BE49-F238E27FC236}">
                <a16:creationId xmlns:a16="http://schemas.microsoft.com/office/drawing/2014/main" id="{B6FACF07-561D-4708-B9DF-D627A9E9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4850130"/>
            <a:ext cx="4171950" cy="18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909FA-EA37-4B73-96A9-1951541129C5}"/>
              </a:ext>
            </a:extLst>
          </p:cNvPr>
          <p:cNvSpPr txBox="1"/>
          <p:nvPr/>
        </p:nvSpPr>
        <p:spPr>
          <a:xfrm>
            <a:off x="532660" y="5681709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attachment – (noun) a computer file, document or picture that is  	          sent together with an email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0818A-90FC-4D41-9653-ECADA3683E0F}"/>
              </a:ext>
            </a:extLst>
          </p:cNvPr>
          <p:cNvSpPr/>
          <p:nvPr/>
        </p:nvSpPr>
        <p:spPr>
          <a:xfrm>
            <a:off x="532660" y="5681709"/>
            <a:ext cx="6933460" cy="74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1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52715-12BF-43A7-83A2-6F9EB486A63D}"/>
              </a:ext>
            </a:extLst>
          </p:cNvPr>
          <p:cNvSpPr txBox="1"/>
          <p:nvPr/>
        </p:nvSpPr>
        <p:spPr>
          <a:xfrm>
            <a:off x="594803" y="523783"/>
            <a:ext cx="112746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Moodle</a:t>
            </a:r>
            <a:r>
              <a:rPr lang="en-GB" sz="3200" dirty="0"/>
              <a:t> is a computer system for online learning </a:t>
            </a:r>
          </a:p>
          <a:p>
            <a:endParaRPr lang="en-GB" sz="3200" dirty="0"/>
          </a:p>
          <a:p>
            <a:r>
              <a:rPr lang="en-GB" sz="3200" dirty="0"/>
              <a:t>It’s a little bit like a website where you can find all your course information and learning materials.</a:t>
            </a:r>
          </a:p>
          <a:p>
            <a:endParaRPr lang="en-GB" sz="3200" dirty="0"/>
          </a:p>
          <a:p>
            <a:r>
              <a:rPr lang="en-GB" sz="3200" dirty="0"/>
              <a:t>You can access your Moodle courses on the Islington Adult Community Learning </a:t>
            </a:r>
            <a:r>
              <a:rPr lang="en-GB" sz="3200" b="1" dirty="0"/>
              <a:t>Gateway (ACL Gateway).</a:t>
            </a:r>
          </a:p>
          <a:p>
            <a:endParaRPr lang="en-GB" sz="3200" b="1" dirty="0"/>
          </a:p>
          <a:p>
            <a:r>
              <a:rPr lang="en-GB" sz="3200" dirty="0">
                <a:hlinkClick r:id="rId2"/>
              </a:rPr>
              <a:t>https://aclgateway.islington.gov.uk/</a:t>
            </a:r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90485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8A39D-5069-4C63-8DB4-14A33B134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7" t="29515" r="30971" b="48762"/>
          <a:stretch/>
        </p:blipFill>
        <p:spPr>
          <a:xfrm>
            <a:off x="2563513" y="339569"/>
            <a:ext cx="9628487" cy="308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1A8FE-1E11-4972-9DCD-C14683D87B1D}"/>
              </a:ext>
            </a:extLst>
          </p:cNvPr>
          <p:cNvSpPr txBox="1"/>
          <p:nvPr/>
        </p:nvSpPr>
        <p:spPr>
          <a:xfrm>
            <a:off x="816747" y="541535"/>
            <a:ext cx="3835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Open Google and type </a:t>
            </a:r>
            <a:r>
              <a:rPr lang="en-GB" sz="2800" b="1" dirty="0" err="1">
                <a:solidFill>
                  <a:srgbClr val="FF6600"/>
                </a:solidFill>
              </a:rPr>
              <a:t>acl</a:t>
            </a:r>
            <a:r>
              <a:rPr lang="en-GB" sz="2800" b="1" dirty="0">
                <a:solidFill>
                  <a:srgbClr val="FF6600"/>
                </a:solidFill>
              </a:rPr>
              <a:t> gateway </a:t>
            </a:r>
            <a:r>
              <a:rPr lang="en-GB" sz="2800" dirty="0"/>
              <a:t>in the search box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BDE79E-F341-4D9F-9EDE-22AFE295E3D1}"/>
              </a:ext>
            </a:extLst>
          </p:cNvPr>
          <p:cNvCxnSpPr/>
          <p:nvPr/>
        </p:nvCxnSpPr>
        <p:spPr>
          <a:xfrm>
            <a:off x="2343705" y="1926530"/>
            <a:ext cx="1127464" cy="940957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61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60867-E876-412C-B349-C8CF50178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" t="13333" r="44150" b="23107"/>
          <a:stretch/>
        </p:blipFill>
        <p:spPr>
          <a:xfrm>
            <a:off x="0" y="559292"/>
            <a:ext cx="9492418" cy="6214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C26E1-B7FA-4987-BA8F-C24C029BDAA0}"/>
              </a:ext>
            </a:extLst>
          </p:cNvPr>
          <p:cNvSpPr txBox="1"/>
          <p:nvPr/>
        </p:nvSpPr>
        <p:spPr>
          <a:xfrm>
            <a:off x="5761608" y="1828800"/>
            <a:ext cx="2672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6600"/>
                </a:solidFill>
              </a:rPr>
              <a:t>Click on the link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77F62D-087B-44C7-8A3A-8FC68DBD0077}"/>
              </a:ext>
            </a:extLst>
          </p:cNvPr>
          <p:cNvCxnSpPr/>
          <p:nvPr/>
        </p:nvCxnSpPr>
        <p:spPr>
          <a:xfrm flipH="1">
            <a:off x="4208016" y="2565647"/>
            <a:ext cx="1553592" cy="213064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22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we will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Speak about our summer</a:t>
            </a:r>
          </a:p>
          <a:p>
            <a:r>
              <a:rPr lang="en-GB" dirty="0" smtClean="0"/>
              <a:t>Revise online learning rules</a:t>
            </a:r>
          </a:p>
          <a:p>
            <a:r>
              <a:rPr lang="en-GB" dirty="0" smtClean="0"/>
              <a:t>Use chat in Zoom </a:t>
            </a:r>
          </a:p>
          <a:p>
            <a:r>
              <a:rPr lang="en-GB" dirty="0" smtClean="0"/>
              <a:t>Revise questions to be used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423927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AB0081-197E-429F-9574-CA25E3E4C7E3}"/>
              </a:ext>
            </a:extLst>
          </p:cNvPr>
          <p:cNvSpPr txBox="1"/>
          <p:nvPr/>
        </p:nvSpPr>
        <p:spPr>
          <a:xfrm>
            <a:off x="639192" y="1393794"/>
            <a:ext cx="10164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You can also click on the </a:t>
            </a:r>
            <a:r>
              <a:rPr lang="en-GB" sz="3600" b="1" dirty="0"/>
              <a:t>link</a:t>
            </a:r>
            <a:r>
              <a:rPr lang="en-GB" sz="3600" dirty="0"/>
              <a:t> from your teacher:</a:t>
            </a:r>
          </a:p>
          <a:p>
            <a:endParaRPr lang="en-GB" sz="3600" dirty="0"/>
          </a:p>
          <a:p>
            <a:r>
              <a:rPr lang="en-GB" sz="3600" dirty="0">
                <a:hlinkClick r:id="rId2"/>
              </a:rPr>
              <a:t>https://aclgateway.islington.gov.uk/</a:t>
            </a: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79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603FD-BA05-463D-96FF-DF268D043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3" t="12298" r="11675" b="24158"/>
          <a:stretch/>
        </p:blipFill>
        <p:spPr>
          <a:xfrm>
            <a:off x="0" y="1625601"/>
            <a:ext cx="11330632" cy="523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6DC0-ADB3-4502-812C-9C706D899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92" t="11910" r="3228" b="79547"/>
          <a:stretch/>
        </p:blipFill>
        <p:spPr>
          <a:xfrm>
            <a:off x="8309501" y="66582"/>
            <a:ext cx="3781886" cy="878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A797E-B50E-4E90-9F3B-A03EA5D7EC7B}"/>
              </a:ext>
            </a:extLst>
          </p:cNvPr>
          <p:cNvSpPr txBox="1"/>
          <p:nvPr/>
        </p:nvSpPr>
        <p:spPr>
          <a:xfrm>
            <a:off x="4322618" y="409976"/>
            <a:ext cx="6520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click/press </a:t>
            </a:r>
            <a:r>
              <a:rPr lang="en-GB" sz="3600" b="1" dirty="0"/>
              <a:t>Log in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CF0D01-DC5A-4F69-8BA1-3430C6D1F51B}"/>
              </a:ext>
            </a:extLst>
          </p:cNvPr>
          <p:cNvSpPr/>
          <p:nvPr/>
        </p:nvSpPr>
        <p:spPr>
          <a:xfrm>
            <a:off x="11037456" y="166254"/>
            <a:ext cx="1053932" cy="646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D8588B-5014-4E51-9555-5EB065A768EB}"/>
              </a:ext>
            </a:extLst>
          </p:cNvPr>
          <p:cNvSpPr/>
          <p:nvPr/>
        </p:nvSpPr>
        <p:spPr>
          <a:xfrm>
            <a:off x="9855200" y="1514764"/>
            <a:ext cx="720436" cy="5449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8BC12E-41EF-4A32-AAE7-7C95E6374015}"/>
              </a:ext>
            </a:extLst>
          </p:cNvPr>
          <p:cNvCxnSpPr/>
          <p:nvPr/>
        </p:nvCxnSpPr>
        <p:spPr>
          <a:xfrm>
            <a:off x="7749309" y="945470"/>
            <a:ext cx="2105891" cy="5692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83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8471E-8663-427C-A663-8DC9FD5BF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8" t="43612" r="26932" b="16111"/>
          <a:stretch/>
        </p:blipFill>
        <p:spPr>
          <a:xfrm>
            <a:off x="106531" y="88775"/>
            <a:ext cx="12007662" cy="5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2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630F8C-5E55-49E5-B59C-6593BD816346}"/>
              </a:ext>
            </a:extLst>
          </p:cNvPr>
          <p:cNvSpPr txBox="1"/>
          <p:nvPr/>
        </p:nvSpPr>
        <p:spPr>
          <a:xfrm>
            <a:off x="162756" y="1278385"/>
            <a:ext cx="114166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3200" b="1" dirty="0"/>
              <a:t>  Username:</a:t>
            </a:r>
          </a:p>
          <a:p>
            <a:pPr marL="0" indent="0">
              <a:buNone/>
            </a:pPr>
            <a:endParaRPr lang="en-GB" sz="3200" b="1" dirty="0"/>
          </a:p>
          <a:p>
            <a:pPr marL="0" indent="0">
              <a:buNone/>
            </a:pPr>
            <a:r>
              <a:rPr lang="en-GB" sz="3200" dirty="0"/>
              <a:t>  21firstnamesurname</a:t>
            </a:r>
          </a:p>
          <a:p>
            <a:r>
              <a:rPr lang="en-GB" sz="3200" dirty="0"/>
              <a:t>  21firstnamemiddlenamesurname</a:t>
            </a:r>
          </a:p>
          <a:p>
            <a:endParaRPr lang="en-GB" sz="3200" dirty="0"/>
          </a:p>
          <a:p>
            <a:pPr marL="0" indent="0">
              <a:buNone/>
            </a:pPr>
            <a:r>
              <a:rPr lang="en-GB" sz="3200" dirty="0"/>
              <a:t>  for example: 21johnsmith</a:t>
            </a:r>
          </a:p>
          <a:p>
            <a:pPr marL="0" indent="0">
              <a:buNone/>
            </a:pPr>
            <a:r>
              <a:rPr lang="en-GB" sz="3200" dirty="0"/>
              <a:t>                          21ahmedsaidmohamed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  Password:</a:t>
            </a:r>
          </a:p>
          <a:p>
            <a:r>
              <a:rPr lang="en-GB" sz="3200" dirty="0"/>
              <a:t>  Welcome#1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A3D526-241D-4106-8832-50CC8362F0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756" y="36236"/>
            <a:ext cx="11830976" cy="1325563"/>
          </a:xfrm>
        </p:spPr>
        <p:txBody>
          <a:bodyPr/>
          <a:lstStyle/>
          <a:p>
            <a:r>
              <a:rPr lang="en-GB" dirty="0"/>
              <a:t>      </a:t>
            </a:r>
            <a:r>
              <a:rPr lang="en-GB" sz="4000" b="1" dirty="0">
                <a:solidFill>
                  <a:srgbClr val="00B050"/>
                </a:solidFill>
              </a:rPr>
              <a:t>YOUR LOGIN DETAILS FOR ACL GATEWAY/ MOODLE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F2AC9-5507-40E3-B56B-B83C2D845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43612" r="27298" b="16111"/>
          <a:stretch/>
        </p:blipFill>
        <p:spPr>
          <a:xfrm>
            <a:off x="6181817" y="1140381"/>
            <a:ext cx="6010183" cy="29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7C1DD-D8C5-45C7-83DE-07012AF84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" t="11779" r="13053" b="14952"/>
          <a:stretch/>
        </p:blipFill>
        <p:spPr>
          <a:xfrm>
            <a:off x="0" y="1059143"/>
            <a:ext cx="12131055" cy="5798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369CA-47CF-4737-AAB9-0B2A1FF523F5}"/>
              </a:ext>
            </a:extLst>
          </p:cNvPr>
          <p:cNvSpPr txBox="1"/>
          <p:nvPr/>
        </p:nvSpPr>
        <p:spPr>
          <a:xfrm>
            <a:off x="612559" y="196659"/>
            <a:ext cx="598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Moodle </a:t>
            </a:r>
            <a:r>
              <a:rPr lang="en-GB" sz="3600" b="1" dirty="0"/>
              <a:t>Home</a:t>
            </a:r>
            <a:r>
              <a:rPr lang="en-GB" sz="3600" dirty="0"/>
              <a:t> page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737DDF-2DD3-444A-9929-49DD16527CA4}"/>
              </a:ext>
            </a:extLst>
          </p:cNvPr>
          <p:cNvSpPr/>
          <p:nvPr/>
        </p:nvSpPr>
        <p:spPr>
          <a:xfrm>
            <a:off x="60945" y="1491448"/>
            <a:ext cx="923278" cy="5149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ome - Free web icons">
            <a:extLst>
              <a:ext uri="{FF2B5EF4-FFF2-40B4-BE49-F238E27FC236}">
                <a16:creationId xmlns:a16="http://schemas.microsoft.com/office/drawing/2014/main" id="{421DC0DB-8101-4D16-AE4E-F10A3CBB2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r="20809"/>
          <a:stretch/>
        </p:blipFill>
        <p:spPr bwMode="auto">
          <a:xfrm>
            <a:off x="5370990" y="77851"/>
            <a:ext cx="1074198" cy="9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1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434A5-E1BB-4509-A850-6AD1991A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" t="12298" r="7160" b="10939"/>
          <a:stretch/>
        </p:blipFill>
        <p:spPr>
          <a:xfrm>
            <a:off x="0" y="0"/>
            <a:ext cx="12192000" cy="58164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04E86C-3DEF-4CC0-9007-8E241AE8A538}"/>
              </a:ext>
            </a:extLst>
          </p:cNvPr>
          <p:cNvSpPr/>
          <p:nvPr/>
        </p:nvSpPr>
        <p:spPr>
          <a:xfrm>
            <a:off x="39947" y="4518978"/>
            <a:ext cx="2041864" cy="11050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E24AB-F3CE-4D50-AACF-8749FC039E4E}"/>
              </a:ext>
            </a:extLst>
          </p:cNvPr>
          <p:cNvSpPr txBox="1"/>
          <p:nvPr/>
        </p:nvSpPr>
        <p:spPr>
          <a:xfrm>
            <a:off x="173117" y="5499041"/>
            <a:ext cx="148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your course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2C541B-7E91-48AA-A08E-04AA2B2A6506}"/>
              </a:ext>
            </a:extLst>
          </p:cNvPr>
          <p:cNvSpPr txBox="1"/>
          <p:nvPr/>
        </p:nvSpPr>
        <p:spPr>
          <a:xfrm>
            <a:off x="3923930" y="5935675"/>
            <a:ext cx="747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click/ press on your course to open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67F0A7-25B0-45DA-8C2F-6543094909F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917578" y="5504157"/>
            <a:ext cx="2006352" cy="7546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6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00" y="-6096000"/>
            <a:ext cx="28575000" cy="19050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-8258901" y="-1497678"/>
              <a:ext cx="6027120" cy="1558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275821" y="-1514598"/>
                <a:ext cx="6060960" cy="15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-1129461" y="-8893158"/>
              <a:ext cx="360" cy="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46381" y="-8910078"/>
                <a:ext cx="34200" cy="34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/>
          <p:cNvSpPr txBox="1"/>
          <p:nvPr/>
        </p:nvSpPr>
        <p:spPr>
          <a:xfrm>
            <a:off x="251012" y="61122"/>
            <a:ext cx="1258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81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8" y="315114"/>
            <a:ext cx="11734067" cy="5553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4182" y="6150382"/>
            <a:ext cx="46539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Click/press on your course to open</a:t>
            </a:r>
            <a:endParaRPr lang="en-US" sz="24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442471" y="1201312"/>
              <a:ext cx="1731600" cy="124704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351" y="1177192"/>
                <a:ext cx="1779840" cy="12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2061391" y="2019592"/>
              <a:ext cx="531360" cy="426636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7271" y="1995472"/>
                <a:ext cx="579600" cy="431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0072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FE310-13CA-4378-AD68-D84151F4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8" t="12168" r="32281" b="23883"/>
          <a:stretch/>
        </p:blipFill>
        <p:spPr>
          <a:xfrm>
            <a:off x="4397407" y="2161711"/>
            <a:ext cx="7794593" cy="4672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5133C-A1DA-4E65-99D1-C0A3F23A387B}"/>
              </a:ext>
            </a:extLst>
          </p:cNvPr>
          <p:cNvSpPr txBox="1"/>
          <p:nvPr/>
        </p:nvSpPr>
        <p:spPr>
          <a:xfrm>
            <a:off x="298510" y="352432"/>
            <a:ext cx="8777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If you can’t see your course on the left,</a:t>
            </a:r>
          </a:p>
          <a:p>
            <a:r>
              <a:rPr lang="en-GB" sz="3200" dirty="0"/>
              <a:t>click on the </a:t>
            </a:r>
            <a:r>
              <a:rPr lang="en-GB" sz="3200" b="1" dirty="0"/>
              <a:t>menu</a:t>
            </a:r>
            <a:r>
              <a:rPr lang="en-GB" sz="3200" dirty="0"/>
              <a:t> icon 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63E5E2-3BAE-48F8-9A6D-41DFAF34DC01}"/>
              </a:ext>
            </a:extLst>
          </p:cNvPr>
          <p:cNvCxnSpPr>
            <a:cxnSpLocks/>
          </p:cNvCxnSpPr>
          <p:nvPr/>
        </p:nvCxnSpPr>
        <p:spPr>
          <a:xfrm>
            <a:off x="3790765" y="1371945"/>
            <a:ext cx="896643" cy="9007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156082-AA91-405B-B1B6-33D7897B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52" y="1537500"/>
            <a:ext cx="834502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84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1072A-4425-476A-8CDA-74FE661C1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98" t="12168" r="2501" b="64013"/>
          <a:stretch/>
        </p:blipFill>
        <p:spPr>
          <a:xfrm>
            <a:off x="420210" y="1588852"/>
            <a:ext cx="4728839" cy="205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54CF5-85C2-48DC-A875-866C5CB33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7" t="12168" r="8107" b="53529"/>
          <a:stretch/>
        </p:blipFill>
        <p:spPr>
          <a:xfrm>
            <a:off x="754602" y="3845009"/>
            <a:ext cx="3568824" cy="2814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47ADA-1C2E-4482-A10D-898BA3B3C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4" t="12039" r="7780" b="10809"/>
          <a:stretch/>
        </p:blipFill>
        <p:spPr>
          <a:xfrm>
            <a:off x="6228807" y="263331"/>
            <a:ext cx="5667271" cy="3352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F5A66-754C-493E-A758-7F2FDB34CCEB}"/>
              </a:ext>
            </a:extLst>
          </p:cNvPr>
          <p:cNvSpPr txBox="1"/>
          <p:nvPr/>
        </p:nvSpPr>
        <p:spPr>
          <a:xfrm>
            <a:off x="125767" y="10091"/>
            <a:ext cx="531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To log out </a:t>
            </a:r>
            <a:r>
              <a:rPr lang="en-GB" sz="3600" dirty="0"/>
              <a:t>(= leave/close)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52059-EF33-4143-BB0C-995F24CE18AA}"/>
              </a:ext>
            </a:extLst>
          </p:cNvPr>
          <p:cNvSpPr txBox="1"/>
          <p:nvPr/>
        </p:nvSpPr>
        <p:spPr>
          <a:xfrm>
            <a:off x="109469" y="566661"/>
            <a:ext cx="6033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Click/press on the arrow in the top right corner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7D7C64-A469-4210-A190-00DF1DC2CD9D}"/>
              </a:ext>
            </a:extLst>
          </p:cNvPr>
          <p:cNvCxnSpPr>
            <a:cxnSpLocks/>
          </p:cNvCxnSpPr>
          <p:nvPr/>
        </p:nvCxnSpPr>
        <p:spPr>
          <a:xfrm>
            <a:off x="3506680" y="1043714"/>
            <a:ext cx="452762" cy="6918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8AA87C5-ABFE-4D16-BD9F-B729905CFD62}"/>
              </a:ext>
            </a:extLst>
          </p:cNvPr>
          <p:cNvSpPr/>
          <p:nvPr/>
        </p:nvSpPr>
        <p:spPr>
          <a:xfrm>
            <a:off x="11425561" y="133165"/>
            <a:ext cx="640672" cy="523257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9FC73-656E-41E9-BAF6-BA23603BC2C9}"/>
              </a:ext>
            </a:extLst>
          </p:cNvPr>
          <p:cNvSpPr txBox="1"/>
          <p:nvPr/>
        </p:nvSpPr>
        <p:spPr>
          <a:xfrm>
            <a:off x="5370991" y="4918230"/>
            <a:ext cx="432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Click/press </a:t>
            </a:r>
            <a:r>
              <a:rPr lang="en-GB" sz="2800" b="1" dirty="0"/>
              <a:t>log out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768E8C-C92D-45A4-96A6-D6F9C6DBCAD6}"/>
              </a:ext>
            </a:extLst>
          </p:cNvPr>
          <p:cNvCxnSpPr/>
          <p:nvPr/>
        </p:nvCxnSpPr>
        <p:spPr>
          <a:xfrm flipH="1">
            <a:off x="3506680" y="5513033"/>
            <a:ext cx="2139518" cy="816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62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Guessing game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Write down three things about yourself – two truths and one lie</a:t>
            </a:r>
          </a:p>
          <a:p>
            <a:pPr marL="0" indent="0">
              <a:buNone/>
            </a:pPr>
            <a:r>
              <a:rPr lang="en-GB" dirty="0" smtClean="0"/>
              <a:t>Tell us these three things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Let’s decide which ones are true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05137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A9707-3EC6-449D-A7CE-4CABD78DEC48}"/>
              </a:ext>
            </a:extLst>
          </p:cNvPr>
          <p:cNvSpPr txBox="1"/>
          <p:nvPr/>
        </p:nvSpPr>
        <p:spPr>
          <a:xfrm>
            <a:off x="683581" y="1257436"/>
            <a:ext cx="100672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Search for </a:t>
            </a:r>
            <a:r>
              <a:rPr lang="en-GB" sz="3200" b="1" dirty="0"/>
              <a:t>ACL Gateway </a:t>
            </a:r>
            <a:r>
              <a:rPr lang="en-GB" sz="3200" dirty="0"/>
              <a:t>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Log in to your Moodle account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Go to your online course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Find the </a:t>
            </a:r>
            <a:r>
              <a:rPr lang="en-GB" sz="3200" b="1" dirty="0"/>
              <a:t>safeguarding poster</a:t>
            </a:r>
            <a:r>
              <a:rPr lang="en-GB" sz="3200" dirty="0"/>
              <a:t>. Read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Find the name and contact details of the </a:t>
            </a:r>
            <a:r>
              <a:rPr lang="en-GB" sz="3200" b="1" dirty="0"/>
              <a:t>safeguarding officer </a:t>
            </a:r>
            <a:r>
              <a:rPr lang="en-GB" sz="3200" dirty="0"/>
              <a:t>on the poster. Send me the name and contact details by </a:t>
            </a:r>
            <a:r>
              <a:rPr lang="en-GB" sz="3200" u="sng" dirty="0"/>
              <a:t>email</a:t>
            </a:r>
            <a:r>
              <a:rPr lang="en-GB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r>
              <a:rPr lang="en-GB" sz="3200" b="1" dirty="0"/>
              <a:t>poster</a:t>
            </a:r>
            <a:r>
              <a:rPr lang="en-GB" sz="3200" dirty="0"/>
              <a:t> – (noun) a large printed picture or text that you put 	      on a wall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89A0D-E784-4B5B-9407-D9EBA449FE71}"/>
              </a:ext>
            </a:extLst>
          </p:cNvPr>
          <p:cNvSpPr txBox="1"/>
          <p:nvPr/>
        </p:nvSpPr>
        <p:spPr>
          <a:xfrm>
            <a:off x="852256" y="390617"/>
            <a:ext cx="566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66"/>
                </a:solidFill>
              </a:rPr>
              <a:t>Homework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4DB15E-90F0-44AD-AEA6-4937EDF7CEA0}"/>
              </a:ext>
            </a:extLst>
          </p:cNvPr>
          <p:cNvSpPr/>
          <p:nvPr/>
        </p:nvSpPr>
        <p:spPr>
          <a:xfrm>
            <a:off x="603682" y="5166804"/>
            <a:ext cx="10067278" cy="10919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3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is true about me?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taught primary school children for two years.</a:t>
            </a:r>
          </a:p>
          <a:p>
            <a:r>
              <a:rPr lang="en-GB" dirty="0" smtClean="0"/>
              <a:t>I worked in a boutique selling designer handbags for 3 years.</a:t>
            </a:r>
          </a:p>
          <a:p>
            <a:r>
              <a:rPr lang="en-GB" dirty="0" smtClean="0"/>
              <a:t>I trained to be a swimming instructor.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1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0AB6CD-3352-496C-9E85-94517CA3C76E}"/>
              </a:ext>
            </a:extLst>
          </p:cNvPr>
          <p:cNvSpPr txBox="1"/>
          <p:nvPr/>
        </p:nvSpPr>
        <p:spPr>
          <a:xfrm>
            <a:off x="390525" y="504825"/>
            <a:ext cx="113061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Online learning class rules</a:t>
            </a:r>
          </a:p>
          <a:p>
            <a:endParaRPr lang="en-GB" sz="2800" dirty="0"/>
          </a:p>
          <a:p>
            <a:r>
              <a:rPr lang="en-GB" sz="2800" dirty="0"/>
              <a:t>What rules do you think we should have for our online lessons? </a:t>
            </a:r>
          </a:p>
        </p:txBody>
      </p:sp>
      <p:pic>
        <p:nvPicPr>
          <p:cNvPr id="1026" name="Picture 2" descr="English Speaking Practice: 6 Exercises You Can Do (Online) - EngFluent">
            <a:extLst>
              <a:ext uri="{FF2B5EF4-FFF2-40B4-BE49-F238E27FC236}">
                <a16:creationId xmlns:a16="http://schemas.microsoft.com/office/drawing/2014/main" id="{50B81BA6-4CEC-461E-AE77-3F067480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034664"/>
            <a:ext cx="2466975" cy="29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5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5B9A4-117A-4266-9055-878CCE256D59}"/>
              </a:ext>
            </a:extLst>
          </p:cNvPr>
          <p:cNvSpPr txBox="1"/>
          <p:nvPr/>
        </p:nvSpPr>
        <p:spPr>
          <a:xfrm>
            <a:off x="323203" y="0"/>
            <a:ext cx="11404199" cy="664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Online learning class rules</a:t>
            </a:r>
            <a:endParaRPr lang="en-GB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 on time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Respect other people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Respect when other people speak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Try to be somewhere quiet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Mute your microphone if you have a lot of background noise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 pen and paper ready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your homework (on time)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 </a:t>
            </a:r>
            <a:r>
              <a:rPr lang="en-GB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patient</a:t>
            </a: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as some people may have problems with technology or internet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b="1" dirty="0">
                <a:solidFill>
                  <a:srgbClr val="FF006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Never record any part of the session or take screenshots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 b="1" dirty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not share the Zoom link with anyone</a:t>
            </a:r>
            <a:endParaRPr lang="en-GB" sz="2800" b="1" dirty="0">
              <a:solidFill>
                <a:srgbClr val="FF006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 fun and work hard! </a:t>
            </a:r>
            <a:r>
              <a:rPr lang="en-GB" sz="28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       p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atient – (adjective) able to wait calmly and quietly if there is a problem or something is not working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       a patient – (noun) a person in a hospital or GP surgery who isn’t well</a:t>
            </a:r>
            <a:endParaRPr lang="en-GB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2A6DF1-754D-4A87-9C26-025F5787C71D}"/>
              </a:ext>
            </a:extLst>
          </p:cNvPr>
          <p:cNvGraphicFramePr>
            <a:graphicFrameLocks noGrp="1"/>
          </p:cNvGraphicFramePr>
          <p:nvPr/>
        </p:nvGraphicFramePr>
        <p:xfrm>
          <a:off x="605577" y="5785081"/>
          <a:ext cx="10839450" cy="857250"/>
        </p:xfrm>
        <a:graphic>
          <a:graphicData uri="http://schemas.openxmlformats.org/drawingml/2006/table">
            <a:tbl>
              <a:tblPr/>
              <a:tblGrid>
                <a:gridCol w="10839450">
                  <a:extLst>
                    <a:ext uri="{9D8B030D-6E8A-4147-A177-3AD203B41FA5}">
                      <a16:colId xmlns:a16="http://schemas.microsoft.com/office/drawing/2014/main" val="180290301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630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83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B3B0B9B-F079-4076-B212-21BE37FC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18" y="818441"/>
            <a:ext cx="121920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3200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CLASSROOM  QUESTIONS </a:t>
            </a:r>
            <a:endParaRPr kumimoji="0" lang="en-GB" altLang="ja-JP" sz="3200" b="1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lang="en-US" altLang="ja-JP" sz="2800" i="1" dirty="0">
                <a:latin typeface="+mn-lt"/>
                <a:ea typeface="Times New Roman" panose="02020603050405020304" pitchFamily="18" charset="0"/>
              </a:rPr>
              <a:t>F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ill in the gaps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These are questions that you should ask the teacher in class: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1.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How do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__</a:t>
            </a:r>
            <a:r>
              <a:rPr kumimoji="0" lang="en-US" altLang="ja-JP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you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spell that word?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rc_mi" descr="https://www.royalparks.org.uk/parks/greenwich-park/things-to-see-and-do/the-royal-observatory/_gallery/The-Royal-Parks-Greenwich_Park-The-Royal-Observatory.jpg/w_1200.jpg">
            <a:hlinkClick r:id="rId2"/>
            <a:extLst>
              <a:ext uri="{FF2B5EF4-FFF2-40B4-BE49-F238E27FC236}">
                <a16:creationId xmlns:a16="http://schemas.microsoft.com/office/drawing/2014/main" id="{B7F6FCB4-4AB4-418D-AAB7-DFFC914D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1284" b="9669"/>
          <a:stretch>
            <a:fillRect/>
          </a:stretch>
        </p:blipFill>
        <p:spPr bwMode="auto">
          <a:xfrm>
            <a:off x="8566953" y="2750936"/>
            <a:ext cx="3053178" cy="23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2F1B60E6-E8DE-476A-9BE4-2FCE76734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18" y="2339455"/>
            <a:ext cx="1093729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GB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2. 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What is </a:t>
            </a: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_____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meaning of “</a:t>
            </a:r>
            <a:r>
              <a:rPr kumimoji="0" lang="en-US" altLang="ja-JP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induction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”?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en-GB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 smtClean="0">
                <a:ea typeface="Times New Roman" panose="02020603050405020304" pitchFamily="18" charset="0"/>
              </a:rPr>
              <a:t>3</a:t>
            </a:r>
            <a:r>
              <a:rPr lang="en-US" altLang="ja-JP" sz="2800" b="1" dirty="0">
                <a:ea typeface="Times New Roman" panose="02020603050405020304" pitchFamily="18" charset="0"/>
              </a:rPr>
              <a:t>.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What </a:t>
            </a: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______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“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induction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” mean?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4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How </a:t>
            </a: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____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you pronounce "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Greenwich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"?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5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Sorry, I </a:t>
            </a: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______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hear you.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6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Sorry, I </a:t>
            </a:r>
            <a:r>
              <a:rPr kumimoji="0" lang="en-US" altLang="ja-JP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______</a:t>
            </a: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understand.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a typeface="Times New Roman" panose="02020603050405020304" pitchFamily="18" charset="0"/>
              </a:rPr>
              <a:t>7.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Excuse me, could you say that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please.</a:t>
            </a:r>
          </a:p>
          <a:p>
            <a:r>
              <a:rPr lang="en-US" sz="2800" b="1" dirty="0">
                <a:ea typeface="Times New Roman" panose="02020603050405020304" pitchFamily="18" charset="0"/>
              </a:rPr>
              <a:t>8.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Excuse me, could you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that please.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9.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Could you </a:t>
            </a:r>
            <a:r>
              <a:rPr lang="en-US" sz="2800" b="1" dirty="0" smtClean="0">
                <a:effectLst/>
                <a:ea typeface="Times New Roman" panose="02020603050405020304" pitchFamily="18" charset="0"/>
              </a:rPr>
              <a:t>______</a:t>
            </a:r>
            <a:r>
              <a:rPr lang="en-US" sz="28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more slowly please.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3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B3B0B9B-F079-4076-B212-21BE37FC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18" y="818441"/>
            <a:ext cx="121920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751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3200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CLASSROOM  QUESTIONS </a:t>
            </a:r>
            <a:endParaRPr kumimoji="0" lang="en-GB" altLang="ja-JP" sz="3200" b="1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lang="en-US" altLang="ja-JP" sz="2800" i="1" dirty="0">
                <a:latin typeface="+mn-lt"/>
                <a:ea typeface="Times New Roman" panose="02020603050405020304" pitchFamily="18" charset="0"/>
              </a:rPr>
              <a:t>F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ill in the gaps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These are questions that you should ask the teacher in class: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1.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How do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__</a:t>
            </a:r>
            <a:r>
              <a:rPr kumimoji="0" lang="en-US" altLang="ja-JP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you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spell that word?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1638" algn="l"/>
              </a:tabLst>
            </a:pPr>
            <a:endParaRPr kumimoji="0" lang="en-GB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rc_mi" descr="https://www.royalparks.org.uk/parks/greenwich-park/things-to-see-and-do/the-royal-observatory/_gallery/The-Royal-Parks-Greenwich_Park-The-Royal-Observatory.jpg/w_1200.jpg">
            <a:hlinkClick r:id="rId2"/>
            <a:extLst>
              <a:ext uri="{FF2B5EF4-FFF2-40B4-BE49-F238E27FC236}">
                <a16:creationId xmlns:a16="http://schemas.microsoft.com/office/drawing/2014/main" id="{B7F6FCB4-4AB4-418D-AAB7-DFFC914D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1284" b="9669"/>
          <a:stretch>
            <a:fillRect/>
          </a:stretch>
        </p:blipFill>
        <p:spPr bwMode="auto">
          <a:xfrm>
            <a:off x="8566953" y="2750936"/>
            <a:ext cx="3053178" cy="23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2F1B60E6-E8DE-476A-9BE4-2FCE76734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18" y="2339455"/>
            <a:ext cx="1093729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2.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What is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___the__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meaning of “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induction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”?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3.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What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__does____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“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induction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” mean?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4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How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_do___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you pronounce "</a:t>
            </a:r>
            <a:r>
              <a:rPr kumimoji="0" lang="en-US" altLang="ja-JP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Greenwich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"?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5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Sorry, I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__can’t____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hear you.</a:t>
            </a:r>
            <a:endParaRPr kumimoji="0" lang="en-GB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>
                <a:ea typeface="Times New Roman" panose="02020603050405020304" pitchFamily="18" charset="0"/>
              </a:rPr>
              <a:t>6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Sorry, I 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__don’t____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understand.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a typeface="Times New Roman" panose="02020603050405020304" pitchFamily="18" charset="0"/>
              </a:rPr>
              <a:t>7.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Excuse me, could you say that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__again____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please.</a:t>
            </a:r>
          </a:p>
          <a:p>
            <a:r>
              <a:rPr lang="en-US" sz="2800" b="1" dirty="0">
                <a:ea typeface="Times New Roman" panose="02020603050405020304" pitchFamily="18" charset="0"/>
              </a:rPr>
              <a:t>8.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Excuse me, could you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__repeat_____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that please.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9.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Could you 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_speak_____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more slowly please.</a:t>
            </a:r>
            <a:endParaRPr lang="en-GB" sz="2800" dirty="0"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B3FFC-C8E9-4E32-8BF7-E2017C02965F}"/>
              </a:ext>
            </a:extLst>
          </p:cNvPr>
          <p:cNvSpPr txBox="1"/>
          <p:nvPr/>
        </p:nvSpPr>
        <p:spPr>
          <a:xfrm>
            <a:off x="2684048" y="214011"/>
            <a:ext cx="522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66"/>
                </a:solidFill>
              </a:rPr>
              <a:t>A</a:t>
            </a:r>
            <a:r>
              <a:rPr lang="en-GB" sz="3600" b="1" dirty="0" smtClean="0">
                <a:solidFill>
                  <a:srgbClr val="FF0066"/>
                </a:solidFill>
              </a:rPr>
              <a:t>nswers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6052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957863D837747B66F84C4AB4A93EE" ma:contentTypeVersion="14" ma:contentTypeDescription="Create a new document." ma:contentTypeScope="" ma:versionID="8a50b8d16de088826f93fe97fa1010ba">
  <xsd:schema xmlns:xsd="http://www.w3.org/2001/XMLSchema" xmlns:xs="http://www.w3.org/2001/XMLSchema" xmlns:p="http://schemas.microsoft.com/office/2006/metadata/properties" xmlns:ns3="864a162b-6542-4936-93da-60f3c2cf7848" xmlns:ns4="fda347e8-585c-4e63-a911-a81b04e8784d" targetNamespace="http://schemas.microsoft.com/office/2006/metadata/properties" ma:root="true" ma:fieldsID="443885f8db9dfff5440abf4a55921f1f" ns3:_="" ns4:_="">
    <xsd:import namespace="864a162b-6542-4936-93da-60f3c2cf7848"/>
    <xsd:import namespace="fda347e8-585c-4e63-a911-a81b04e878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a162b-6542-4936-93da-60f3c2cf7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347e8-585c-4e63-a911-a81b04e87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8954B-4EC3-4C68-A5ED-0B65886A0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a162b-6542-4936-93da-60f3c2cf7848"/>
    <ds:schemaRef ds:uri="fda347e8-585c-4e63-a911-a81b04e87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803C63-30F8-4E56-93DD-50846E36A6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E529FA-4AC4-42B2-8903-42FFA0C46D0E}">
  <ds:schemaRefs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864a162b-6542-4936-93da-60f3c2cf7848"/>
    <ds:schemaRef ds:uri="http://schemas.microsoft.com/office/2006/metadata/properties"/>
    <ds:schemaRef ds:uri="http://purl.org/dc/elements/1.1/"/>
    <ds:schemaRef ds:uri="http://schemas.microsoft.com/office/infopath/2007/PartnerControls"/>
    <ds:schemaRef ds:uri="fda347e8-585c-4e63-a911-a81b04e8784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6567</TotalTime>
  <Words>1757</Words>
  <Application>Microsoft Office PowerPoint</Application>
  <PresentationFormat>Widescreen</PresentationFormat>
  <Paragraphs>250</Paragraphs>
  <Slides>40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游ゴシック</vt:lpstr>
      <vt:lpstr>Arial</vt:lpstr>
      <vt:lpstr>Calibri</vt:lpstr>
      <vt:lpstr>Calibri Light</vt:lpstr>
      <vt:lpstr>robotoregular</vt:lpstr>
      <vt:lpstr>Segoe UI Emoji</vt:lpstr>
      <vt:lpstr>Symbol</vt:lpstr>
      <vt:lpstr>Times New Roman</vt:lpstr>
      <vt:lpstr>Wingdings</vt:lpstr>
      <vt:lpstr>Office Theme</vt:lpstr>
      <vt:lpstr>PowerPoint Presentation</vt:lpstr>
      <vt:lpstr>Course dates</vt:lpstr>
      <vt:lpstr>Today we will</vt:lpstr>
      <vt:lpstr>Guessing game</vt:lpstr>
      <vt:lpstr>What is true about 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YOUR LOGIN DETAILS FOR ACL GATEWAY/ MOODLE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Belikova</dc:creator>
  <cp:lastModifiedBy>Jakubowska-Chaaban, Malgorzata</cp:lastModifiedBy>
  <cp:revision>279</cp:revision>
  <dcterms:created xsi:type="dcterms:W3CDTF">2020-10-16T17:48:01Z</dcterms:created>
  <dcterms:modified xsi:type="dcterms:W3CDTF">2021-09-18T07:09:28Z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0x010100D81957863D837747B66F84C4AB4A93EE</vt:lpwstr>
  </property>
</Properties>
</file>