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347" r:id="rId4"/>
    <p:sldId id="357" r:id="rId5"/>
    <p:sldId id="358" r:id="rId6"/>
    <p:sldId id="356" r:id="rId7"/>
    <p:sldId id="351" r:id="rId8"/>
    <p:sldId id="352" r:id="rId9"/>
    <p:sldId id="35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sen, Gulcoy" initials="EG" lastIdx="1" clrIdx="0">
    <p:extLst>
      <p:ext uri="{19B8F6BF-5375-455C-9EA6-DF929625EA0E}">
        <p15:presenceInfo xmlns:p15="http://schemas.microsoft.com/office/powerpoint/2012/main" userId="S-1-5-21-842925246-1214440339-725345543-9012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9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146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0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02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90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7803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32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8729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808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710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7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382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7094-9FAE-4E9F-B06F-ED0670ED4B64}" type="datetimeFigureOut">
              <a:rPr lang="en-GB" smtClean="0"/>
              <a:t>11/11/2021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1DA7D-B7CC-4C68-84AB-E68737BBE92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555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Countable_and_uncountable_nouns/Countables_and_uncountables_fo857352pl" TargetMode="External"/><Relationship Id="rId2" Type="http://schemas.openxmlformats.org/officeDocument/2006/relationships/hyperlink" Target="https://www.youtube.com/watch?v=Srglu-yI9O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iveworksheets.com/worksheets/en/English_as_a_Second_Language_(ESL)/Countable_and_uncountable_nouns/A_AN_SOME_ANY_%5E_there_is_-_there_are_ki1675732jh" TargetMode="External"/><Relationship Id="rId4" Type="http://schemas.openxmlformats.org/officeDocument/2006/relationships/hyperlink" Target="https://www.youtube.com/watch?v=MIDOnliWyew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worksheets.com/worksheets/en/English_as_a_Second_Language_(ESL)/A_few_-_a_little/A_few,_a_little_ys1360139fm" TargetMode="External"/><Relationship Id="rId2" Type="http://schemas.openxmlformats.org/officeDocument/2006/relationships/hyperlink" Target="https://www.youtube.com/watch?v=WzZbCGxryI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6104" y="310099"/>
            <a:ext cx="10031896" cy="1288113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731519" y="1765191"/>
            <a:ext cx="970059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What’s the date today?</a:t>
            </a:r>
            <a:br>
              <a:rPr lang="en-GB" sz="2800" dirty="0"/>
            </a:br>
            <a:r>
              <a:rPr lang="en-GB" sz="2800" dirty="0" smtClean="0"/>
              <a:t>2/11/2021</a:t>
            </a:r>
            <a:endParaRPr lang="en-GB" sz="2800" dirty="0" smtClean="0"/>
          </a:p>
          <a:p>
            <a:endParaRPr lang="en-GB" sz="2800" dirty="0" smtClean="0"/>
          </a:p>
          <a:p>
            <a:endParaRPr lang="en-GB" sz="2800" dirty="0"/>
          </a:p>
          <a:p>
            <a:endParaRPr lang="en-GB" sz="2800" dirty="0"/>
          </a:p>
          <a:p>
            <a:r>
              <a:rPr lang="en-GB" sz="2800" dirty="0" smtClean="0"/>
              <a:t>What day is it?</a:t>
            </a:r>
          </a:p>
          <a:p>
            <a:r>
              <a:rPr lang="en-GB" sz="2800" dirty="0" smtClean="0"/>
              <a:t>Friday</a:t>
            </a:r>
          </a:p>
        </p:txBody>
      </p:sp>
    </p:spTree>
    <p:extLst>
      <p:ext uri="{BB962C8B-B14F-4D97-AF65-F5344CB8AC3E}">
        <p14:creationId xmlns:p14="http://schemas.microsoft.com/office/powerpoint/2010/main" val="4867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8740" y="326003"/>
            <a:ext cx="9809259" cy="478668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202" y="1073426"/>
            <a:ext cx="10047798" cy="4723075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Aim of the session:</a:t>
            </a:r>
          </a:p>
          <a:p>
            <a:pPr algn="l"/>
            <a:r>
              <a:rPr lang="en-GB" dirty="0"/>
              <a:t>By the end of the session learners will be able </a:t>
            </a:r>
            <a:r>
              <a:rPr lang="en-GB" dirty="0" smtClean="0"/>
              <a:t>to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Check </a:t>
            </a:r>
            <a:r>
              <a:rPr lang="en-GB" dirty="0" smtClean="0"/>
              <a:t>homework- a form</a:t>
            </a:r>
            <a:endParaRPr lang="en-GB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smtClean="0"/>
              <a:t>recap </a:t>
            </a:r>
            <a:r>
              <a:rPr lang="en-GB" dirty="0" smtClean="0"/>
              <a:t>countable and uncountable nouns: some, any, a/an, a few, a little, how much, how many, not too much, not too many</a:t>
            </a:r>
          </a:p>
          <a:p>
            <a:pPr algn="l"/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350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Video- </a:t>
            </a:r>
            <a:r>
              <a:rPr lang="en-GB" dirty="0" smtClean="0"/>
              <a:t>aren’t for </a:t>
            </a:r>
            <a:r>
              <a:rPr lang="en-GB" dirty="0" err="1" smtClean="0"/>
              <a:t>countables</a:t>
            </a:r>
            <a:r>
              <a:rPr lang="en-GB" dirty="0" smtClean="0"/>
              <a:t> -isn’t for </a:t>
            </a:r>
            <a:r>
              <a:rPr lang="en-GB" dirty="0" err="1" smtClean="0"/>
              <a:t>uncountables</a:t>
            </a:r>
            <a:endParaRPr lang="en-GB" dirty="0"/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www.youtube.com/watch?v=Srglu-yI9Ow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activity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u="sng" dirty="0">
                <a:hlinkClick r:id="rId3"/>
              </a:rPr>
              <a:t>https://www.liveworksheets.com/worksheets/en/English_as_a_Second_Language_(ESL)/</a:t>
            </a:r>
            <a:r>
              <a:rPr lang="en-GB" u="sng" dirty="0" smtClean="0">
                <a:hlinkClick r:id="rId3"/>
              </a:rPr>
              <a:t>Countable_and_uncountable_nouns/Countables_and_uncountables_fo857352pl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pPr marL="0" indent="0">
              <a:buNone/>
            </a:pPr>
            <a:r>
              <a:rPr lang="en-GB" dirty="0" smtClean="0"/>
              <a:t>Video-a/an  </a:t>
            </a:r>
            <a:r>
              <a:rPr lang="en-GB" dirty="0"/>
              <a:t>some/any</a:t>
            </a:r>
          </a:p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www.youtube.com/watch?v=MIDOnliWyew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r>
              <a:rPr lang="en-GB" u="sng" dirty="0">
                <a:hlinkClick r:id="rId5"/>
              </a:rPr>
              <a:t>https://www.liveworksheets.com/worksheets/en/English_as_a_Second_Language_(ESL)/Countable_and_uncountable_nouns/A_AN_SOME_ANY_%5E_there_is_-_</a:t>
            </a:r>
            <a:r>
              <a:rPr lang="en-GB" u="sng" dirty="0" smtClean="0">
                <a:hlinkClick r:id="rId5"/>
              </a:rPr>
              <a:t>there_are_ki1675732jh</a:t>
            </a:r>
            <a:endParaRPr lang="en-GB" u="sng" dirty="0" smtClean="0"/>
          </a:p>
          <a:p>
            <a:pPr marL="0" indent="0">
              <a:buNone/>
            </a:pPr>
            <a:endParaRPr lang="en-GB" u="sng" dirty="0" smtClean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16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 smtClean="0"/>
              <a:t>Countables</a:t>
            </a:r>
            <a:r>
              <a:rPr lang="en-GB" dirty="0" smtClean="0"/>
              <a:t>						</a:t>
            </a:r>
          </a:p>
          <a:p>
            <a:pPr marL="0" indent="0">
              <a:buNone/>
            </a:pPr>
            <a:r>
              <a:rPr lang="en-GB" dirty="0"/>
              <a:t>a</a:t>
            </a:r>
            <a:r>
              <a:rPr lang="en-GB" dirty="0" smtClean="0"/>
              <a:t> book    7 book</a:t>
            </a:r>
            <a:r>
              <a:rPr lang="en-GB" dirty="0" smtClean="0">
                <a:solidFill>
                  <a:srgbClr val="FF0000"/>
                </a:solidFill>
              </a:rPr>
              <a:t>s               </a:t>
            </a:r>
            <a:r>
              <a:rPr lang="en-GB" dirty="0" smtClean="0"/>
              <a:t>How many books are there?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</a:t>
            </a:r>
            <a:r>
              <a:rPr lang="en-GB" dirty="0" smtClean="0"/>
              <a:t>n </a:t>
            </a:r>
            <a:r>
              <a:rPr lang="en-GB" dirty="0" smtClean="0">
                <a:solidFill>
                  <a:srgbClr val="FF0000"/>
                </a:solidFill>
              </a:rPr>
              <a:t>a</a:t>
            </a:r>
            <a:r>
              <a:rPr lang="en-GB" dirty="0" smtClean="0"/>
              <a:t>pple         2 apple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  (a, e, o, u, </a:t>
            </a:r>
            <a:r>
              <a:rPr lang="en-GB" dirty="0" err="1" smtClean="0"/>
              <a:t>i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an </a:t>
            </a:r>
            <a:r>
              <a:rPr lang="en-GB" dirty="0" smtClean="0">
                <a:solidFill>
                  <a:srgbClr val="FF0000"/>
                </a:solidFill>
              </a:rPr>
              <a:t>o</a:t>
            </a:r>
            <a:r>
              <a:rPr lang="en-GB" dirty="0" smtClean="0"/>
              <a:t>range  three orang</a:t>
            </a:r>
            <a:r>
              <a:rPr lang="en-GB" dirty="0" smtClean="0">
                <a:solidFill>
                  <a:srgbClr val="FF0000"/>
                </a:solidFill>
              </a:rPr>
              <a:t>es</a:t>
            </a:r>
          </a:p>
          <a:p>
            <a:pPr marL="0" indent="0">
              <a:buNone/>
            </a:pPr>
            <a:r>
              <a:rPr lang="en-GB" dirty="0" smtClean="0"/>
              <a:t>a banana        five banana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</a:p>
          <a:p>
            <a:pPr marL="0" indent="0">
              <a:buNone/>
            </a:pPr>
            <a:r>
              <a:rPr lang="en-GB" dirty="0" smtClean="0"/>
              <a:t>There aren’t/there are</a:t>
            </a:r>
          </a:p>
          <a:p>
            <a:pPr marL="0" indent="0">
              <a:buNone/>
            </a:pPr>
            <a:r>
              <a:rPr lang="en-GB" b="1" dirty="0" err="1" smtClean="0"/>
              <a:t>Uncountables</a:t>
            </a:r>
            <a:r>
              <a:rPr lang="en-GB" b="1" dirty="0" smtClean="0"/>
              <a:t>                 </a:t>
            </a:r>
            <a:r>
              <a:rPr lang="en-GB" dirty="0" smtClean="0"/>
              <a:t>How </a:t>
            </a:r>
            <a:r>
              <a:rPr lang="en-GB" dirty="0" smtClean="0">
                <a:solidFill>
                  <a:srgbClr val="FF0000"/>
                </a:solidFill>
              </a:rPr>
              <a:t>much</a:t>
            </a:r>
            <a:r>
              <a:rPr lang="en-GB" dirty="0" smtClean="0"/>
              <a:t> water is there?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Some water   </a:t>
            </a:r>
            <a:r>
              <a:rPr lang="en-GB" dirty="0" smtClean="0"/>
              <a:t>a bottle of water    2 bottle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of water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strike="sngStrike" dirty="0" smtClean="0"/>
              <a:t>a water </a:t>
            </a:r>
          </a:p>
          <a:p>
            <a:pPr marL="0" indent="0">
              <a:buNone/>
            </a:pPr>
            <a:r>
              <a:rPr lang="en-GB" dirty="0" smtClean="0"/>
              <a:t>milk </a:t>
            </a:r>
            <a:r>
              <a:rPr lang="en-GB" strike="sngStrike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some milk  </a:t>
            </a:r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/>
              <a:t>There isn’t </a:t>
            </a:r>
            <a:r>
              <a:rPr lang="en-GB" dirty="0" smtClean="0">
                <a:solidFill>
                  <a:srgbClr val="FF0000"/>
                </a:solidFill>
              </a:rPr>
              <a:t> /</a:t>
            </a:r>
            <a:r>
              <a:rPr lang="en-GB" strike="sngStrike" dirty="0" smtClean="0"/>
              <a:t>there aren’t </a:t>
            </a:r>
            <a:r>
              <a:rPr lang="en-GB" dirty="0" smtClean="0"/>
              <a:t>any milk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96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There </a:t>
            </a:r>
            <a:r>
              <a:rPr lang="en-GB" b="1" dirty="0" smtClean="0">
                <a:solidFill>
                  <a:srgbClr val="FF0000"/>
                </a:solidFill>
              </a:rPr>
              <a:t>are </a:t>
            </a:r>
            <a:r>
              <a:rPr lang="en-GB" b="1" dirty="0" smtClean="0"/>
              <a:t>some books. (+) </a:t>
            </a:r>
          </a:p>
          <a:p>
            <a:pPr marL="0" indent="0">
              <a:buNone/>
            </a:pPr>
            <a:r>
              <a:rPr lang="en-GB" b="1" dirty="0" smtClean="0"/>
              <a:t>There </a:t>
            </a:r>
            <a:r>
              <a:rPr lang="en-GB" b="1" dirty="0" smtClean="0">
                <a:solidFill>
                  <a:srgbClr val="FF0000"/>
                </a:solidFill>
              </a:rPr>
              <a:t>is </a:t>
            </a:r>
            <a:r>
              <a:rPr lang="en-GB" b="1" dirty="0" smtClean="0"/>
              <a:t>some water.  (+) </a:t>
            </a:r>
            <a:r>
              <a:rPr lang="en-GB" b="1" dirty="0"/>
              <a:t>There is some milk. </a:t>
            </a:r>
            <a:r>
              <a:rPr lang="en-GB" b="1" dirty="0" smtClean="0"/>
              <a:t>(+)</a:t>
            </a:r>
          </a:p>
          <a:p>
            <a:pPr marL="0" indent="0">
              <a:buNone/>
            </a:pPr>
            <a:r>
              <a:rPr lang="en-GB" b="1" dirty="0" smtClean="0"/>
              <a:t>There </a:t>
            </a:r>
            <a:r>
              <a:rPr lang="en-GB" b="1" dirty="0" smtClean="0">
                <a:solidFill>
                  <a:srgbClr val="FF0000"/>
                </a:solidFill>
              </a:rPr>
              <a:t>are</a:t>
            </a:r>
            <a:r>
              <a:rPr lang="en-GB" b="1" dirty="0" smtClean="0"/>
              <a:t> some apples.</a:t>
            </a:r>
          </a:p>
          <a:p>
            <a:pPr marL="0" indent="0">
              <a:buNone/>
            </a:pPr>
            <a:r>
              <a:rPr lang="en-GB" b="1" dirty="0" smtClean="0"/>
              <a:t>There is a book.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Is</a:t>
            </a:r>
            <a:r>
              <a:rPr lang="en-GB" b="1" dirty="0" smtClean="0"/>
              <a:t> there </a:t>
            </a:r>
            <a:r>
              <a:rPr lang="en-GB" b="1" dirty="0" smtClean="0">
                <a:solidFill>
                  <a:srgbClr val="FF0000"/>
                </a:solidFill>
              </a:rPr>
              <a:t>any</a:t>
            </a:r>
            <a:r>
              <a:rPr lang="en-GB" b="1" dirty="0" smtClean="0"/>
              <a:t> water</a:t>
            </a:r>
            <a:r>
              <a:rPr lang="en-GB" b="1" dirty="0" smtClean="0">
                <a:solidFill>
                  <a:srgbClr val="0070C0"/>
                </a:solidFill>
              </a:rPr>
              <a:t>?</a:t>
            </a:r>
            <a:r>
              <a:rPr lang="en-GB" b="1" dirty="0" smtClean="0"/>
              <a:t>    (question)     Is there any milk? (question)</a:t>
            </a:r>
          </a:p>
          <a:p>
            <a:pPr marL="0" indent="0">
              <a:buNone/>
            </a:pPr>
            <a:r>
              <a:rPr lang="en-GB" b="1" dirty="0" smtClean="0"/>
              <a:t>No, there </a:t>
            </a:r>
            <a:r>
              <a:rPr lang="en-GB" b="1" dirty="0" smtClean="0">
                <a:solidFill>
                  <a:srgbClr val="0070C0"/>
                </a:solidFill>
              </a:rPr>
              <a:t>isn’t </a:t>
            </a:r>
            <a:r>
              <a:rPr lang="en-GB" b="1" dirty="0" smtClean="0">
                <a:solidFill>
                  <a:srgbClr val="FF0000"/>
                </a:solidFill>
              </a:rPr>
              <a:t>any </a:t>
            </a:r>
            <a:r>
              <a:rPr lang="en-GB" b="1" dirty="0" smtClean="0"/>
              <a:t>water.   (-)   No, there isn’t any milk. (-)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Are</a:t>
            </a:r>
            <a:r>
              <a:rPr lang="en-GB" b="1" dirty="0" smtClean="0"/>
              <a:t> there </a:t>
            </a:r>
            <a:r>
              <a:rPr lang="en-GB" b="1" dirty="0" smtClean="0">
                <a:solidFill>
                  <a:srgbClr val="FF0000"/>
                </a:solidFill>
              </a:rPr>
              <a:t>any</a:t>
            </a:r>
            <a:r>
              <a:rPr lang="en-GB" b="1" dirty="0" smtClean="0"/>
              <a:t> books? </a:t>
            </a:r>
            <a:r>
              <a:rPr lang="en-GB" b="1" dirty="0"/>
              <a:t>(question</a:t>
            </a:r>
            <a:r>
              <a:rPr lang="en-GB" b="1" dirty="0" smtClean="0"/>
              <a:t>)   Are there any apples?</a:t>
            </a:r>
          </a:p>
          <a:p>
            <a:pPr marL="0" indent="0">
              <a:buNone/>
            </a:pPr>
            <a:r>
              <a:rPr lang="en-GB" b="1" dirty="0" smtClean="0"/>
              <a:t>There aren’t any </a:t>
            </a:r>
            <a:r>
              <a:rPr lang="en-GB" b="1" dirty="0"/>
              <a:t>books. </a:t>
            </a:r>
            <a:r>
              <a:rPr lang="en-GB" b="1" dirty="0" smtClean="0"/>
              <a:t>(-)   There aren’t any apples.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117558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</a:t>
            </a:r>
            <a:r>
              <a:rPr lang="en-GB" b="1" dirty="0" smtClean="0"/>
              <a:t>	</a:t>
            </a:r>
            <a:r>
              <a:rPr lang="en-GB" b="1" dirty="0"/>
              <a:t>	uncountable nouns</a:t>
            </a:r>
          </a:p>
          <a:p>
            <a:pPr marL="0" indent="0">
              <a:buNone/>
            </a:pPr>
            <a:r>
              <a:rPr lang="en-GB" dirty="0"/>
              <a:t>a/an  					</a:t>
            </a:r>
            <a:r>
              <a:rPr lang="en-GB" dirty="0" smtClean="0"/>
              <a:t>	some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One					</a:t>
            </a:r>
            <a:r>
              <a:rPr lang="en-GB" dirty="0" smtClean="0"/>
              <a:t>	any </a:t>
            </a:r>
            <a:r>
              <a:rPr lang="en-GB" dirty="0"/>
              <a:t>(questions and negatives)</a:t>
            </a:r>
          </a:p>
          <a:p>
            <a:pPr marL="0" indent="0">
              <a:buNone/>
            </a:pPr>
            <a:r>
              <a:rPr lang="en-GB" dirty="0"/>
              <a:t>s</a:t>
            </a:r>
            <a:r>
              <a:rPr lang="en-GB" dirty="0" smtClean="0"/>
              <a:t>ome  </a:t>
            </a:r>
          </a:p>
          <a:p>
            <a:pPr marL="0" indent="0">
              <a:buNone/>
            </a:pPr>
            <a:r>
              <a:rPr lang="en-GB" dirty="0" smtClean="0"/>
              <a:t>any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An apple    two apple</a:t>
            </a:r>
            <a:r>
              <a:rPr lang="en-GB" dirty="0">
                <a:solidFill>
                  <a:srgbClr val="0070C0"/>
                </a:solidFill>
              </a:rPr>
              <a:t>s</a:t>
            </a:r>
          </a:p>
          <a:p>
            <a:pPr marL="0" indent="0">
              <a:buNone/>
            </a:pPr>
            <a:r>
              <a:rPr lang="en-GB" dirty="0"/>
              <a:t>Some apple</a:t>
            </a:r>
            <a:r>
              <a:rPr lang="en-GB" dirty="0">
                <a:solidFill>
                  <a:srgbClr val="0070C0"/>
                </a:solidFill>
              </a:rPr>
              <a:t>s</a:t>
            </a:r>
            <a:r>
              <a:rPr lang="en-GB" dirty="0"/>
              <a:t>                        	</a:t>
            </a:r>
            <a:r>
              <a:rPr lang="en-GB" dirty="0" smtClean="0"/>
              <a:t>	some </a:t>
            </a:r>
            <a:r>
              <a:rPr lang="en-GB" dirty="0"/>
              <a:t>salt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There are </a:t>
            </a:r>
            <a:r>
              <a:rPr lang="en-GB" dirty="0">
                <a:solidFill>
                  <a:srgbClr val="00B0F0"/>
                </a:solidFill>
              </a:rPr>
              <a:t>some</a:t>
            </a:r>
            <a:r>
              <a:rPr lang="en-GB" dirty="0"/>
              <a:t> apple</a:t>
            </a:r>
            <a:r>
              <a:rPr lang="en-GB" dirty="0">
                <a:solidFill>
                  <a:srgbClr val="00B0F0"/>
                </a:solidFill>
              </a:rPr>
              <a:t>s</a:t>
            </a:r>
            <a:r>
              <a:rPr lang="en-GB" dirty="0"/>
              <a:t>.		</a:t>
            </a:r>
            <a:r>
              <a:rPr lang="en-GB" dirty="0" smtClean="0"/>
              <a:t>	</a:t>
            </a:r>
            <a:r>
              <a:rPr lang="en-GB" dirty="0" smtClean="0">
                <a:solidFill>
                  <a:srgbClr val="FF0000"/>
                </a:solidFill>
              </a:rPr>
              <a:t>There </a:t>
            </a:r>
            <a:r>
              <a:rPr lang="en-GB" dirty="0">
                <a:solidFill>
                  <a:srgbClr val="FF0000"/>
                </a:solidFill>
              </a:rPr>
              <a:t>is </a:t>
            </a:r>
            <a:r>
              <a:rPr lang="en-GB" dirty="0">
                <a:solidFill>
                  <a:srgbClr val="0070C0"/>
                </a:solidFill>
              </a:rPr>
              <a:t>some</a:t>
            </a:r>
            <a:r>
              <a:rPr lang="en-GB" dirty="0"/>
              <a:t> salt.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There aren’t </a:t>
            </a:r>
            <a:r>
              <a:rPr lang="en-GB" dirty="0">
                <a:solidFill>
                  <a:srgbClr val="00B0F0"/>
                </a:solidFill>
              </a:rPr>
              <a:t>any</a:t>
            </a:r>
            <a:r>
              <a:rPr lang="en-GB" dirty="0"/>
              <a:t> apple</a:t>
            </a:r>
            <a:r>
              <a:rPr lang="en-GB" dirty="0">
                <a:solidFill>
                  <a:srgbClr val="00B0F0"/>
                </a:solidFill>
              </a:rPr>
              <a:t>s</a:t>
            </a:r>
            <a:r>
              <a:rPr lang="en-GB" dirty="0"/>
              <a:t>.		</a:t>
            </a:r>
            <a:r>
              <a:rPr lang="en-GB" dirty="0" smtClean="0"/>
              <a:t>	</a:t>
            </a:r>
            <a:r>
              <a:rPr lang="en-GB" dirty="0" smtClean="0">
                <a:solidFill>
                  <a:srgbClr val="FF0000"/>
                </a:solidFill>
              </a:rPr>
              <a:t>There </a:t>
            </a:r>
            <a:r>
              <a:rPr lang="en-GB" dirty="0">
                <a:solidFill>
                  <a:srgbClr val="FF0000"/>
                </a:solidFill>
              </a:rPr>
              <a:t>isn’t </a:t>
            </a:r>
            <a:r>
              <a:rPr lang="en-GB" dirty="0">
                <a:solidFill>
                  <a:srgbClr val="0070C0"/>
                </a:solidFill>
              </a:rPr>
              <a:t>any</a:t>
            </a:r>
            <a:r>
              <a:rPr lang="en-GB" dirty="0"/>
              <a:t> salt.</a:t>
            </a:r>
          </a:p>
          <a:p>
            <a:endParaRPr lang="en-GB" u="sng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695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6490" y="0"/>
            <a:ext cx="11115262" cy="61304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	</a:t>
            </a:r>
            <a:r>
              <a:rPr lang="en-GB" b="1" dirty="0" smtClean="0"/>
              <a:t>	uncountable </a:t>
            </a:r>
            <a:r>
              <a:rPr lang="en-GB" b="1" dirty="0"/>
              <a:t>nouns</a:t>
            </a:r>
          </a:p>
          <a:p>
            <a:pPr marL="0" indent="0">
              <a:buNone/>
            </a:pPr>
            <a:r>
              <a:rPr lang="en-GB" dirty="0" smtClean="0"/>
              <a:t>Books						water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dirty="0" smtClean="0"/>
              <a:t> some book</a:t>
            </a:r>
            <a:r>
              <a:rPr lang="en-GB" dirty="0" smtClean="0">
                <a:solidFill>
                  <a:srgbClr val="0070C0"/>
                </a:solidFill>
              </a:rPr>
              <a:t>s</a:t>
            </a:r>
            <a:r>
              <a:rPr lang="en-GB" dirty="0" smtClean="0"/>
              <a:t>.			There </a:t>
            </a:r>
            <a:r>
              <a:rPr lang="en-GB" dirty="0" smtClean="0">
                <a:solidFill>
                  <a:srgbClr val="0070C0"/>
                </a:solidFill>
              </a:rPr>
              <a:t>is </a:t>
            </a:r>
            <a:r>
              <a:rPr lang="en-GB" dirty="0" smtClean="0"/>
              <a:t>some water.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dirty="0" smtClean="0"/>
              <a:t> there any books?			</a:t>
            </a:r>
            <a:r>
              <a:rPr lang="en-GB" dirty="0" smtClean="0">
                <a:solidFill>
                  <a:srgbClr val="0070C0"/>
                </a:solidFill>
              </a:rPr>
              <a:t>Is</a:t>
            </a:r>
            <a:r>
              <a:rPr lang="en-GB" dirty="0" smtClean="0"/>
              <a:t> there any water?</a:t>
            </a:r>
          </a:p>
          <a:p>
            <a:pPr marL="0" indent="0">
              <a:buNone/>
            </a:pPr>
            <a:r>
              <a:rPr lang="en-GB" dirty="0" smtClean="0"/>
              <a:t>There </a:t>
            </a:r>
            <a:r>
              <a:rPr lang="en-GB" dirty="0" smtClean="0">
                <a:solidFill>
                  <a:srgbClr val="0070C0"/>
                </a:solidFill>
              </a:rPr>
              <a:t>aren’t </a:t>
            </a:r>
            <a:r>
              <a:rPr lang="en-GB" dirty="0" smtClean="0"/>
              <a:t>any books.</a:t>
            </a:r>
            <a:r>
              <a:rPr lang="en-GB" dirty="0"/>
              <a:t>	</a:t>
            </a:r>
            <a:r>
              <a:rPr lang="en-GB" dirty="0" smtClean="0"/>
              <a:t>		There </a:t>
            </a:r>
            <a:r>
              <a:rPr lang="en-GB" dirty="0" smtClean="0">
                <a:solidFill>
                  <a:srgbClr val="0070C0"/>
                </a:solidFill>
              </a:rPr>
              <a:t>isn’t</a:t>
            </a:r>
            <a:r>
              <a:rPr lang="en-GB" dirty="0" smtClean="0"/>
              <a:t> any water.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Apples					milk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 are</a:t>
            </a:r>
            <a:r>
              <a:rPr lang="en-GB" u="sng" strike="sngStrike" dirty="0" smtClean="0"/>
              <a:t>/is</a:t>
            </a:r>
            <a:r>
              <a:rPr lang="en-GB" dirty="0" smtClean="0"/>
              <a:t> s</a:t>
            </a:r>
            <a:r>
              <a:rPr lang="en-GB" dirty="0" smtClean="0">
                <a:solidFill>
                  <a:srgbClr val="0070C0"/>
                </a:solidFill>
              </a:rPr>
              <a:t>ome</a:t>
            </a:r>
            <a:r>
              <a:rPr lang="en-GB" dirty="0" smtClean="0"/>
              <a:t>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</a:t>
            </a:r>
            <a:r>
              <a:rPr lang="en-GB" dirty="0" smtClean="0"/>
              <a:t>.	</a:t>
            </a:r>
            <a:r>
              <a:rPr lang="en-GB" dirty="0" smtClean="0">
                <a:solidFill>
                  <a:srgbClr val="0070C0"/>
                </a:solidFill>
              </a:rPr>
              <a:t>There</a:t>
            </a:r>
            <a:r>
              <a:rPr lang="en-GB" dirty="0" smtClean="0"/>
              <a:t> </a:t>
            </a:r>
            <a:r>
              <a:rPr lang="en-GB" strike="sngStrike" dirty="0" smtClean="0"/>
              <a:t>are/</a:t>
            </a:r>
            <a:r>
              <a:rPr lang="en-GB" dirty="0" smtClean="0">
                <a:solidFill>
                  <a:srgbClr val="0070C0"/>
                </a:solidFill>
              </a:rPr>
              <a:t>is some milk</a:t>
            </a:r>
            <a:r>
              <a:rPr lang="en-GB" strike="sngStrike" dirty="0" smtClean="0"/>
              <a:t>./milks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Are</a:t>
            </a:r>
            <a:r>
              <a:rPr lang="en-GB" strike="sngStrike" dirty="0" smtClean="0"/>
              <a:t>/Is </a:t>
            </a:r>
            <a:r>
              <a:rPr lang="en-GB" dirty="0" smtClean="0">
                <a:solidFill>
                  <a:srgbClr val="0070C0"/>
                </a:solidFill>
              </a:rPr>
              <a:t>there any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apples?</a:t>
            </a:r>
            <a:r>
              <a:rPr lang="en-GB" dirty="0" smtClean="0"/>
              <a:t>		</a:t>
            </a:r>
            <a:r>
              <a:rPr lang="en-GB" strike="sngStrike" dirty="0" smtClean="0"/>
              <a:t>Are/</a:t>
            </a:r>
            <a:r>
              <a:rPr lang="en-GB" dirty="0" smtClean="0">
                <a:solidFill>
                  <a:srgbClr val="0070C0"/>
                </a:solidFill>
              </a:rPr>
              <a:t>Is there any milk</a:t>
            </a:r>
            <a:r>
              <a:rPr lang="en-GB" strike="sngStrike" dirty="0" smtClean="0"/>
              <a:t>/milks</a:t>
            </a:r>
            <a:r>
              <a:rPr lang="en-GB" dirty="0" smtClean="0">
                <a:solidFill>
                  <a:srgbClr val="0070C0"/>
                </a:solidFill>
              </a:rPr>
              <a:t>?</a:t>
            </a:r>
            <a:endParaRPr lang="en-GB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There</a:t>
            </a:r>
            <a:r>
              <a:rPr lang="en-GB" dirty="0" smtClean="0"/>
              <a:t> </a:t>
            </a:r>
            <a:r>
              <a:rPr lang="en-GB" strike="sngStrike" dirty="0" smtClean="0"/>
              <a:t>isn’t/</a:t>
            </a:r>
            <a:r>
              <a:rPr lang="en-GB" dirty="0" smtClean="0">
                <a:solidFill>
                  <a:srgbClr val="0070C0"/>
                </a:solidFill>
              </a:rPr>
              <a:t>aren’t any </a:t>
            </a:r>
            <a:r>
              <a:rPr lang="en-GB" strike="sngStrike" dirty="0" smtClean="0"/>
              <a:t>apple/</a:t>
            </a:r>
            <a:r>
              <a:rPr lang="en-GB" dirty="0" smtClean="0">
                <a:solidFill>
                  <a:srgbClr val="0070C0"/>
                </a:solidFill>
              </a:rPr>
              <a:t>apples</a:t>
            </a:r>
            <a:r>
              <a:rPr lang="en-GB" dirty="0" smtClean="0"/>
              <a:t>.	</a:t>
            </a:r>
            <a:r>
              <a:rPr lang="en-GB" dirty="0" smtClean="0">
                <a:solidFill>
                  <a:srgbClr val="0070C0"/>
                </a:solidFill>
              </a:rPr>
              <a:t>There isn’t</a:t>
            </a:r>
            <a:r>
              <a:rPr lang="en-GB" dirty="0" smtClean="0"/>
              <a:t>/</a:t>
            </a:r>
            <a:r>
              <a:rPr lang="en-GB" strike="sngStrike" dirty="0" smtClean="0"/>
              <a:t>aren’t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any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milk</a:t>
            </a:r>
            <a:r>
              <a:rPr lang="en-GB" dirty="0" smtClean="0"/>
              <a:t>/</a:t>
            </a:r>
            <a:r>
              <a:rPr lang="en-GB" strike="sngStrike" dirty="0" smtClean="0"/>
              <a:t>milks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7065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42785" y="324028"/>
            <a:ext cx="10515600" cy="58064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Video- just a few not too many, just a little not too much</a:t>
            </a:r>
          </a:p>
          <a:p>
            <a:r>
              <a:rPr lang="en-GB" dirty="0">
                <a:hlinkClick r:id="rId2"/>
              </a:rPr>
              <a:t>https://www.youtube.com/watch?v=WzZbCGxryIk</a:t>
            </a:r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Activity</a:t>
            </a:r>
          </a:p>
          <a:p>
            <a:pPr marL="0" indent="0">
              <a:buNone/>
            </a:pPr>
            <a:r>
              <a:rPr lang="en-GB" dirty="0">
                <a:hlinkClick r:id="rId3"/>
              </a:rPr>
              <a:t>https://www.liveworksheets.com/worksheets/en/English_as_a_Second_Language_(ESL)/A_few_-_a_little/A_few,_a_little_ys1360139fm</a:t>
            </a:r>
            <a:endParaRPr lang="en-GB" dirty="0"/>
          </a:p>
          <a:p>
            <a:endParaRPr lang="en-GB" u="sng" dirty="0"/>
          </a:p>
          <a:p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8214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7078" y="906448"/>
            <a:ext cx="10781307" cy="56931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countable nouns       		uncountable nouns</a:t>
            </a:r>
          </a:p>
          <a:p>
            <a:pPr marL="0" indent="0">
              <a:buNone/>
            </a:pPr>
            <a:r>
              <a:rPr lang="en-GB" dirty="0"/>
              <a:t>How many?				how much?</a:t>
            </a:r>
          </a:p>
          <a:p>
            <a:pPr marL="0" indent="0">
              <a:buNone/>
            </a:pPr>
            <a:r>
              <a:rPr lang="en-GB" dirty="0"/>
              <a:t>a few					a little</a:t>
            </a:r>
          </a:p>
          <a:p>
            <a:pPr marL="0" indent="0">
              <a:buNone/>
            </a:pPr>
            <a:r>
              <a:rPr lang="en-GB" dirty="0"/>
              <a:t>not too many			not too much</a:t>
            </a:r>
          </a:p>
          <a:p>
            <a:pPr marL="0" indent="0">
              <a:buNone/>
            </a:pPr>
            <a:r>
              <a:rPr lang="en-GB" dirty="0" smtClean="0"/>
              <a:t>Just a few				just a little</a:t>
            </a:r>
            <a:endParaRPr lang="en-GB" dirty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Sugar –uncountable</a:t>
            </a:r>
          </a:p>
          <a:p>
            <a:pPr marL="0" indent="0">
              <a:buNone/>
            </a:pPr>
            <a:r>
              <a:rPr lang="en-GB" dirty="0" smtClean="0"/>
              <a:t>How much sugar do you take for your tea?</a:t>
            </a:r>
          </a:p>
          <a:p>
            <a:pPr marL="0" indent="0">
              <a:buNone/>
            </a:pPr>
            <a:r>
              <a:rPr lang="en-GB" dirty="0" smtClean="0"/>
              <a:t>Just a </a:t>
            </a:r>
            <a:r>
              <a:rPr lang="en-GB" strike="sngStrike" dirty="0" smtClean="0"/>
              <a:t>few/</a:t>
            </a:r>
            <a:r>
              <a:rPr lang="en-GB" dirty="0" smtClean="0"/>
              <a:t>little.</a:t>
            </a:r>
          </a:p>
          <a:p>
            <a:pPr marL="0" indent="0">
              <a:buNone/>
            </a:pPr>
            <a:r>
              <a:rPr lang="en-GB" dirty="0" smtClean="0"/>
              <a:t>How many books do you have?</a:t>
            </a:r>
          </a:p>
          <a:p>
            <a:pPr marL="0" indent="0">
              <a:buNone/>
            </a:pPr>
            <a:r>
              <a:rPr lang="en-GB" dirty="0" smtClean="0"/>
              <a:t>Just a few/ </a:t>
            </a:r>
            <a:r>
              <a:rPr lang="en-GB" strike="sngStrike" dirty="0" smtClean="0"/>
              <a:t>a little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082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6804</TotalTime>
  <Words>552</Words>
  <Application>Microsoft Office PowerPoint</Application>
  <PresentationFormat>Widescreen</PresentationFormat>
  <Paragraphs>89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             </vt:lpstr>
      <vt:lpstr>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Esen, Gulcoy</dc:creator>
  <cp:lastModifiedBy>Esen, Gulcoy</cp:lastModifiedBy>
  <cp:revision>327</cp:revision>
  <dcterms:created xsi:type="dcterms:W3CDTF">2021-05-21T00:07:32Z</dcterms:created>
  <dcterms:modified xsi:type="dcterms:W3CDTF">2021-11-11T01:20:59Z</dcterms:modified>
</cp:coreProperties>
</file>