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3766" r:id="rId5"/>
  </p:sldMasterIdLst>
  <p:notesMasterIdLst>
    <p:notesMasterId r:id="rId22"/>
  </p:notesMasterIdLst>
  <p:sldIdLst>
    <p:sldId id="256" r:id="rId6"/>
    <p:sldId id="257" r:id="rId7"/>
    <p:sldId id="258" r:id="rId8"/>
    <p:sldId id="265" r:id="rId9"/>
    <p:sldId id="260" r:id="rId10"/>
    <p:sldId id="261" r:id="rId11"/>
    <p:sldId id="266" r:id="rId12"/>
    <p:sldId id="267" r:id="rId13"/>
    <p:sldId id="277" r:id="rId14"/>
    <p:sldId id="262" r:id="rId15"/>
    <p:sldId id="264" r:id="rId16"/>
    <p:sldId id="271" r:id="rId17"/>
    <p:sldId id="272" r:id="rId18"/>
    <p:sldId id="273" r:id="rId19"/>
    <p:sldId id="263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0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5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40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9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8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70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8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4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adultlearning.islington.gov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ESOL Level 1</a:t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11th Jan </a:t>
            </a:r>
            <a:r>
              <a:rPr lang="mr-IN" sz="4000" dirty="0"/>
              <a:t>–</a:t>
            </a:r>
            <a:r>
              <a:rPr lang="en-US" sz="4000"/>
              <a:t> </a:t>
            </a:r>
            <a:r>
              <a:rPr lang="en-US" sz="4000" smtClean="0"/>
              <a:t>26th Mar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b="1" dirty="0"/>
              <a:t>Ensure successful learning of 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8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5042"/>
            <a:ext cx="10820400" cy="40241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form 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/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 IAG sessions involve?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261512"/>
            <a:ext cx="11604185" cy="5479823"/>
          </a:xfrm>
        </p:spPr>
        <p:txBody>
          <a:bodyPr/>
          <a:lstStyle/>
          <a:p>
            <a:r>
              <a:rPr lang="en-GB" dirty="0" smtClean="0"/>
              <a:t>Our qualified advisors provide 1-1 confidential interviews with learners where the focus is on </a:t>
            </a:r>
            <a:r>
              <a:rPr lang="en-GB" b="1" dirty="0" smtClean="0"/>
              <a:t>your  learning journey.  </a:t>
            </a:r>
          </a:p>
          <a:p>
            <a:r>
              <a:rPr lang="en-GB" dirty="0" smtClean="0"/>
              <a:t>You can </a:t>
            </a:r>
            <a:r>
              <a:rPr lang="en-GB" b="1" dirty="0" smtClean="0"/>
              <a:t>tell your story </a:t>
            </a:r>
            <a:r>
              <a:rPr lang="en-GB" dirty="0" smtClean="0"/>
              <a:t>and be actively listened to, challenged, supported and inspired to overcome personal barriers, plan for the future, and progress.</a:t>
            </a:r>
          </a:p>
          <a:p>
            <a:r>
              <a:rPr lang="en-GB" dirty="0" smtClean="0"/>
              <a:t>There is a chance for you to ask questions, and </a:t>
            </a:r>
            <a:r>
              <a:rPr lang="en-GB" b="1" dirty="0" smtClean="0"/>
              <a:t>explore </a:t>
            </a:r>
            <a:r>
              <a:rPr lang="en-GB" dirty="0" smtClean="0"/>
              <a:t>any aspect of training, learning or employment  you are thinking of progressing onto, in a non – judgemental and safe, up to date, environment.</a:t>
            </a:r>
          </a:p>
          <a:p>
            <a:r>
              <a:rPr lang="en-GB" dirty="0" smtClean="0"/>
              <a:t>It’s an opportunity for you to </a:t>
            </a:r>
            <a:r>
              <a:rPr lang="en-GB" b="1" dirty="0" smtClean="0"/>
              <a:t>plan</a:t>
            </a:r>
            <a:r>
              <a:rPr lang="en-GB" dirty="0" smtClean="0"/>
              <a:t> a  specific and realistic route into employment, training or further qualifications.</a:t>
            </a:r>
          </a:p>
          <a:p>
            <a:r>
              <a:rPr lang="en-GB" dirty="0" smtClean="0"/>
              <a:t>We can give you help to </a:t>
            </a:r>
            <a:r>
              <a:rPr lang="en-GB" b="1" dirty="0" smtClean="0"/>
              <a:t>tackle change </a:t>
            </a:r>
            <a:r>
              <a:rPr lang="en-GB" dirty="0" smtClean="0"/>
              <a:t>and identify your strengths, skills and transferable skills to use effectively for the future.</a:t>
            </a:r>
          </a:p>
          <a:p>
            <a:r>
              <a:rPr lang="en-GB" dirty="0" smtClean="0"/>
              <a:t>You will also be given </a:t>
            </a:r>
            <a:r>
              <a:rPr lang="en-GB" b="1" dirty="0" smtClean="0"/>
              <a:t>information </a:t>
            </a:r>
            <a:r>
              <a:rPr lang="en-GB" dirty="0" smtClean="0"/>
              <a:t>about training courses, qualifications and employment opportunities which is relevant to you, up to date, impartial in line with current equality and diversity legislation.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64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/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556591" y="1381540"/>
            <a:ext cx="10949609" cy="4837146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Self introductions</a:t>
            </a:r>
          </a:p>
          <a:p>
            <a:pPr eaLnBrk="1" hangingPunct="1"/>
            <a:r>
              <a:rPr lang="en-GB" altLang="en-US" sz="3600" dirty="0"/>
              <a:t>Course </a:t>
            </a:r>
            <a:r>
              <a:rPr lang="en-GB" altLang="en-US" sz="3600" dirty="0" smtClean="0"/>
              <a:t>information</a:t>
            </a:r>
          </a:p>
          <a:p>
            <a:pPr eaLnBrk="1" hangingPunct="1"/>
            <a:r>
              <a:rPr lang="en-GB" altLang="en-US" sz="3600" dirty="0" smtClean="0"/>
              <a:t>H/S induction</a:t>
            </a:r>
            <a:endParaRPr lang="en-GB" altLang="en-US" sz="3600" dirty="0"/>
          </a:p>
          <a:p>
            <a:pPr eaLnBrk="1" hangingPunct="1"/>
            <a:r>
              <a:rPr lang="en-GB" altLang="en-US" sz="3600" dirty="0"/>
              <a:t>Agreed boundaries</a:t>
            </a:r>
          </a:p>
          <a:p>
            <a:pPr eaLnBrk="1" hangingPunct="1"/>
            <a:r>
              <a:rPr lang="en-GB" altLang="en-US" sz="3600" b="1" dirty="0" smtClean="0"/>
              <a:t>H/W: complete diagnostic assessment and learner profile on </a:t>
            </a:r>
            <a:r>
              <a:rPr lang="en-GB" altLang="en-US" sz="3600" b="1" dirty="0"/>
              <a:t>M</a:t>
            </a:r>
            <a:r>
              <a:rPr lang="en-GB" altLang="en-US" sz="3600" b="1" dirty="0" smtClean="0"/>
              <a:t>oodle</a:t>
            </a:r>
            <a:endParaRPr lang="en-GB" altLang="en-US" sz="3600" b="1" dirty="0"/>
          </a:p>
          <a:p>
            <a:pPr eaLnBrk="1" hangingPunct="1"/>
            <a:endParaRPr lang="en-GB" alt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71" y="5261768"/>
            <a:ext cx="1643929" cy="1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5" y="5704103"/>
            <a:ext cx="3811454" cy="10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 to the session</a:t>
            </a:r>
            <a:br>
              <a:rPr lang="en-US" dirty="0"/>
            </a:br>
            <a:r>
              <a:rPr lang="en-US" dirty="0" smtClean="0"/>
              <a:t>a new course/term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4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/>
              <a:t>course induction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Familiarise yourself with ACL VLE (Moodle)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List some online learning classroom </a:t>
            </a:r>
            <a:r>
              <a:rPr lang="en-GB" sz="3200" dirty="0" smtClean="0"/>
              <a:t>rules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Familiarise yourself on ACL Safeguarding procedures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Introduce yourself to the </a:t>
            </a:r>
            <a:r>
              <a:rPr lang="en-GB" sz="3200" dirty="0" smtClean="0"/>
              <a:t>group and give some personal information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Ask and answer some questions relating to the </a:t>
            </a:r>
            <a:r>
              <a:rPr lang="en-GB" sz="3200" dirty="0" smtClean="0"/>
              <a:t>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</a:t>
            </a:r>
            <a:r>
              <a:rPr lang="en-US" sz="3200" dirty="0"/>
              <a:t>are you most proud of </a:t>
            </a:r>
            <a:r>
              <a:rPr lang="en-US" sz="3200" dirty="0" smtClean="0"/>
              <a:t>currently? </a:t>
            </a:r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What are your current aspirations?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54884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(ESOL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511676" y="3716339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3" y="2668588"/>
            <a:ext cx="2233612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Me and My Home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549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Group Agreement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91260" y="1883880"/>
            <a:ext cx="9959032" cy="4158145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3200" b="1" dirty="0"/>
              <a:t>How can we work together, effectively?</a:t>
            </a:r>
          </a:p>
          <a:p>
            <a:pPr eaLnBrk="1" hangingPunct="1">
              <a:buFont typeface="Wingdings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sz="3200" dirty="0"/>
              <a:t>Discuss acceptable boundaries</a:t>
            </a:r>
          </a:p>
          <a:p>
            <a:pPr eaLnBrk="1" hangingPunct="1"/>
            <a:r>
              <a:rPr lang="en-GB" altLang="en-US" sz="3200" dirty="0"/>
              <a:t>Negotiate </a:t>
            </a:r>
            <a:r>
              <a:rPr lang="en-GB" altLang="en-US" sz="3200" dirty="0" smtClean="0"/>
              <a:t>at least 5 class rules</a:t>
            </a:r>
            <a:endParaRPr lang="en-GB" altLang="en-US" sz="3200" dirty="0"/>
          </a:p>
          <a:p>
            <a:pPr lvl="1" eaLnBrk="1" hangingPunct="1">
              <a:buFont typeface="Wingdings" charset="2"/>
              <a:buNone/>
            </a:pPr>
            <a:endParaRPr lang="en-GB" altLang="en-US" sz="28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1C55DB-33C8-7945-A7D5-9A60AEFD7749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11269" name="Picture 5" descr="MCj03963040000[1]"/>
          <p:cNvSpPr>
            <a:spLocks noChangeAspect="1" noChangeArrowheads="1"/>
          </p:cNvSpPr>
          <p:nvPr/>
        </p:nvSpPr>
        <p:spPr bwMode="auto">
          <a:xfrm>
            <a:off x="7680325" y="4292600"/>
            <a:ext cx="21605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91" y="4292600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6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0951" y="269612"/>
            <a:ext cx="10515601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Islington Council Adult Community Learning </a:t>
            </a:r>
          </a:p>
          <a:p>
            <a:r>
              <a:rPr lang="en-US" dirty="0"/>
              <a:t>Learner Code of Conduct for on-line learning  </a:t>
            </a:r>
          </a:p>
          <a:p>
            <a:r>
              <a:rPr lang="en-US" dirty="0"/>
              <a:t>We ask that you:</a:t>
            </a:r>
          </a:p>
          <a:p>
            <a:r>
              <a:rPr lang="en-US" dirty="0"/>
              <a:t>1.	Respect others, regardless of culture, ability, race, gender, age or sexual orientation.  Harassment, bullying, discrimination, swearing, racist, homophobic or sexist terms are not acceptable actions will not be tolerated.  </a:t>
            </a:r>
          </a:p>
          <a:p>
            <a:r>
              <a:rPr lang="en-US" dirty="0"/>
              <a:t>2.	Are always courteous and respectful to staff members and other learners  </a:t>
            </a:r>
          </a:p>
          <a:p>
            <a:r>
              <a:rPr lang="en-US" dirty="0"/>
              <a:t>3.	Show a positive commitment to your own development and learning. </a:t>
            </a:r>
          </a:p>
          <a:p>
            <a:r>
              <a:rPr lang="en-US" dirty="0"/>
              <a:t>4.	Show respect for another learners’ development and cooperate appropriately</a:t>
            </a:r>
          </a:p>
          <a:p>
            <a:r>
              <a:rPr lang="en-US" dirty="0"/>
              <a:t>5.	Attend and arrive punctually to training/assessment events that you have been scheduled to take. </a:t>
            </a:r>
          </a:p>
          <a:p>
            <a:r>
              <a:rPr lang="en-US" dirty="0"/>
              <a:t>6.	Locate yourself in an appropriate area if attending live classes e.g. not in bedrooms</a:t>
            </a:r>
          </a:p>
          <a:p>
            <a:r>
              <a:rPr lang="en-US" dirty="0"/>
              <a:t>7.	Understand that learners progress at different paces.</a:t>
            </a:r>
          </a:p>
          <a:p>
            <a:r>
              <a:rPr lang="en-US" dirty="0"/>
              <a:t>8.	Understand that there is a certain amount of necessary paperwork which must be completed by each learner</a:t>
            </a:r>
          </a:p>
          <a:p>
            <a:r>
              <a:rPr lang="en-US" dirty="0"/>
              <a:t>9.	Wear appropriate dress when attending online learning sessions and ensure other members of your household are aware </a:t>
            </a:r>
          </a:p>
          <a:p>
            <a:r>
              <a:rPr lang="en-US" dirty="0"/>
              <a:t>10.	Complete work and collect evidence for assessment within agreed timescales </a:t>
            </a:r>
          </a:p>
          <a:p>
            <a:r>
              <a:rPr lang="en-US" dirty="0"/>
              <a:t>11.	Use an appropriate and professional email address</a:t>
            </a:r>
          </a:p>
          <a:p>
            <a:r>
              <a:rPr lang="en-US" dirty="0"/>
              <a:t>12.	Follow agreed guidelines when instructed by the tutor e.g. muting sound when presentations are occurring </a:t>
            </a:r>
          </a:p>
          <a:p>
            <a:r>
              <a:rPr lang="en-US" dirty="0"/>
              <a:t>13.	Be patient as responses online/phone can sometimes take slightly longer as the tutor or individual is having to record/respond to others within the class at the same time</a:t>
            </a:r>
          </a:p>
          <a:p>
            <a:r>
              <a:rPr lang="en-US" dirty="0"/>
              <a:t>14.	Do not record or distribute any online learning sessions to others, abide by ACL Islington Safeguarding, e-safety and Prevent Policy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15214c3a-c4c8-4e1b-a9e9-78803475fd2c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190</TotalTime>
  <Words>961</Words>
  <Application>Microsoft Office PowerPoint</Application>
  <PresentationFormat>Widescreen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Mangal</vt:lpstr>
      <vt:lpstr>Tw Cen MT</vt:lpstr>
      <vt:lpstr>Wingdings</vt:lpstr>
      <vt:lpstr>Droplet</vt:lpstr>
      <vt:lpstr>Islington Council</vt:lpstr>
      <vt:lpstr>ESOL Level 1 Spring Term</vt:lpstr>
      <vt:lpstr>Welcome to the session a new course/term</vt:lpstr>
      <vt:lpstr>Session aims/objs</vt:lpstr>
      <vt:lpstr>Getting to know you</vt:lpstr>
      <vt:lpstr>Skills you will develop on this course (ESOL Level 1)</vt:lpstr>
      <vt:lpstr>Group Agreement</vt:lpstr>
      <vt:lpstr>PowerPoint Presentation</vt:lpstr>
      <vt:lpstr>PowerPoint Presentation</vt:lpstr>
      <vt:lpstr>PowerPoint Presentation</vt:lpstr>
      <vt:lpstr>My role</vt:lpstr>
      <vt:lpstr>Your responsibility</vt:lpstr>
      <vt:lpstr>Our ACL 1-1 IAG offer</vt:lpstr>
      <vt:lpstr>What do the IAG sessions involve?</vt:lpstr>
      <vt:lpstr>How can learners book an appointment?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31</cp:revision>
  <dcterms:created xsi:type="dcterms:W3CDTF">2020-04-27T09:47:50Z</dcterms:created>
  <dcterms:modified xsi:type="dcterms:W3CDTF">2021-01-11T09:27:53Z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