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5"/>
  </p:notesMasterIdLst>
  <p:sldIdLst>
    <p:sldId id="256" r:id="rId5"/>
    <p:sldId id="258" r:id="rId6"/>
    <p:sldId id="323" r:id="rId7"/>
    <p:sldId id="271" r:id="rId8"/>
    <p:sldId id="273" r:id="rId9"/>
    <p:sldId id="305" r:id="rId10"/>
    <p:sldId id="325" r:id="rId11"/>
    <p:sldId id="326" r:id="rId12"/>
    <p:sldId id="340" r:id="rId13"/>
    <p:sldId id="330" r:id="rId14"/>
    <p:sldId id="327" r:id="rId15"/>
    <p:sldId id="332" r:id="rId16"/>
    <p:sldId id="333" r:id="rId17"/>
    <p:sldId id="335" r:id="rId18"/>
    <p:sldId id="336" r:id="rId19"/>
    <p:sldId id="337" r:id="rId20"/>
    <p:sldId id="331" r:id="rId21"/>
    <p:sldId id="339" r:id="rId22"/>
    <p:sldId id="306" r:id="rId23"/>
    <p:sldId id="29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</a:t>
            </a:r>
            <a:r>
              <a:rPr lang="en-GB" dirty="0" err="1" smtClean="0"/>
              <a:t>Dinkie</a:t>
            </a:r>
            <a:r>
              <a:rPr lang="en-GB" baseline="0" dirty="0" smtClean="0"/>
              <a:t> Flowers – 100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old dancer from the U.K – BBC News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CDD0-EA4A-442F-A3CD-3CE1BAB32C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02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world/2019/jun/06/veterans-and-leaders-remember-d-day-fallen-in-normandy-services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v/uk-england-sussex-56351673" TargetMode="External"/><Relationship Id="rId2" Type="http://schemas.openxmlformats.org/officeDocument/2006/relationships/hyperlink" Target="https://www.internationalwomensda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Easter_Sunday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2" t="8762" r="4114" b="4666"/>
          <a:stretch/>
        </p:blipFill>
        <p:spPr>
          <a:xfrm>
            <a:off x="3553240" y="0"/>
            <a:ext cx="8690575" cy="6427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86" y="844061"/>
            <a:ext cx="34817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Every year, there is a theme for IWD. This year’s theme is #</a:t>
            </a:r>
            <a:r>
              <a:rPr lang="en-GB" sz="2600" dirty="0" err="1" smtClean="0"/>
              <a:t>ChooseToChallenge</a:t>
            </a:r>
            <a:r>
              <a:rPr lang="en-GB" sz="2600" dirty="0" smtClean="0"/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190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the video on IWD </a:t>
            </a:r>
            <a:r>
              <a:rPr lang="en-GB" dirty="0"/>
              <a:t>2021</a:t>
            </a:r>
            <a:br>
              <a:rPr lang="en-GB" dirty="0"/>
            </a:br>
            <a:r>
              <a:rPr lang="en-GB" sz="2000" b="0" dirty="0"/>
              <a:t>https://www.internationalwomensday.com</a:t>
            </a:r>
            <a:r>
              <a:rPr lang="en-GB" sz="2000" b="0" dirty="0" smtClean="0"/>
              <a:t>/</a:t>
            </a:r>
            <a:br>
              <a:rPr lang="en-GB" sz="2000" b="0" dirty="0" smtClean="0"/>
            </a:br>
            <a:endParaRPr lang="en-GB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25" y="2494722"/>
            <a:ext cx="11610997" cy="3409121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What was she reciting? (spoken word poetry)</a:t>
            </a:r>
          </a:p>
          <a:p>
            <a:endParaRPr lang="en-GB" sz="2400" dirty="0"/>
          </a:p>
          <a:p>
            <a:r>
              <a:rPr lang="en-GB" sz="2400" dirty="0" smtClean="0"/>
              <a:t>Any thoughts? </a:t>
            </a:r>
          </a:p>
          <a:p>
            <a:r>
              <a:rPr lang="en-GB" sz="2400" dirty="0" smtClean="0"/>
              <a:t>Where there any key words or powerful messages in the video?</a:t>
            </a:r>
          </a:p>
          <a:p>
            <a:endParaRPr lang="en-GB" sz="2400" dirty="0" smtClean="0"/>
          </a:p>
          <a:p>
            <a:r>
              <a:rPr lang="en-GB" sz="2400" dirty="0" smtClean="0"/>
              <a:t>Please share your thoughts with the group.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21" y="623889"/>
            <a:ext cx="11604332" cy="425646"/>
          </a:xfrm>
        </p:spPr>
        <p:txBody>
          <a:bodyPr/>
          <a:lstStyle/>
          <a:p>
            <a:r>
              <a:rPr lang="en-GB" dirty="0" smtClean="0"/>
              <a:t>Profound messages from the video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2930" y="2015659"/>
            <a:ext cx="11610997" cy="4507657"/>
          </a:xfrm>
        </p:spPr>
        <p:txBody>
          <a:bodyPr/>
          <a:lstStyle/>
          <a:p>
            <a:r>
              <a:rPr lang="en-GB" sz="2800" dirty="0" smtClean="0"/>
              <a:t>Stand when the world sits (challenge the status quo)</a:t>
            </a:r>
          </a:p>
          <a:p>
            <a:endParaRPr lang="en-GB" sz="2800" dirty="0" smtClean="0"/>
          </a:p>
          <a:p>
            <a:r>
              <a:rPr lang="en-GB" sz="2800" dirty="0" smtClean="0"/>
              <a:t>Choose to create history, not to be created by it</a:t>
            </a:r>
          </a:p>
          <a:p>
            <a:endParaRPr lang="en-GB" sz="2800" dirty="0" smtClean="0"/>
          </a:p>
          <a:p>
            <a:r>
              <a:rPr lang="en-GB" sz="2800" dirty="0" smtClean="0"/>
              <a:t>You action is the pen, your life is the paper</a:t>
            </a:r>
          </a:p>
          <a:p>
            <a:endParaRPr lang="en-GB" sz="2800" dirty="0"/>
          </a:p>
          <a:p>
            <a:r>
              <a:rPr lang="en-GB" sz="2800" dirty="0" smtClean="0"/>
              <a:t>You are not the oppression of the past</a:t>
            </a:r>
          </a:p>
          <a:p>
            <a:endParaRPr lang="en-GB" sz="2800" dirty="0"/>
          </a:p>
          <a:p>
            <a:r>
              <a:rPr lang="en-GB" sz="2800" dirty="0" smtClean="0"/>
              <a:t>Challenge oppression/inequality at home, at school and at work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314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40" t="23191" r="64654" b="48912"/>
          <a:stretch/>
        </p:blipFill>
        <p:spPr>
          <a:xfrm>
            <a:off x="178428" y="357809"/>
            <a:ext cx="4089839" cy="31740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108" t="28943" r="64546" b="41097"/>
          <a:stretch/>
        </p:blipFill>
        <p:spPr>
          <a:xfrm>
            <a:off x="7861853" y="293669"/>
            <a:ext cx="4003949" cy="3435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890" y="3304761"/>
            <a:ext cx="4424179" cy="3318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2874" y="-47918"/>
            <a:ext cx="596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Pragmatic approaches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305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99" y="304968"/>
            <a:ext cx="3090440" cy="425646"/>
          </a:xfrm>
        </p:spPr>
        <p:txBody>
          <a:bodyPr/>
          <a:lstStyle/>
          <a:p>
            <a:r>
              <a:rPr lang="en-GB" dirty="0" smtClean="0"/>
              <a:t>Writing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82" y="1692638"/>
            <a:ext cx="11610997" cy="4772767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Think of </a:t>
            </a:r>
            <a:r>
              <a:rPr lang="en-GB" sz="2400" dirty="0"/>
              <a:t>an inspirational </a:t>
            </a:r>
            <a:r>
              <a:rPr lang="en-GB" sz="2400" dirty="0" smtClean="0"/>
              <a:t>woman (either historical or from the present) and write a few paragraphs on her. She can be someone famous (or not…maybe a friend, colleague, family member or mentor</a:t>
            </a:r>
            <a:r>
              <a:rPr lang="en-GB" sz="2400" dirty="0"/>
              <a:t>). 100 words min.</a:t>
            </a:r>
            <a:endParaRPr lang="en-US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You may want to include the following points:</a:t>
            </a:r>
          </a:p>
          <a:p>
            <a:endParaRPr lang="en-GB" sz="800" dirty="0" smtClean="0"/>
          </a:p>
          <a:p>
            <a:r>
              <a:rPr lang="en-GB" sz="2400" dirty="0" smtClean="0"/>
              <a:t>Who she is</a:t>
            </a:r>
          </a:p>
          <a:p>
            <a:r>
              <a:rPr lang="en-GB" sz="2400" dirty="0" smtClean="0"/>
              <a:t>Why she </a:t>
            </a:r>
            <a:r>
              <a:rPr lang="en-GB" sz="2400" dirty="0"/>
              <a:t>is </a:t>
            </a:r>
            <a:r>
              <a:rPr lang="en-GB" sz="2400" dirty="0" smtClean="0"/>
              <a:t>inspirational</a:t>
            </a:r>
          </a:p>
          <a:p>
            <a:r>
              <a:rPr lang="en-GB" sz="2400" dirty="0" smtClean="0"/>
              <a:t>How she inspires you</a:t>
            </a:r>
          </a:p>
          <a:p>
            <a:endParaRPr lang="en-GB" sz="800" dirty="0"/>
          </a:p>
          <a:p>
            <a:r>
              <a:rPr lang="en-GB" sz="2400" dirty="0" smtClean="0"/>
              <a:t>Don’t forget to include a title, add conjunctions to expand your writing and mind your </a:t>
            </a:r>
            <a:r>
              <a:rPr lang="en-GB" sz="2400" dirty="0" err="1" smtClean="0"/>
              <a:t>SPaG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38" y="364603"/>
            <a:ext cx="2139614" cy="425646"/>
          </a:xfrm>
        </p:spPr>
        <p:txBody>
          <a:bodyPr/>
          <a:lstStyle/>
          <a:p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95" y="1346753"/>
            <a:ext cx="11610997" cy="4393095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GB" sz="2400" dirty="0"/>
              <a:t>The inspirational woman I would like to write about is</a:t>
            </a:r>
            <a:r>
              <a:rPr lang="en-US" sz="2400" dirty="0"/>
              <a:t> Noor </a:t>
            </a:r>
            <a:r>
              <a:rPr lang="en-US" sz="2400" dirty="0" err="1"/>
              <a:t>Inayat</a:t>
            </a:r>
            <a:r>
              <a:rPr lang="en-US" sz="2400" dirty="0"/>
              <a:t> Khan.</a:t>
            </a:r>
          </a:p>
          <a:p>
            <a:pPr marL="0" indent="0">
              <a:buNone/>
            </a:pPr>
            <a:r>
              <a:rPr lang="en-US" sz="2400" b="1" dirty="0" smtClean="0"/>
              <a:t>Noor </a:t>
            </a:r>
            <a:r>
              <a:rPr lang="en-US" sz="2400" b="1" dirty="0" err="1" smtClean="0"/>
              <a:t>Inayat</a:t>
            </a:r>
            <a:r>
              <a:rPr lang="en-US" sz="2400" b="1" dirty="0" smtClean="0"/>
              <a:t> Khan, worked in France </a:t>
            </a:r>
            <a:r>
              <a:rPr lang="en-US" sz="2400" dirty="0" smtClean="0"/>
              <a:t>as a British agent </a:t>
            </a:r>
            <a:r>
              <a:rPr lang="en-US" sz="2400" dirty="0"/>
              <a:t>(</a:t>
            </a:r>
            <a:r>
              <a:rPr lang="en-US" sz="2400" dirty="0" smtClean="0"/>
              <a:t>wireless operator) </a:t>
            </a:r>
            <a:r>
              <a:rPr lang="en-US" sz="2400" b="1" dirty="0" smtClean="0"/>
              <a:t>during WWII before being tortured and shot by the Germans on the </a:t>
            </a:r>
            <a:r>
              <a:rPr lang="en-US" sz="2400" dirty="0" smtClean="0"/>
              <a:t>13th </a:t>
            </a:r>
            <a:r>
              <a:rPr lang="en-US" sz="2400" dirty="0"/>
              <a:t>September 1944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She sent important messages back to London as a behind enemy lines, and she significantly aided the success of the </a:t>
            </a:r>
            <a:r>
              <a:rPr lang="en-US" sz="2400" dirty="0">
                <a:hlinkClick r:id="rId2"/>
              </a:rPr>
              <a:t>allied landing on </a:t>
            </a:r>
            <a:r>
              <a:rPr lang="en-US" sz="2400" dirty="0" smtClean="0">
                <a:hlinkClick r:id="rId2"/>
              </a:rPr>
              <a:t>D-day</a:t>
            </a:r>
            <a:r>
              <a:rPr lang="en-US" dirty="0" smtClean="0"/>
              <a:t> </a:t>
            </a:r>
            <a:r>
              <a:rPr lang="en-US" sz="2400" i="1" dirty="0" smtClean="0"/>
              <a:t>(a </a:t>
            </a:r>
            <a:r>
              <a:rPr lang="en-US" sz="2400" i="1" dirty="0"/>
              <a:t>victory that became the turning point for World </a:t>
            </a:r>
            <a:r>
              <a:rPr lang="en-US" sz="2400" b="1" i="1" dirty="0"/>
              <a:t>War</a:t>
            </a:r>
            <a:r>
              <a:rPr lang="en-US" sz="2400" i="1" dirty="0"/>
              <a:t> II in </a:t>
            </a:r>
            <a:r>
              <a:rPr lang="en-US" sz="2400" i="1" dirty="0" smtClean="0"/>
              <a:t>Europe)</a:t>
            </a:r>
            <a:r>
              <a:rPr lang="en-US" sz="2800" i="1" dirty="0" smtClean="0"/>
              <a:t>. </a:t>
            </a:r>
            <a:endParaRPr lang="en-US" sz="2800" i="1" dirty="0"/>
          </a:p>
          <a:p>
            <a:pPr marL="0" indent="0">
              <a:buNone/>
            </a:pPr>
            <a:r>
              <a:rPr lang="en-US" sz="2400" dirty="0" smtClean="0"/>
              <a:t>She is inspirational because of her dedication to her job.</a:t>
            </a:r>
          </a:p>
          <a:p>
            <a:pPr marL="0" indent="0">
              <a:buNone/>
            </a:pPr>
            <a:r>
              <a:rPr lang="en-GB" sz="2400" dirty="0" smtClean="0"/>
              <a:t>She inspires me because she lived by her beliefs and was true to her core values. She was a believer of being good, and doing good in the world.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6408" y="2504659"/>
            <a:ext cx="5284396" cy="38323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sculpture was installed </a:t>
            </a:r>
            <a:r>
              <a:rPr lang="en-US" sz="2400" dirty="0"/>
              <a:t>in </a:t>
            </a:r>
            <a:r>
              <a:rPr lang="en-US" sz="2400" b="1" dirty="0"/>
              <a:t>Gordon Square Gardens </a:t>
            </a:r>
            <a:r>
              <a:rPr lang="en-US" sz="2400" b="1" dirty="0" smtClean="0"/>
              <a:t>in Central London </a:t>
            </a:r>
            <a:r>
              <a:rPr lang="en-US" sz="2400" dirty="0" smtClean="0"/>
              <a:t>on </a:t>
            </a:r>
            <a:r>
              <a:rPr lang="en-US" sz="2400" dirty="0"/>
              <a:t>land owned by the University of </a:t>
            </a:r>
            <a:r>
              <a:rPr lang="en-US" sz="2400" dirty="0" smtClean="0"/>
              <a:t>London. It is close </a:t>
            </a:r>
            <a:r>
              <a:rPr lang="en-US" sz="2400" dirty="0"/>
              <a:t>to the Bloomsbury house where </a:t>
            </a:r>
            <a:r>
              <a:rPr lang="en-US" sz="2400" dirty="0" err="1"/>
              <a:t>Ms</a:t>
            </a:r>
            <a:r>
              <a:rPr lang="en-US" sz="2400" dirty="0"/>
              <a:t> Khan lived as a child in 1914 and where she returned while training for the </a:t>
            </a:r>
            <a:r>
              <a:rPr lang="en-US" sz="2400" dirty="0" smtClean="0"/>
              <a:t>SOE</a:t>
            </a:r>
            <a:r>
              <a:rPr lang="en-US" sz="800" dirty="0" smtClean="0"/>
              <a:t>1</a:t>
            </a:r>
            <a:r>
              <a:rPr lang="en-US" sz="2400" dirty="0" smtClean="0"/>
              <a:t>  </a:t>
            </a:r>
            <a:r>
              <a:rPr lang="en-US" sz="2400" dirty="0"/>
              <a:t>during World War II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000" i="1" dirty="0" smtClean="0"/>
              <a:t>1. </a:t>
            </a:r>
            <a:r>
              <a:rPr lang="en-US" i="1" dirty="0" smtClean="0"/>
              <a:t>SOE: </a:t>
            </a:r>
            <a:r>
              <a:rPr lang="en-GB" i="1" dirty="0"/>
              <a:t>Special Operations Executive</a:t>
            </a:r>
            <a:r>
              <a:rPr lang="en-GB" dirty="0"/>
              <a:t> </a:t>
            </a:r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6892787" y="-119269"/>
            <a:ext cx="5299213" cy="6849862"/>
          </a:xfrm>
          <a:prstGeom prst="rect">
            <a:avLst/>
          </a:prstGeom>
        </p:spPr>
      </p:pic>
      <p:pic>
        <p:nvPicPr>
          <p:cNvPr id="1026" name="Picture 2" descr="Noor Inayat Kh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6" y="-39757"/>
            <a:ext cx="4298673" cy="25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90503" y="402099"/>
            <a:ext cx="11610997" cy="570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 smtClean="0"/>
              <a:t>Task: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Describe yourself using the third person perspective </a:t>
            </a:r>
            <a:r>
              <a:rPr lang="en-GB" sz="2400" i="1" dirty="0" smtClean="0"/>
              <a:t>(using name &amp; pronouns such as she/her).</a:t>
            </a:r>
          </a:p>
          <a:p>
            <a:endParaRPr lang="en-GB" sz="800" dirty="0"/>
          </a:p>
          <a:p>
            <a:r>
              <a:rPr lang="en-GB" sz="2400" b="1" dirty="0" smtClean="0"/>
              <a:t>Title:</a:t>
            </a:r>
          </a:p>
          <a:p>
            <a:r>
              <a:rPr lang="en-GB" sz="2400" b="1" dirty="0" smtClean="0"/>
              <a:t>Who is she/he?</a:t>
            </a:r>
            <a:endParaRPr lang="en-GB" sz="2400" b="1" dirty="0"/>
          </a:p>
          <a:p>
            <a:endParaRPr lang="en-GB" sz="800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E.g.</a:t>
            </a:r>
          </a:p>
          <a:p>
            <a:endParaRPr lang="en-GB" sz="800" dirty="0"/>
          </a:p>
          <a:p>
            <a:r>
              <a:rPr lang="en-GB" sz="2400" dirty="0" smtClean="0"/>
              <a:t>Nilupa is a mother, daughter, sister and aunt.</a:t>
            </a:r>
          </a:p>
          <a:p>
            <a:r>
              <a:rPr lang="en-GB" sz="2400" dirty="0" smtClean="0"/>
              <a:t>She is a strong, independent woman who feels very strongly about kindness, compassion and female empowerment.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09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41300"/>
            <a:ext cx="10363200" cy="573709"/>
          </a:xfrm>
        </p:spPr>
        <p:txBody>
          <a:bodyPr/>
          <a:lstStyle/>
          <a:p>
            <a:r>
              <a:rPr lang="en-GB" dirty="0" smtClean="0"/>
              <a:t>Independent task: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195387"/>
            <a:ext cx="11253787" cy="4795837"/>
          </a:xfrm>
        </p:spPr>
        <p:txBody>
          <a:bodyPr/>
          <a:lstStyle/>
          <a:p>
            <a:r>
              <a:rPr lang="en-US" dirty="0" smtClean="0"/>
              <a:t>Choose a topic from the list below </a:t>
            </a:r>
            <a:r>
              <a:rPr lang="en-US" dirty="0" smtClean="0"/>
              <a:t>(</a:t>
            </a:r>
            <a:r>
              <a:rPr lang="en-US" dirty="0" smtClean="0"/>
              <a:t>found on IWD website) </a:t>
            </a:r>
            <a:r>
              <a:rPr lang="en-US" dirty="0" smtClean="0"/>
              <a:t>and </a:t>
            </a:r>
            <a:r>
              <a:rPr lang="en-US" dirty="0" smtClean="0"/>
              <a:t>write about the impact it has on society </a:t>
            </a:r>
            <a:r>
              <a:rPr lang="en-US" dirty="0" smtClean="0"/>
              <a:t>(100 words).</a:t>
            </a:r>
            <a:endParaRPr lang="en-US" dirty="0" smtClean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An </a:t>
            </a:r>
            <a:r>
              <a:rPr lang="en-US" dirty="0"/>
              <a:t>alert world is a challenged world</a:t>
            </a:r>
          </a:p>
          <a:p>
            <a:pPr>
              <a:lnSpc>
                <a:spcPct val="150000"/>
              </a:lnSpc>
            </a:pPr>
            <a:r>
              <a:rPr lang="en-US" dirty="0"/>
              <a:t>From challenge comes change</a:t>
            </a:r>
          </a:p>
          <a:p>
            <a:pPr>
              <a:lnSpc>
                <a:spcPct val="150000"/>
              </a:lnSpc>
            </a:pPr>
            <a:r>
              <a:rPr lang="en-US" dirty="0"/>
              <a:t>The rise of women is not about the fall of men</a:t>
            </a:r>
          </a:p>
          <a:p>
            <a:pPr>
              <a:lnSpc>
                <a:spcPct val="150000"/>
              </a:lnSpc>
            </a:pPr>
            <a:r>
              <a:rPr lang="en-US" dirty="0"/>
              <a:t>Everyone can play a role in </a:t>
            </a:r>
            <a:r>
              <a:rPr lang="en-US" dirty="0" smtClean="0"/>
              <a:t>bringing </a:t>
            </a:r>
            <a:r>
              <a:rPr lang="en-US" dirty="0"/>
              <a:t>gender </a:t>
            </a:r>
            <a:r>
              <a:rPr lang="en-US" dirty="0" smtClean="0"/>
              <a:t>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Watched </a:t>
            </a:r>
            <a:r>
              <a:rPr lang="en-GB" sz="2800" dirty="0"/>
              <a:t>a video and discuss the contents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Explored IWD </a:t>
            </a:r>
            <a:r>
              <a:rPr lang="en-GB" sz="2800" dirty="0" smtClean="0"/>
              <a:t>2021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Wrote about an inspirational woman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 smtClean="0"/>
              <a:t>Described </a:t>
            </a:r>
            <a:r>
              <a:rPr lang="en-GB" sz="2800" dirty="0" smtClean="0"/>
              <a:t>yourself using the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</a:t>
            </a:r>
            <a:r>
              <a:rPr lang="en-GB" sz="2800" smtClean="0"/>
              <a:t>person perspective</a:t>
            </a:r>
            <a:endParaRPr lang="en-GB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explore IWD 2021 </a:t>
            </a:r>
            <a:r>
              <a:rPr lang="en-GB" sz="3200" b="1" i="1" dirty="0" smtClean="0"/>
              <a:t>#</a:t>
            </a:r>
            <a:r>
              <a:rPr lang="en-GB" sz="3200" b="1" i="1" dirty="0" err="1" smtClean="0"/>
              <a:t>ChooseToChallenge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Watch a video and discuss the contents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Write about an inspirational woman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Describe yourself using the third person perspective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r>
              <a:rPr lang="en-GB" dirty="0">
                <a:hlinkClick r:id="rId2"/>
              </a:rPr>
              <a:t>https://www.internationalwomensday.com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US" dirty="0"/>
              <a:t>Pearson, Sharon Ely; </a:t>
            </a:r>
            <a:r>
              <a:rPr lang="en-US" dirty="0" err="1"/>
              <a:t>Szoke</a:t>
            </a:r>
            <a:r>
              <a:rPr lang="en-US" dirty="0"/>
              <a:t>, Robyn (2009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Prayer Book Guide to Christian Education, Third Edition. Church Publishing. p. 49. ISBN 978-0-8192-2337-1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Dinkie</a:t>
            </a:r>
            <a:r>
              <a:rPr lang="en-US" dirty="0" smtClean="0"/>
              <a:t> Flowers – inspirational woman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www.bbc.co.uk/news/av/uk-england-sussex-56351673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event in the U.K yesterday – what was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i="1" dirty="0" smtClean="0"/>
              <a:t>Mother’s Day (2021) </a:t>
            </a:r>
          </a:p>
          <a:p>
            <a:endParaRPr lang="en-GB" dirty="0" smtClean="0"/>
          </a:p>
          <a:p>
            <a:r>
              <a:rPr lang="en-GB" b="1" dirty="0" smtClean="0"/>
              <a:t>Some useful facts:</a:t>
            </a:r>
          </a:p>
          <a:p>
            <a:endParaRPr lang="en-GB" dirty="0"/>
          </a:p>
          <a:p>
            <a:r>
              <a:rPr lang="en-US" dirty="0"/>
              <a:t>Mothering Sunday always falls on the Fourth Sunday in Lent (</a:t>
            </a:r>
            <a:r>
              <a:rPr lang="en-US" dirty="0" err="1"/>
              <a:t>Laetare</a:t>
            </a:r>
            <a:r>
              <a:rPr lang="en-US" dirty="0"/>
              <a:t> Sunday), 21 days before </a:t>
            </a:r>
            <a:r>
              <a:rPr lang="en-US" u="sng" dirty="0">
                <a:hlinkClick r:id="rId2"/>
              </a:rPr>
              <a:t>Easter </a:t>
            </a:r>
            <a:r>
              <a:rPr lang="en-US" u="sng" dirty="0" smtClean="0">
                <a:hlinkClick r:id="rId2"/>
              </a:rPr>
              <a:t>Sunday</a:t>
            </a:r>
            <a:endParaRPr lang="en-US" u="sng" dirty="0" smtClean="0"/>
          </a:p>
          <a:p>
            <a:r>
              <a:rPr lang="en-US" dirty="0" smtClean="0"/>
              <a:t>Historically, in </a:t>
            </a:r>
            <a:r>
              <a:rPr lang="en-US" dirty="0"/>
              <a:t>England </a:t>
            </a:r>
            <a:r>
              <a:rPr lang="en-US" dirty="0" smtClean="0"/>
              <a:t>on Mothering Sunday, children who were away </a:t>
            </a:r>
            <a:r>
              <a:rPr lang="en-US" dirty="0"/>
              <a:t>at school or work </a:t>
            </a:r>
            <a:r>
              <a:rPr lang="en-US" dirty="0" smtClean="0"/>
              <a:t>from </a:t>
            </a:r>
            <a:r>
              <a:rPr lang="en-US" dirty="0"/>
              <a:t>home </a:t>
            </a:r>
            <a:r>
              <a:rPr lang="en-US" dirty="0" smtClean="0"/>
              <a:t>were allowed </a:t>
            </a:r>
            <a:r>
              <a:rPr lang="en-US" dirty="0"/>
              <a:t>to go home to visit their mothers and/or to visit their cathedral or mother </a:t>
            </a:r>
            <a:r>
              <a:rPr lang="en-US" dirty="0" smtClean="0"/>
              <a:t>church. This was always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/>
              <a:t>fourth Sunday of </a:t>
            </a:r>
            <a:r>
              <a:rPr lang="en-US" dirty="0" smtClean="0"/>
              <a:t>Lent (religious observation).</a:t>
            </a:r>
          </a:p>
          <a:p>
            <a:r>
              <a:rPr lang="en-US" dirty="0" smtClean="0"/>
              <a:t>Traditionally</a:t>
            </a:r>
            <a:r>
              <a:rPr lang="en-US" dirty="0"/>
              <a:t>, simnel </a:t>
            </a:r>
            <a:r>
              <a:rPr lang="en-US" dirty="0" smtClean="0"/>
              <a:t>cakes and buns are eaten.</a:t>
            </a:r>
          </a:p>
          <a:p>
            <a:pPr marL="0" indent="0">
              <a:buNone/>
            </a:pPr>
            <a:r>
              <a:rPr lang="en-US" i="1" dirty="0" smtClean="0"/>
              <a:t>     Pearson</a:t>
            </a:r>
            <a:r>
              <a:rPr lang="en-US" i="1" dirty="0"/>
              <a:t>, Sharon Ely; </a:t>
            </a:r>
            <a:r>
              <a:rPr lang="en-US" i="1" dirty="0" err="1"/>
              <a:t>Szoke</a:t>
            </a:r>
            <a:r>
              <a:rPr lang="en-US" i="1" dirty="0"/>
              <a:t>, Robyn (2009).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194A-0C04-4194-B8AC-2B7643E3E5F5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40" y="1369616"/>
            <a:ext cx="32289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30" y="1369615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345" y="1369616"/>
            <a:ext cx="1820870" cy="1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15214c3a-c4c8-4e1b-a9e9-78803475fd2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</TotalTime>
  <Words>1067</Words>
  <Application>Microsoft Office PowerPoint</Application>
  <PresentationFormat>Widescreen</PresentationFormat>
  <Paragraphs>171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Islington Council</vt:lpstr>
      <vt:lpstr>ESOL L1 Spring Term</vt:lpstr>
      <vt:lpstr>Session aims/objs</vt:lpstr>
      <vt:lpstr>Online Learning Class Rules</vt:lpstr>
      <vt:lpstr>Our ACL 1-1 IAG offer</vt:lpstr>
      <vt:lpstr>How can learners book an appointment?</vt:lpstr>
      <vt:lpstr>PowerPoint Presentation</vt:lpstr>
      <vt:lpstr>Safeguarding</vt:lpstr>
      <vt:lpstr>PowerPoint Presentation</vt:lpstr>
      <vt:lpstr>Key event in the U.K yesterday – what was it?</vt:lpstr>
      <vt:lpstr>PowerPoint Presentation</vt:lpstr>
      <vt:lpstr>Watch the video on IWD 2021 https://www.internationalwomensday.com/ </vt:lpstr>
      <vt:lpstr>Profound messages from the video</vt:lpstr>
      <vt:lpstr>PowerPoint Presentation</vt:lpstr>
      <vt:lpstr>Writing practise</vt:lpstr>
      <vt:lpstr>Example:</vt:lpstr>
      <vt:lpstr>PowerPoint Presentation</vt:lpstr>
      <vt:lpstr>PowerPoint Presentation</vt:lpstr>
      <vt:lpstr>Independent task:</vt:lpstr>
      <vt:lpstr>Lesson summary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398</cp:revision>
  <dcterms:created xsi:type="dcterms:W3CDTF">2020-04-27T09:47:50Z</dcterms:created>
  <dcterms:modified xsi:type="dcterms:W3CDTF">2021-03-16T10:27:42Z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