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34"/>
  </p:notesMasterIdLst>
  <p:sldIdLst>
    <p:sldId id="256" r:id="rId5"/>
    <p:sldId id="258" r:id="rId6"/>
    <p:sldId id="266" r:id="rId7"/>
    <p:sldId id="275" r:id="rId8"/>
    <p:sldId id="271" r:id="rId9"/>
    <p:sldId id="273" r:id="rId10"/>
    <p:sldId id="302" r:id="rId11"/>
    <p:sldId id="305" r:id="rId12"/>
    <p:sldId id="306" r:id="rId13"/>
    <p:sldId id="293" r:id="rId14"/>
    <p:sldId id="325" r:id="rId15"/>
    <p:sldId id="307" r:id="rId16"/>
    <p:sldId id="324" r:id="rId17"/>
    <p:sldId id="304" r:id="rId18"/>
    <p:sldId id="310" r:id="rId19"/>
    <p:sldId id="308" r:id="rId20"/>
    <p:sldId id="309" r:id="rId21"/>
    <p:sldId id="311" r:id="rId22"/>
    <p:sldId id="312" r:id="rId23"/>
    <p:sldId id="313" r:id="rId24"/>
    <p:sldId id="314" r:id="rId25"/>
    <p:sldId id="315" r:id="rId26"/>
    <p:sldId id="317" r:id="rId27"/>
    <p:sldId id="320" r:id="rId28"/>
    <p:sldId id="322" r:id="rId29"/>
    <p:sldId id="321" r:id="rId30"/>
    <p:sldId id="327" r:id="rId31"/>
    <p:sldId id="259" r:id="rId32"/>
    <p:sldId id="29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05"/>
  </p:normalViewPr>
  <p:slideViewPr>
    <p:cSldViewPr snapToGrid="0" snapToObjects="1">
      <p:cViewPr varScale="1">
        <p:scale>
          <a:sx n="96" d="100"/>
          <a:sy n="96" d="100"/>
        </p:scale>
        <p:origin x="57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2B23B-76E6-4910-B56C-C9AAA3A011F0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6CDD0-EA4A-442F-A3CD-3CE1BAB32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50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manages, administers and delivers an IAG service to support individuals in their career, learning, work or life goals has the chance to achieve matrix accreditation. 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This is regardless of whether the service or services are delivered face-to-face, through training, learning, remotely, or through a website.</a:t>
            </a:r>
          </a:p>
          <a:p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16CDD-8DD3-48F3-8155-430BD7AFE1B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0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3834" y="1368001"/>
            <a:ext cx="11604185" cy="410445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2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827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908050"/>
            <a:ext cx="10363200" cy="844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1981200"/>
            <a:ext cx="5080000" cy="3752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07617" y="1981200"/>
            <a:ext cx="5080000" cy="375285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4155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&amp;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8882" y="1368000"/>
            <a:ext cx="3372747" cy="4644382"/>
          </a:xfrm>
        </p:spPr>
        <p:txBody>
          <a:bodyPr/>
          <a:lstStyle>
            <a:lvl1pPr marL="180975" indent="-180975">
              <a:spcAft>
                <a:spcPts val="300"/>
              </a:spcAft>
              <a:defRPr sz="1400" b="0">
                <a:latin typeface="Arial" pitchFamily="34" charset="0"/>
                <a:cs typeface="Arial" pitchFamily="34" charset="0"/>
              </a:defRPr>
            </a:lvl1pPr>
            <a:lvl2pPr marL="361950" indent="-180975"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93835" y="1368000"/>
            <a:ext cx="8141906" cy="46443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10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22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8501" y="3500440"/>
            <a:ext cx="10462921" cy="2093905"/>
          </a:xfrm>
        </p:spPr>
        <p:txBody>
          <a:bodyPr/>
          <a:lstStyle>
            <a:lvl1pPr marL="0" indent="0">
              <a:buNone/>
              <a:defRPr sz="2400" b="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08501" y="2571747"/>
            <a:ext cx="10462921" cy="928693"/>
          </a:xfrm>
        </p:spPr>
        <p:txBody>
          <a:bodyPr/>
          <a:lstStyle>
            <a:lvl1pPr>
              <a:defRPr lang="en-US" sz="3000" b="1" cap="all" baseline="0" smtClean="0">
                <a:solidFill>
                  <a:schemeClr val="accent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90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34" y="1368000"/>
            <a:ext cx="5664794" cy="46120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8651" y="1368000"/>
            <a:ext cx="5759516" cy="461201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93834" y="836712"/>
            <a:ext cx="11604332" cy="410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94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69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29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20889"/>
            <a:ext cx="10363200" cy="1022353"/>
          </a:xfrm>
        </p:spPr>
        <p:txBody>
          <a:bodyPr/>
          <a:lstStyle>
            <a:lvl1pPr marL="0" indent="0">
              <a:buNone/>
              <a:defRPr sz="3000" b="1" cap="all" baseline="0">
                <a:solidFill>
                  <a:schemeClr val="accent1"/>
                </a:solidFill>
                <a:latin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443239"/>
            <a:ext cx="10363200" cy="2071687"/>
          </a:xfrm>
        </p:spPr>
        <p:txBody>
          <a:bodyPr/>
          <a:lstStyle>
            <a:lvl1pPr marL="0" indent="0">
              <a:buNone/>
              <a:defRPr sz="2400" b="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Arial" pitchFamily="34" charset="0"/>
              <a:buChar char="•"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78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23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6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503" y="1369616"/>
            <a:ext cx="11610997" cy="450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1" name="Title Placeholder 11"/>
          <p:cNvSpPr>
            <a:spLocks noGrp="1"/>
          </p:cNvSpPr>
          <p:nvPr>
            <p:ph type="title"/>
          </p:nvPr>
        </p:nvSpPr>
        <p:spPr bwMode="auto">
          <a:xfrm>
            <a:off x="293834" y="836712"/>
            <a:ext cx="11604332" cy="42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pic>
        <p:nvPicPr>
          <p:cNvPr id="6" name="Picture 9" descr="ISL_Logo_Bla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009" y="298177"/>
            <a:ext cx="3473970" cy="4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386998" y="6121698"/>
            <a:ext cx="10635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2037A-4942-4206-937A-B7AB6E09D7C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03842"/>
            <a:ext cx="12192001" cy="99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2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ulcoy.esen@islington.gov.uk" TargetMode="External"/><Relationship Id="rId2" Type="http://schemas.openxmlformats.org/officeDocument/2006/relationships/hyperlink" Target="mailto:Alison.moore@islington.gov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dultlearning.islington.gov.uk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7105"/>
            <a:ext cx="9448800" cy="18250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ESOL </a:t>
            </a:r>
            <a:r>
              <a:rPr lang="en-US" dirty="0" smtClean="0"/>
              <a:t>L1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Spring </a:t>
            </a:r>
            <a:r>
              <a:rPr lang="en-US" dirty="0"/>
              <a:t>Term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8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Feb </a:t>
            </a:r>
            <a:r>
              <a:rPr lang="en-GB" sz="4000" dirty="0" smtClean="0"/>
              <a:t>2021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586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203636" y="903050"/>
            <a:ext cx="2782956" cy="464438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Complete these boxes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43" y="697742"/>
            <a:ext cx="8239774" cy="410400"/>
          </a:xfrm>
        </p:spPr>
        <p:txBody>
          <a:bodyPr/>
          <a:lstStyle/>
          <a:p>
            <a:r>
              <a:rPr lang="en-GB" dirty="0" smtClean="0"/>
              <a:t>What does purpose of text mean?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44747" y="1019152"/>
            <a:ext cx="9530995" cy="511882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does purpose of text mean? (reason)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Can you name some?</a:t>
            </a:r>
          </a:p>
          <a:p>
            <a:r>
              <a:rPr lang="en-GB" sz="2400" dirty="0" smtClean="0"/>
              <a:t>Persuade</a:t>
            </a:r>
          </a:p>
          <a:p>
            <a:r>
              <a:rPr lang="en-GB" sz="2400" dirty="0" smtClean="0"/>
              <a:t>Advise</a:t>
            </a:r>
          </a:p>
          <a:p>
            <a:r>
              <a:rPr lang="en-GB" sz="2400" dirty="0" smtClean="0"/>
              <a:t>Inform</a:t>
            </a:r>
          </a:p>
          <a:p>
            <a:r>
              <a:rPr lang="en-GB" sz="2400" dirty="0" smtClean="0"/>
              <a:t>Describe</a:t>
            </a:r>
          </a:p>
          <a:p>
            <a:r>
              <a:rPr lang="en-GB" sz="2400" dirty="0" smtClean="0"/>
              <a:t>Entertain</a:t>
            </a:r>
          </a:p>
          <a:p>
            <a:r>
              <a:rPr lang="en-GB" sz="2400" dirty="0" smtClean="0"/>
              <a:t>Instruct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11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93" y="229786"/>
            <a:ext cx="10363200" cy="503743"/>
          </a:xfrm>
        </p:spPr>
        <p:txBody>
          <a:bodyPr/>
          <a:lstStyle/>
          <a:p>
            <a:r>
              <a:rPr lang="en-GB" dirty="0" smtClean="0"/>
              <a:t>What do you see?</a:t>
            </a:r>
            <a:br>
              <a:rPr lang="en-GB" dirty="0" smtClean="0"/>
            </a:br>
            <a:r>
              <a:rPr lang="en-GB" dirty="0" smtClean="0"/>
              <a:t>How can you describe this picture?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42" y="1575352"/>
            <a:ext cx="6429627" cy="41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40318"/>
            <a:ext cx="10363200" cy="518816"/>
          </a:xfrm>
        </p:spPr>
        <p:txBody>
          <a:bodyPr/>
          <a:lstStyle/>
          <a:p>
            <a:r>
              <a:rPr lang="en-GB" dirty="0" smtClean="0"/>
              <a:t>Purpose of text – descriptive text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218662" y="1540566"/>
            <a:ext cx="11439938" cy="374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Descriptive </a:t>
            </a:r>
            <a:r>
              <a:rPr lang="en-US" dirty="0"/>
              <a:t>writing includes </a:t>
            </a:r>
            <a:r>
              <a:rPr lang="en-US" dirty="0" smtClean="0"/>
              <a:t>vivid </a:t>
            </a:r>
            <a:r>
              <a:rPr lang="en-US" dirty="0"/>
              <a:t>sensory details that paint a picture and appeals to all of the reader's senses of </a:t>
            </a:r>
            <a:r>
              <a:rPr lang="en-US" b="1" dirty="0"/>
              <a:t>sight, hearing, touch, smell </a:t>
            </a:r>
            <a:r>
              <a:rPr lang="en-US" dirty="0"/>
              <a:t>and </a:t>
            </a:r>
            <a:r>
              <a:rPr lang="en-US" b="1" dirty="0" smtClean="0"/>
              <a:t>taste. </a:t>
            </a:r>
            <a:r>
              <a:rPr lang="en-US" dirty="0" smtClean="0"/>
              <a:t>It uses a lot of </a:t>
            </a:r>
            <a:r>
              <a:rPr lang="en-US" b="1" dirty="0" smtClean="0"/>
              <a:t>adjectives </a:t>
            </a:r>
            <a:r>
              <a:rPr lang="en-US" dirty="0" smtClean="0"/>
              <a:t>to achieve this.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Descriptive </a:t>
            </a:r>
            <a:r>
              <a:rPr lang="en-US" dirty="0"/>
              <a:t>writing may also paint pictures of the </a:t>
            </a:r>
            <a:r>
              <a:rPr lang="en-US" dirty="0" smtClean="0"/>
              <a:t>feelings, </a:t>
            </a:r>
            <a:r>
              <a:rPr lang="en-US" dirty="0"/>
              <a:t>the person, place or thing </a:t>
            </a:r>
            <a:r>
              <a:rPr lang="en-US" dirty="0" smtClean="0"/>
              <a:t>it invokes </a:t>
            </a:r>
            <a:r>
              <a:rPr lang="en-US" dirty="0"/>
              <a:t>in the writer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7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1" y="280028"/>
            <a:ext cx="10761156" cy="533888"/>
          </a:xfrm>
        </p:spPr>
        <p:txBody>
          <a:bodyPr/>
          <a:lstStyle/>
          <a:p>
            <a:r>
              <a:rPr lang="en-GB" dirty="0" smtClean="0"/>
              <a:t>What do you understand when you read these?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97055" y="1019908"/>
            <a:ext cx="11741498" cy="560697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sunset filled the entire sky with the deep color of rubies, setting the clouds ablaze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 waves crashed and danced along the shore, moving up and down in a graceful and gentle rhythm like they were dancing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 painting was a field of flowers, with deep and rich blues and yellows atop vibrant green stems that seemed to beckon you to reach right in and pick them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 old man was stooped and bent, his back making the shape of a C and his head bent so far forward that his beard would nearly have touched his knobby knees had he been just a bit taller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His deep and soulful blue eyes were like the color of the ocean on the clearest day you can ever imagine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/>
              <a:t>The soft fur of the dog felt like silk against my skin and her black coloring glistened as it absorbed the sunlight, reflecting it back as a perfect, deep, dark mirror.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1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11" t="43015" r="17219" b="12173"/>
          <a:stretch/>
        </p:blipFill>
        <p:spPr>
          <a:xfrm>
            <a:off x="8187336" y="1247112"/>
            <a:ext cx="3943346" cy="162032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98510" y="1185160"/>
            <a:ext cx="8142287" cy="36582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352" y="473934"/>
            <a:ext cx="11604332" cy="410400"/>
          </a:xfrm>
        </p:spPr>
        <p:txBody>
          <a:bodyPr/>
          <a:lstStyle/>
          <a:p>
            <a:r>
              <a:rPr lang="en-GB" dirty="0" smtClean="0"/>
              <a:t>Can you identify the grammar errors in these sentences?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8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19" t="30441" r="22081" b="39608"/>
          <a:stretch/>
        </p:blipFill>
        <p:spPr>
          <a:xfrm>
            <a:off x="293833" y="3538330"/>
            <a:ext cx="7697227" cy="226612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12465" t="17085" r="33886" b="28548"/>
          <a:stretch/>
        </p:blipFill>
        <p:spPr>
          <a:xfrm>
            <a:off x="293834" y="377686"/>
            <a:ext cx="7697227" cy="31606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81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3309" t="50155" r="15474" b="6180"/>
          <a:stretch/>
        </p:blipFill>
        <p:spPr>
          <a:xfrm>
            <a:off x="607487" y="1649896"/>
            <a:ext cx="9937660" cy="39259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491370" y="667747"/>
            <a:ext cx="6549887" cy="63625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686" y="462547"/>
            <a:ext cx="6116905" cy="410400"/>
          </a:xfrm>
        </p:spPr>
        <p:txBody>
          <a:bodyPr/>
          <a:lstStyle/>
          <a:p>
            <a:r>
              <a:rPr lang="en-GB" dirty="0" smtClean="0"/>
              <a:t>Types of accommodation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2" y="1082473"/>
            <a:ext cx="5270046" cy="54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5843" t="36242" r="14783" b="7784"/>
          <a:stretch/>
        </p:blipFill>
        <p:spPr>
          <a:xfrm>
            <a:off x="259047" y="1007466"/>
            <a:ext cx="9714600" cy="5050434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258763" y="349250"/>
            <a:ext cx="11604625" cy="411163"/>
          </a:xfrm>
        </p:spPr>
        <p:txBody>
          <a:bodyPr/>
          <a:lstStyle/>
          <a:p>
            <a:r>
              <a:rPr lang="en-GB" dirty="0" smtClean="0"/>
              <a:t>Which one is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6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7085" t="21473" r="16990" b="26300"/>
          <a:stretch/>
        </p:blipFill>
        <p:spPr>
          <a:xfrm>
            <a:off x="318298" y="1157909"/>
            <a:ext cx="9600954" cy="49009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319088" y="344488"/>
            <a:ext cx="7612062" cy="411162"/>
          </a:xfrm>
        </p:spPr>
        <p:txBody>
          <a:bodyPr/>
          <a:lstStyle/>
          <a:p>
            <a:r>
              <a:rPr lang="en-GB" dirty="0" smtClean="0"/>
              <a:t>Which one is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08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2" y="1348353"/>
            <a:ext cx="11623729" cy="5509647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/>
              <a:t>Aim: </a:t>
            </a:r>
            <a:r>
              <a:rPr lang="en-GB" sz="3200" dirty="0" smtClean="0"/>
              <a:t>advertising a rental home service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/>
              <a:t>Objs</a:t>
            </a:r>
            <a:r>
              <a:rPr lang="en-GB" sz="3200" b="1" dirty="0"/>
              <a:t>: </a:t>
            </a:r>
            <a:r>
              <a:rPr lang="en-GB" sz="3200" dirty="0"/>
              <a:t>by the end of this session, you </a:t>
            </a:r>
            <a:r>
              <a:rPr lang="en-GB" sz="3200" dirty="0" smtClean="0"/>
              <a:t>will be able to</a:t>
            </a: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/>
              <a:t> 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Describe your home</a:t>
            </a:r>
          </a:p>
          <a:p>
            <a:pPr lvl="0">
              <a:spcBef>
                <a:spcPts val="0"/>
              </a:spcBef>
            </a:pPr>
            <a:r>
              <a:rPr lang="en-GB" sz="3200" dirty="0">
                <a:solidFill>
                  <a:prstClr val="black"/>
                </a:solidFill>
              </a:rPr>
              <a:t>Identify </a:t>
            </a:r>
            <a:r>
              <a:rPr lang="en-GB" sz="3200" dirty="0" smtClean="0">
                <a:solidFill>
                  <a:prstClr val="black"/>
                </a:solidFill>
              </a:rPr>
              <a:t>features of descriptive language</a:t>
            </a:r>
            <a:endParaRPr lang="en-GB" sz="3200" dirty="0" smtClean="0"/>
          </a:p>
          <a:p>
            <a:pPr>
              <a:spcBef>
                <a:spcPts val="0"/>
              </a:spcBef>
            </a:pPr>
            <a:r>
              <a:rPr lang="en-GB" sz="3200" dirty="0" smtClean="0"/>
              <a:t>Use descriptive language to advertise a home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Reorder sentences so that it makes grammatical sense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13" y="361417"/>
            <a:ext cx="10820400" cy="856126"/>
          </a:xfrm>
        </p:spPr>
        <p:txBody>
          <a:bodyPr/>
          <a:lstStyle/>
          <a:p>
            <a:pPr algn="ctr"/>
            <a:r>
              <a:rPr lang="en-US" dirty="0"/>
              <a:t>Session aims/</a:t>
            </a:r>
            <a:r>
              <a:rPr lang="en-US" dirty="0" err="1"/>
              <a:t>objs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5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19253" y="1525657"/>
            <a:ext cx="3372747" cy="4644382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7085" t="25968" r="14852" b="38996"/>
          <a:stretch/>
        </p:blipFill>
        <p:spPr>
          <a:xfrm>
            <a:off x="293834" y="1266012"/>
            <a:ext cx="9861243" cy="32708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93688" y="568325"/>
            <a:ext cx="11604625" cy="411163"/>
          </a:xfrm>
        </p:spPr>
        <p:txBody>
          <a:bodyPr/>
          <a:lstStyle/>
          <a:p>
            <a:r>
              <a:rPr lang="en-GB" dirty="0" smtClean="0"/>
              <a:t>Which one is it?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505784" y="4642267"/>
            <a:ext cx="84157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Private accommodation</a:t>
            </a:r>
          </a:p>
          <a:p>
            <a:r>
              <a:rPr lang="en-GB" sz="2800" dirty="0" smtClean="0"/>
              <a:t>Council house</a:t>
            </a:r>
          </a:p>
          <a:p>
            <a:r>
              <a:rPr lang="en-GB" sz="2800" dirty="0" smtClean="0"/>
              <a:t>Shared accommodation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2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7637" t="27038" r="17197" b="35385"/>
          <a:stretch/>
        </p:blipFill>
        <p:spPr>
          <a:xfrm>
            <a:off x="452230" y="1368000"/>
            <a:ext cx="10088218" cy="33033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293688" y="427038"/>
            <a:ext cx="11604625" cy="409575"/>
          </a:xfrm>
        </p:spPr>
        <p:txBody>
          <a:bodyPr/>
          <a:lstStyle/>
          <a:p>
            <a:r>
              <a:rPr lang="en-GB" dirty="0" smtClean="0"/>
              <a:t>Which one is it?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670313" y="463045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/>
              <a:t>Private accommodation</a:t>
            </a:r>
          </a:p>
          <a:p>
            <a:r>
              <a:rPr lang="en-GB" sz="2400" dirty="0"/>
              <a:t>Council </a:t>
            </a:r>
            <a:r>
              <a:rPr lang="en-GB" sz="2400" dirty="0" smtClean="0"/>
              <a:t>house</a:t>
            </a:r>
          </a:p>
          <a:p>
            <a:r>
              <a:rPr lang="en-GB" sz="2400" dirty="0" smtClean="0"/>
              <a:t>Housing association</a:t>
            </a:r>
            <a:endParaRPr lang="en-GB" sz="2400" dirty="0"/>
          </a:p>
          <a:p>
            <a:r>
              <a:rPr lang="en-GB" sz="2400" dirty="0"/>
              <a:t>Shared accommodation</a:t>
            </a:r>
          </a:p>
        </p:txBody>
      </p:sp>
    </p:spTree>
    <p:extLst>
      <p:ext uri="{BB962C8B-B14F-4D97-AF65-F5344CB8AC3E}">
        <p14:creationId xmlns:p14="http://schemas.microsoft.com/office/powerpoint/2010/main" val="7137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6051" t="32770" r="16370" b="14634"/>
          <a:stretch/>
        </p:blipFill>
        <p:spPr>
          <a:xfrm>
            <a:off x="332960" y="1457012"/>
            <a:ext cx="9501809" cy="47648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2960" y="578294"/>
            <a:ext cx="3125227" cy="410400"/>
          </a:xfrm>
        </p:spPr>
        <p:txBody>
          <a:bodyPr/>
          <a:lstStyle/>
          <a:p>
            <a:r>
              <a:rPr lang="en-GB" dirty="0" smtClean="0"/>
              <a:t>Which one is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3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5706" t="26931" r="14921" b="16454"/>
          <a:stretch/>
        </p:blipFill>
        <p:spPr>
          <a:xfrm>
            <a:off x="554326" y="904461"/>
            <a:ext cx="9842004" cy="51753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8621" y="374543"/>
            <a:ext cx="11604332" cy="410400"/>
          </a:xfrm>
        </p:spPr>
        <p:txBody>
          <a:bodyPr/>
          <a:lstStyle/>
          <a:p>
            <a:r>
              <a:rPr lang="en-GB" dirty="0" smtClean="0"/>
              <a:t>Which is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40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0534" t="28858" r="9543" b="5644"/>
          <a:stretch/>
        </p:blipFill>
        <p:spPr>
          <a:xfrm>
            <a:off x="358438" y="819978"/>
            <a:ext cx="10675182" cy="56369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297" y="235394"/>
            <a:ext cx="11604332" cy="410400"/>
          </a:xfrm>
        </p:spPr>
        <p:txBody>
          <a:bodyPr/>
          <a:lstStyle/>
          <a:p>
            <a:r>
              <a:rPr lang="en-GB" dirty="0" smtClean="0"/>
              <a:t>Where would you see these?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3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5730" y="317877"/>
            <a:ext cx="5759003" cy="1072056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tx2">
                    <a:lumMod val="75000"/>
                  </a:schemeClr>
                </a:solidFill>
              </a:rPr>
              <a:t>What things do these adverts describe?</a:t>
            </a:r>
            <a:endParaRPr lang="en-GB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2327" t="24791" r="20438" b="24157"/>
          <a:stretch/>
        </p:blipFill>
        <p:spPr>
          <a:xfrm>
            <a:off x="70203" y="182759"/>
            <a:ext cx="5262140" cy="23704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/>
          <a:srcRect l="10534" t="28858" r="9543" b="5644"/>
          <a:stretch/>
        </p:blipFill>
        <p:spPr bwMode="auto">
          <a:xfrm>
            <a:off x="3553015" y="2266122"/>
            <a:ext cx="8696053" cy="459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813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79534" y="1149339"/>
            <a:ext cx="10768417" cy="4644382"/>
          </a:xfrm>
        </p:spPr>
        <p:txBody>
          <a:bodyPr/>
          <a:lstStyle/>
          <a:p>
            <a:r>
              <a:rPr lang="en-GB" sz="2800" dirty="0"/>
              <a:t>Now describe your own home for a rental </a:t>
            </a:r>
            <a:r>
              <a:rPr lang="en-GB" sz="2800" dirty="0" smtClean="0"/>
              <a:t>advert</a:t>
            </a:r>
          </a:p>
          <a:p>
            <a:endParaRPr lang="en-GB" sz="2800" dirty="0"/>
          </a:p>
          <a:p>
            <a:r>
              <a:rPr lang="en-GB" sz="2800" dirty="0" smtClean="0"/>
              <a:t>E.g</a:t>
            </a:r>
            <a:r>
              <a:rPr lang="en-GB" sz="2800" dirty="0"/>
              <a:t>.</a:t>
            </a:r>
          </a:p>
          <a:p>
            <a:r>
              <a:rPr lang="en-GB" sz="2800" b="1" dirty="0" smtClean="0"/>
              <a:t>2 </a:t>
            </a:r>
            <a:r>
              <a:rPr lang="en-GB" sz="2800" b="1" dirty="0"/>
              <a:t>bedroom flat to rent </a:t>
            </a:r>
            <a:endParaRPr lang="en-GB" sz="2800" b="1" dirty="0" smtClean="0"/>
          </a:p>
          <a:p>
            <a:pPr marL="0" indent="0">
              <a:buNone/>
            </a:pPr>
            <a:r>
              <a:rPr lang="en-GB" sz="2800" b="1" dirty="0"/>
              <a:t>	</a:t>
            </a:r>
            <a:endParaRPr lang="en-GB" sz="2800" b="1" dirty="0" smtClean="0"/>
          </a:p>
          <a:p>
            <a:r>
              <a:rPr lang="en-GB" sz="2800" b="1" dirty="0" smtClean="0"/>
              <a:t>unfurnished </a:t>
            </a:r>
            <a:r>
              <a:rPr lang="en-GB" sz="2800" b="1" dirty="0"/>
              <a:t>	</a:t>
            </a:r>
            <a:endParaRPr lang="en-GB" sz="2800" b="1" dirty="0" smtClean="0"/>
          </a:p>
          <a:p>
            <a:r>
              <a:rPr lang="en-GB" sz="2800" b="1" dirty="0" smtClean="0"/>
              <a:t>small </a:t>
            </a:r>
            <a:r>
              <a:rPr lang="en-GB" sz="2800" b="1" dirty="0"/>
              <a:t>balcony 	</a:t>
            </a:r>
            <a:endParaRPr lang="en-GB" sz="2800" b="1" dirty="0" smtClean="0"/>
          </a:p>
          <a:p>
            <a:r>
              <a:rPr lang="en-GB" sz="2800" b="1" dirty="0" smtClean="0"/>
              <a:t>close </a:t>
            </a:r>
            <a:r>
              <a:rPr lang="en-GB" sz="2800" b="1" dirty="0"/>
              <a:t>to shops 	</a:t>
            </a:r>
            <a:endParaRPr lang="en-GB" sz="2800" b="1" dirty="0" smtClean="0"/>
          </a:p>
          <a:p>
            <a:r>
              <a:rPr lang="en-GB" sz="2800" b="1" dirty="0" smtClean="0"/>
              <a:t>would </a:t>
            </a:r>
            <a:r>
              <a:rPr lang="en-GB" sz="2800" b="1" dirty="0"/>
              <a:t>suit couple or family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34" y="285090"/>
            <a:ext cx="11604332" cy="4104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52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62" y="1348353"/>
            <a:ext cx="11623729" cy="5509647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/>
              <a:t>B</a:t>
            </a:r>
            <a:r>
              <a:rPr lang="en-GB" sz="3200" smtClean="0"/>
              <a:t>y </a:t>
            </a:r>
            <a:r>
              <a:rPr lang="en-GB" sz="3200" dirty="0"/>
              <a:t>the end of this session, you </a:t>
            </a:r>
            <a:r>
              <a:rPr lang="en-GB" sz="3200" dirty="0" smtClean="0"/>
              <a:t>were able </a:t>
            </a:r>
            <a:r>
              <a:rPr lang="en-GB" sz="3200" dirty="0" smtClean="0"/>
              <a:t>to</a:t>
            </a:r>
            <a:endParaRPr lang="en-GB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/>
              <a:t> 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Describe your home</a:t>
            </a:r>
          </a:p>
          <a:p>
            <a:pPr lvl="0">
              <a:spcBef>
                <a:spcPts val="0"/>
              </a:spcBef>
            </a:pPr>
            <a:r>
              <a:rPr lang="en-GB" sz="3200" dirty="0">
                <a:solidFill>
                  <a:prstClr val="black"/>
                </a:solidFill>
              </a:rPr>
              <a:t>Identify </a:t>
            </a:r>
            <a:r>
              <a:rPr lang="en-GB" sz="3200" dirty="0" smtClean="0">
                <a:solidFill>
                  <a:prstClr val="black"/>
                </a:solidFill>
              </a:rPr>
              <a:t>features of descriptive language</a:t>
            </a:r>
            <a:endParaRPr lang="en-GB" sz="3200" dirty="0" smtClean="0"/>
          </a:p>
          <a:p>
            <a:pPr>
              <a:spcBef>
                <a:spcPts val="0"/>
              </a:spcBef>
            </a:pPr>
            <a:r>
              <a:rPr lang="en-GB" sz="3200" dirty="0" smtClean="0"/>
              <a:t>Use descriptive language to advertise a home</a:t>
            </a:r>
          </a:p>
          <a:p>
            <a:pPr>
              <a:spcBef>
                <a:spcPts val="0"/>
              </a:spcBef>
            </a:pPr>
            <a:r>
              <a:rPr lang="en-GB" sz="3200" dirty="0" smtClean="0"/>
              <a:t>Reorder sentences so that it makes grammatical sense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13" y="361417"/>
            <a:ext cx="10820400" cy="856126"/>
          </a:xfrm>
        </p:spPr>
        <p:txBody>
          <a:bodyPr/>
          <a:lstStyle/>
          <a:p>
            <a:pPr algn="ctr"/>
            <a:r>
              <a:rPr lang="en-US" dirty="0" smtClean="0"/>
              <a:t>Lesson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7006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52037A-4942-4206-937A-B7AB6E09D7C2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87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4684"/>
            <a:ext cx="12278408" cy="69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10" t="11836" r="29646" b="-6127"/>
          <a:stretch/>
        </p:blipFill>
        <p:spPr>
          <a:xfrm>
            <a:off x="363077" y="56030"/>
            <a:ext cx="5175582" cy="7156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347"/>
          <a:stretch/>
        </p:blipFill>
        <p:spPr>
          <a:xfrm>
            <a:off x="6545898" y="0"/>
            <a:ext cx="5371322" cy="67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834" y="1368001"/>
            <a:ext cx="11604185" cy="4596864"/>
          </a:xfrm>
        </p:spPr>
        <p:txBody>
          <a:bodyPr>
            <a:normAutofit/>
          </a:bodyPr>
          <a:lstStyle/>
          <a:p>
            <a:r>
              <a:rPr lang="en-GB" dirty="0" smtClean="0"/>
              <a:t>A confidential service for learners </a:t>
            </a:r>
          </a:p>
          <a:p>
            <a:endParaRPr lang="en-GB" dirty="0" smtClean="0"/>
          </a:p>
          <a:p>
            <a:r>
              <a:rPr lang="en-GB" dirty="0" smtClean="0"/>
              <a:t>Up to 3 one hour sessions with a qualified adviser</a:t>
            </a:r>
          </a:p>
          <a:p>
            <a:endParaRPr lang="en-GB" dirty="0" smtClean="0"/>
          </a:p>
          <a:p>
            <a:r>
              <a:rPr lang="en-GB" dirty="0" smtClean="0"/>
              <a:t>Adherence to the </a:t>
            </a:r>
            <a:r>
              <a:rPr lang="en-GB" b="1" dirty="0" smtClean="0"/>
              <a:t>Guidance Council’s Code of Principles </a:t>
            </a:r>
            <a:r>
              <a:rPr lang="en-GB" dirty="0" smtClean="0"/>
              <a:t>(impartial</a:t>
            </a:r>
            <a:r>
              <a:rPr lang="en-GB" dirty="0"/>
              <a:t>, current, confidential, in accordance with equality and diversity legislation, accessible, individual ownership, </a:t>
            </a:r>
            <a:r>
              <a:rPr lang="en-GB" dirty="0" smtClean="0"/>
              <a:t>transparency)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and the </a:t>
            </a:r>
            <a:r>
              <a:rPr lang="en-GB" b="1" dirty="0" smtClean="0"/>
              <a:t>Career Development Institute’s Code of Practice</a:t>
            </a:r>
            <a:r>
              <a:rPr lang="en-GB" dirty="0" smtClean="0"/>
              <a:t> (as above, also duty of care,        accountability and CPD)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ACL 1-1 IAG offer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5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50" y="2255520"/>
            <a:ext cx="4600382" cy="27693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For general appointments:</a:t>
            </a:r>
            <a:endParaRPr lang="en-US" b="1" dirty="0"/>
          </a:p>
          <a:p>
            <a:pPr marL="0" indent="0">
              <a:buNone/>
            </a:pPr>
            <a:r>
              <a:rPr lang="en-GB" dirty="0" smtClean="0"/>
              <a:t>Contact</a:t>
            </a:r>
            <a:r>
              <a:rPr lang="en-GB" dirty="0"/>
              <a:t> </a:t>
            </a:r>
            <a:r>
              <a:rPr lang="en-GB" dirty="0" smtClean="0"/>
              <a:t>Alison </a:t>
            </a:r>
            <a:r>
              <a:rPr lang="en-GB" dirty="0"/>
              <a:t>on 07808 </a:t>
            </a:r>
            <a:r>
              <a:rPr lang="en-GB" dirty="0" smtClean="0"/>
              <a:t>879044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Email </a:t>
            </a:r>
            <a:r>
              <a:rPr lang="en-GB" u="sng" dirty="0">
                <a:hlinkClick r:id="rId2"/>
              </a:rPr>
              <a:t>Alison.moore@islington.gov.uk</a:t>
            </a:r>
            <a:r>
              <a:rPr lang="en-GB" dirty="0"/>
              <a:t> 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Appointments available:</a:t>
            </a:r>
          </a:p>
          <a:p>
            <a:pPr marL="0" indent="0">
              <a:buNone/>
            </a:pPr>
            <a:r>
              <a:rPr lang="en-GB" dirty="0" smtClean="0"/>
              <a:t>Tuesdays </a:t>
            </a:r>
            <a:r>
              <a:rPr lang="en-GB" dirty="0"/>
              <a:t>and </a:t>
            </a:r>
            <a:r>
              <a:rPr lang="en-GB" dirty="0" smtClean="0"/>
              <a:t>Thursdays</a:t>
            </a:r>
          </a:p>
          <a:p>
            <a:pPr marL="0" indent="0">
              <a:buNone/>
            </a:pPr>
            <a:r>
              <a:rPr lang="en-GB" dirty="0" smtClean="0"/>
              <a:t>9.30am - 12.30pm and 1 – 4pm</a:t>
            </a:r>
          </a:p>
          <a:p>
            <a:pPr marL="0" indent="0">
              <a:buNone/>
            </a:pPr>
            <a:r>
              <a:rPr lang="en-GB" dirty="0" smtClean="0"/>
              <a:t> </a:t>
            </a: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50" y="913168"/>
            <a:ext cx="9520726" cy="424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How can learners book an appointment?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67768" y="1981646"/>
            <a:ext cx="4487172" cy="293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82800" rIns="91440" bIns="82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ESOL tutors and their learners: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ontact Gulcoy on 07712 403428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Email </a:t>
            </a:r>
            <a:r>
              <a:rPr kumimoji="0" lang="en-GB" sz="20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gulcoy.esen@islington.gov.uk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Appointments available: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Mondays and Tuesdays 1.30 - 3pm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550" y="5294707"/>
            <a:ext cx="11427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find out about all or our courses on offer visit: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www.adultlearning.islington.gov.uk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550" y="1602481"/>
            <a:ext cx="101433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summer term we are offering IAG sessions via telephone and/or via MS Teams</a:t>
            </a:r>
          </a:p>
        </p:txBody>
      </p:sp>
    </p:spTree>
    <p:extLst>
      <p:ext uri="{BB962C8B-B14F-4D97-AF65-F5344CB8AC3E}">
        <p14:creationId xmlns:p14="http://schemas.microsoft.com/office/powerpoint/2010/main" val="35553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96975"/>
            <a:ext cx="326707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5591176" y="1341439"/>
            <a:ext cx="50768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Head of Service Q&amp;A session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Duration: 1 hour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Date: Tuesday 2nd March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/>
              <a:t>Time: 10 to 11am</a:t>
            </a: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279650" y="4508501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Lucida Grande" pitchFamily="-2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/>
              <a:t>If you are interested in attending this online Zoom session, please let your tutor know.</a:t>
            </a:r>
          </a:p>
        </p:txBody>
      </p:sp>
    </p:spTree>
    <p:extLst>
      <p:ext uri="{BB962C8B-B14F-4D97-AF65-F5344CB8AC3E}">
        <p14:creationId xmlns:p14="http://schemas.microsoft.com/office/powerpoint/2010/main" val="10896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Grammar practise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2230" y="1981199"/>
            <a:ext cx="11116917" cy="388785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Please re-order these sentences and add the appropriate punctuation</a:t>
            </a:r>
          </a:p>
          <a:p>
            <a:endParaRPr lang="en-GB" sz="2400" b="1" dirty="0"/>
          </a:p>
          <a:p>
            <a:r>
              <a:rPr lang="en-GB" dirty="0"/>
              <a:t>h</a:t>
            </a:r>
            <a:r>
              <a:rPr lang="en-GB" dirty="0" smtClean="0"/>
              <a:t>ouse this nice is very</a:t>
            </a:r>
          </a:p>
          <a:p>
            <a:endParaRPr lang="en-GB" dirty="0"/>
          </a:p>
          <a:p>
            <a:r>
              <a:rPr lang="en-GB" dirty="0"/>
              <a:t>i</a:t>
            </a:r>
            <a:r>
              <a:rPr lang="en-GB" dirty="0" smtClean="0"/>
              <a:t>s outside located it the city of</a:t>
            </a:r>
          </a:p>
          <a:p>
            <a:endParaRPr lang="en-GB" dirty="0"/>
          </a:p>
          <a:p>
            <a:r>
              <a:rPr lang="en-GB" dirty="0"/>
              <a:t>p</a:t>
            </a:r>
            <a:r>
              <a:rPr lang="en-GB" dirty="0" smtClean="0"/>
              <a:t>roperty of type what looking for are you</a:t>
            </a:r>
          </a:p>
          <a:p>
            <a:endParaRPr lang="en-GB" dirty="0"/>
          </a:p>
          <a:p>
            <a:r>
              <a:rPr lang="en-GB" dirty="0"/>
              <a:t>s</a:t>
            </a:r>
            <a:r>
              <a:rPr lang="en-GB" dirty="0" smtClean="0"/>
              <a:t>hould I pay how deposit much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564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34" y="129346"/>
            <a:ext cx="1339297" cy="473489"/>
          </a:xfrm>
        </p:spPr>
        <p:txBody>
          <a:bodyPr/>
          <a:lstStyle/>
          <a:p>
            <a:r>
              <a:rPr lang="en-GB" dirty="0" smtClean="0"/>
              <a:t>Task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746" t="16364" r="31491" b="10454"/>
          <a:stretch/>
        </p:blipFill>
        <p:spPr>
          <a:xfrm>
            <a:off x="1592226" y="-106706"/>
            <a:ext cx="6359078" cy="69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lington Council">
  <a:themeElements>
    <a:clrScheme name="PH LBI Colours">
      <a:dk1>
        <a:sysClr val="windowText" lastClr="000000"/>
      </a:dk1>
      <a:lt1>
        <a:sysClr val="window" lastClr="FFFFFF"/>
      </a:lt1>
      <a:dk2>
        <a:srgbClr val="003893"/>
      </a:dk2>
      <a:lt2>
        <a:srgbClr val="EEECE1"/>
      </a:lt2>
      <a:accent1>
        <a:srgbClr val="007229"/>
      </a:accent1>
      <a:accent2>
        <a:srgbClr val="B9D300"/>
      </a:accent2>
      <a:accent3>
        <a:srgbClr val="0097AC"/>
      </a:accent3>
      <a:accent4>
        <a:srgbClr val="003151"/>
      </a:accent4>
      <a:accent5>
        <a:srgbClr val="9C307D"/>
      </a:accent5>
      <a:accent6>
        <a:srgbClr val="591E55"/>
      </a:accent6>
      <a:hlink>
        <a:srgbClr val="003893"/>
      </a:hlink>
      <a:folHlink>
        <a:srgbClr val="5600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>
          <a:defRPr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CE2CCF9E8B04C82CAD9412AB99853" ma:contentTypeVersion="9" ma:contentTypeDescription="Create a new document." ma:contentTypeScope="" ma:versionID="0205f85d50610c948b32b0702bffd475">
  <xsd:schema xmlns:xsd="http://www.w3.org/2001/XMLSchema" xmlns:xs="http://www.w3.org/2001/XMLSchema" xmlns:p="http://schemas.microsoft.com/office/2006/metadata/properties" xmlns:ns3="15214c3a-c4c8-4e1b-a9e9-78803475fd2c" targetNamespace="http://schemas.microsoft.com/office/2006/metadata/properties" ma:root="true" ma:fieldsID="e8ffbe8545d8726e788a94ae0780955b" ns3:_="">
    <xsd:import namespace="15214c3a-c4c8-4e1b-a9e9-78803475fd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14c3a-c4c8-4e1b-a9e9-78803475f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EDEDC6-3292-438A-A6B4-A022432EC9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214c3a-c4c8-4e1b-a9e9-78803475fd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2AF983-8EEF-464B-8CB5-0942C9DAF92F}">
  <ds:schemaRefs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15214c3a-c4c8-4e1b-a9e9-78803475fd2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3163C7-C031-4EE1-BE53-B44058DA99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3482</TotalTime>
  <Words>799</Words>
  <Application>Microsoft Office PowerPoint</Application>
  <PresentationFormat>Widescreen</PresentationFormat>
  <Paragraphs>139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ＭＳ Ｐゴシック</vt:lpstr>
      <vt:lpstr>Arial</vt:lpstr>
      <vt:lpstr>Calibri</vt:lpstr>
      <vt:lpstr>Wingdings</vt:lpstr>
      <vt:lpstr>Islington Council</vt:lpstr>
      <vt:lpstr>ESOL L1 Spring Term</vt:lpstr>
      <vt:lpstr>Session aims/objs</vt:lpstr>
      <vt:lpstr>PowerPoint Presentation</vt:lpstr>
      <vt:lpstr>PowerPoint Presentation</vt:lpstr>
      <vt:lpstr>Our ACL 1-1 IAG offer</vt:lpstr>
      <vt:lpstr>How can learners book an appointment?</vt:lpstr>
      <vt:lpstr>PowerPoint Presentation</vt:lpstr>
      <vt:lpstr>Grammar practise</vt:lpstr>
      <vt:lpstr>Task</vt:lpstr>
      <vt:lpstr>What does purpose of text mean? </vt:lpstr>
      <vt:lpstr>What do you see? How can you describe this picture?</vt:lpstr>
      <vt:lpstr>Purpose of text – descriptive text</vt:lpstr>
      <vt:lpstr>What do you understand when you read these?</vt:lpstr>
      <vt:lpstr>Can you identify the grammar errors in these sentences?</vt:lpstr>
      <vt:lpstr>PowerPoint Presentation</vt:lpstr>
      <vt:lpstr>PowerPoint Presentation</vt:lpstr>
      <vt:lpstr>Types of accommodation</vt:lpstr>
      <vt:lpstr>Which one is it?</vt:lpstr>
      <vt:lpstr>Which one is it?</vt:lpstr>
      <vt:lpstr>Which one is it?</vt:lpstr>
      <vt:lpstr>Which one is it?</vt:lpstr>
      <vt:lpstr>Which one is it?</vt:lpstr>
      <vt:lpstr>Which is it?</vt:lpstr>
      <vt:lpstr>Where would you see these?</vt:lpstr>
      <vt:lpstr>PowerPoint Presentation</vt:lpstr>
      <vt:lpstr>PowerPoint Presentation</vt:lpstr>
      <vt:lpstr>Lesson summary</vt:lpstr>
      <vt:lpstr>The end</vt:lpstr>
      <vt:lpstr>References: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ESOL Level 1 Summer Term</dc:title>
  <dc:creator>Microsoft Office User</dc:creator>
  <cp:lastModifiedBy>Rahim, Nilupa</cp:lastModifiedBy>
  <cp:revision>179</cp:revision>
  <dcterms:created xsi:type="dcterms:W3CDTF">2020-04-27T09:47:50Z</dcterms:created>
  <dcterms:modified xsi:type="dcterms:W3CDTF">2021-02-08T11:46:03Z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0x01010079FCE2CCF9E8B04C82CAD9412AB99853</vt:lpwstr>
  </property>
</Properties>
</file>