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9"/>
  </p:notesMasterIdLst>
  <p:sldIdLst>
    <p:sldId id="256" r:id="rId5"/>
    <p:sldId id="257" r:id="rId6"/>
    <p:sldId id="258" r:id="rId7"/>
    <p:sldId id="259" r:id="rId8"/>
    <p:sldId id="265" r:id="rId9"/>
    <p:sldId id="266" r:id="rId10"/>
    <p:sldId id="260" r:id="rId11"/>
    <p:sldId id="261" r:id="rId12"/>
    <p:sldId id="264"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93" d="100"/>
          <a:sy n="93" d="100"/>
        </p:scale>
        <p:origin x="72" y="2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E4D5CA-D3C0-425F-A0B4-F1B5ADEF4455}" type="datetimeFigureOut">
              <a:rPr lang="en-GB" smtClean="0"/>
              <a:t>03/02/2021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A68231-207E-4DAF-B505-73C9706F6AC2}" type="slidenum">
              <a:rPr lang="en-GB" smtClean="0"/>
              <a:t>‹#›</a:t>
            </a:fld>
            <a:endParaRPr lang="en-GB"/>
          </a:p>
        </p:txBody>
      </p:sp>
    </p:spTree>
    <p:extLst>
      <p:ext uri="{BB962C8B-B14F-4D97-AF65-F5344CB8AC3E}">
        <p14:creationId xmlns:p14="http://schemas.microsoft.com/office/powerpoint/2010/main" val="1854689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676C0D44-374C-48B1-9DAA-D1E2896A4B15}" type="slidenum">
              <a:rPr lang="en-US" altLang="en-US" sz="1200" smtClean="0">
                <a:latin typeface="Lucida Grande" pitchFamily="-28" charset="0"/>
              </a:rPr>
              <a:pPr/>
              <a:t>2</a:t>
            </a:fld>
            <a:endParaRPr lang="en-US" altLang="en-US" sz="1200" smtClean="0">
              <a:latin typeface="Lucida Grande" pitchFamily="-2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This powerpoint was designed by Charlotte Hopkins and Natalie Palmen.</a:t>
            </a:r>
          </a:p>
          <a:p>
            <a:pPr eaLnBrk="1" hangingPunct="1"/>
            <a:endParaRPr lang="en-GB" altLang="en-US" smtClean="0"/>
          </a:p>
          <a:p>
            <a:pPr eaLnBrk="1" hangingPunct="1"/>
            <a:r>
              <a:rPr lang="en-GB" altLang="en-US" smtClean="0"/>
              <a:t>It is called a ‘simplified version’ and uses images to convey the important messages of induction to our centres for learners.</a:t>
            </a:r>
          </a:p>
          <a:p>
            <a:pPr eaLnBrk="1" hangingPunct="1"/>
            <a:endParaRPr lang="en-GB" altLang="en-US" smtClean="0"/>
          </a:p>
          <a:p>
            <a:pPr eaLnBrk="1" hangingPunct="1"/>
            <a:r>
              <a:rPr lang="en-GB" altLang="en-US" smtClean="0"/>
              <a:t>By reducing the amount of text on each slide the presentation also works as a prompt to the CM or tutor aiding them to really engage with their learners without reading from the board.  It makes the message more real!</a:t>
            </a:r>
          </a:p>
          <a:p>
            <a:pPr eaLnBrk="1" hangingPunct="1"/>
            <a:endParaRPr lang="en-GB" altLang="en-US" smtClean="0"/>
          </a:p>
          <a:p>
            <a:pPr eaLnBrk="1" hangingPunct="1"/>
            <a:endParaRPr lang="en-GB" altLang="en-US" smtClean="0"/>
          </a:p>
        </p:txBody>
      </p:sp>
    </p:spTree>
    <p:extLst>
      <p:ext uri="{BB962C8B-B14F-4D97-AF65-F5344CB8AC3E}">
        <p14:creationId xmlns:p14="http://schemas.microsoft.com/office/powerpoint/2010/main" val="584992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99D7BE1B-856C-4F43-884D-15D2A4D234AE}" type="slidenum">
              <a:rPr lang="en-US" altLang="en-US" sz="1200" smtClean="0">
                <a:latin typeface="Lucida Grande" pitchFamily="-28" charset="0"/>
              </a:rPr>
              <a:pPr/>
              <a:t>3</a:t>
            </a:fld>
            <a:endParaRPr lang="en-US" altLang="en-US" sz="1200" smtClean="0">
              <a:latin typeface="Lucida Grande" pitchFamily="-2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As well as being about comments and complaints this slide also offers the opportunity to raise SAFEGUARDING awareness.  You can draw attention to the posters around the centre and offer an access point for people to come forward with abuse issues and be referred to the relevant support.</a:t>
            </a:r>
          </a:p>
        </p:txBody>
      </p:sp>
    </p:spTree>
    <p:extLst>
      <p:ext uri="{BB962C8B-B14F-4D97-AF65-F5344CB8AC3E}">
        <p14:creationId xmlns:p14="http://schemas.microsoft.com/office/powerpoint/2010/main" val="1579213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1" y="908050"/>
            <a:ext cx="10363200" cy="84455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624417" y="1981200"/>
            <a:ext cx="5080000" cy="3752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5907617" y="1981201"/>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5907617" y="3933826"/>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876228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2/3/2021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 id="2147483665"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4.jpeg"/><Relationship Id="rId3" Type="http://schemas.openxmlformats.org/officeDocument/2006/relationships/image" Target="../media/image5.jpeg"/><Relationship Id="rId7" Type="http://schemas.openxmlformats.org/officeDocument/2006/relationships/image" Target="../media/image9.jpeg"/><Relationship Id="rId12" Type="http://schemas.openxmlformats.org/officeDocument/2006/relationships/hyperlink" Target="http://images.google.co.uk/imgres?imgurl=http://www.bangitout.com/uploads/85cop.jpg&amp;imgrefurl=http://www.stormfront.org/forum/showthread.php?t=616278&amp;page=6&amp;usg=__z8hVypWv9hpkVNRTsi6807BRf4I=&amp;h=247&amp;w=223&amp;sz=51&amp;hl=en&amp;start=67&amp;um=1&amp;tbnid=1Swu6DPkHBDVMM:&amp;tbnh=110&amp;tbnw=99&amp;prev=/images?q=hassidic+jewish+man&amp;ndsp=18&amp;hl=en&amp;sa=N&amp;start=54&amp;um=1" TargetMode="Externa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eg"/><Relationship Id="rId11" Type="http://schemas.openxmlformats.org/officeDocument/2006/relationships/image" Target="../media/image13.jpe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jpeg"/><Relationship Id="rId14" Type="http://schemas.openxmlformats.org/officeDocument/2006/relationships/image" Target="../media/image1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GB" sz="7200" dirty="0" smtClean="0">
                <a:solidFill>
                  <a:schemeClr val="accent4">
                    <a:lumMod val="50000"/>
                  </a:schemeClr>
                </a:solidFill>
              </a:rPr>
              <a:t>Employment Support online workshops</a:t>
            </a:r>
            <a:endParaRPr lang="en-GB" sz="7200" dirty="0">
              <a:solidFill>
                <a:schemeClr val="accent4">
                  <a:lumMod val="50000"/>
                </a:schemeClr>
              </a:solidFill>
            </a:endParaRPr>
          </a:p>
        </p:txBody>
      </p:sp>
      <p:sp>
        <p:nvSpPr>
          <p:cNvPr id="3" name="Subtitle 2"/>
          <p:cNvSpPr>
            <a:spLocks noGrp="1"/>
          </p:cNvSpPr>
          <p:nvPr>
            <p:ph type="subTitle" idx="1"/>
          </p:nvPr>
        </p:nvSpPr>
        <p:spPr/>
        <p:txBody>
          <a:bodyPr/>
          <a:lstStyle/>
          <a:p>
            <a:r>
              <a:rPr lang="en-GB" dirty="0">
                <a:solidFill>
                  <a:schemeClr val="accent4">
                    <a:lumMod val="50000"/>
                  </a:schemeClr>
                </a:solidFill>
              </a:rPr>
              <a:t>How to Apply for Jobs</a:t>
            </a:r>
            <a:endParaRPr lang="en-GB" dirty="0"/>
          </a:p>
        </p:txBody>
      </p:sp>
    </p:spTree>
    <p:extLst>
      <p:ext uri="{BB962C8B-B14F-4D97-AF65-F5344CB8AC3E}">
        <p14:creationId xmlns:p14="http://schemas.microsoft.com/office/powerpoint/2010/main" val="2650874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76600" y="2133600"/>
            <a:ext cx="8915400" cy="3778250"/>
          </a:xfrm>
        </p:spPr>
        <p:txBody>
          <a:bodyPr/>
          <a:lstStyle/>
          <a:p>
            <a:pPr marL="0" indent="0">
              <a:buNone/>
            </a:pPr>
            <a:endParaRPr lang="en-GB" dirty="0" smtClean="0"/>
          </a:p>
          <a:p>
            <a:pPr marL="0" indent="0">
              <a:buNone/>
            </a:pPr>
            <a:r>
              <a:rPr lang="en-GB" dirty="0"/>
              <a:t>5.	    Present your previous employment in an orderly sequence.  Cover any </a:t>
            </a:r>
            <a:r>
              <a:rPr lang="en-GB" dirty="0" smtClean="0"/>
              <a:t>  gaps </a:t>
            </a:r>
            <a:r>
              <a:rPr lang="en-GB" dirty="0"/>
              <a:t>in </a:t>
            </a:r>
            <a:r>
              <a:rPr lang="en-GB" dirty="0" smtClean="0"/>
              <a:t>employment </a:t>
            </a:r>
            <a:r>
              <a:rPr lang="en-GB" dirty="0"/>
              <a:t>by saying what you were doing – choose something positive like studying or caring for a relative.</a:t>
            </a:r>
          </a:p>
          <a:p>
            <a:endParaRPr lang="en-GB" dirty="0"/>
          </a:p>
          <a:p>
            <a:pPr marL="0" indent="0">
              <a:buNone/>
            </a:pPr>
            <a:r>
              <a:rPr lang="en-GB" dirty="0" smtClean="0"/>
              <a:t>6.        Do </a:t>
            </a:r>
            <a:r>
              <a:rPr lang="en-GB" dirty="0"/>
              <a:t>not exaggerate or understate previous responsibilities, answer all the         questions honestly.           </a:t>
            </a:r>
          </a:p>
          <a:p>
            <a:pPr marL="0" indent="0">
              <a:buNone/>
            </a:pPr>
            <a:endParaRPr lang="en-GB" dirty="0"/>
          </a:p>
          <a:p>
            <a:endParaRPr lang="en-GB" dirty="0"/>
          </a:p>
        </p:txBody>
      </p:sp>
    </p:spTree>
    <p:extLst>
      <p:ext uri="{BB962C8B-B14F-4D97-AF65-F5344CB8AC3E}">
        <p14:creationId xmlns:p14="http://schemas.microsoft.com/office/powerpoint/2010/main" val="3652095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276600" y="609600"/>
            <a:ext cx="8915400" cy="3116263"/>
          </a:xfrm>
        </p:spPr>
        <p:txBody>
          <a:bodyPr/>
          <a:lstStyle/>
          <a:p>
            <a:r>
              <a:rPr lang="en-GB" dirty="0" smtClean="0"/>
              <a:t>Filling out the personal statement section</a:t>
            </a:r>
            <a:endParaRPr lang="en-GB" dirty="0"/>
          </a:p>
        </p:txBody>
      </p:sp>
    </p:spTree>
    <p:extLst>
      <p:ext uri="{BB962C8B-B14F-4D97-AF65-F5344CB8AC3E}">
        <p14:creationId xmlns:p14="http://schemas.microsoft.com/office/powerpoint/2010/main" val="1958784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276600" y="297951"/>
            <a:ext cx="8915400" cy="6251824"/>
          </a:xfrm>
        </p:spPr>
        <p:txBody>
          <a:bodyPr>
            <a:normAutofit fontScale="90000"/>
          </a:bodyPr>
          <a:lstStyle/>
          <a:p>
            <a:r>
              <a:rPr lang="en-GB" b="1" dirty="0" smtClean="0"/>
              <a:t>Writing Effective Examples</a:t>
            </a:r>
            <a:br>
              <a:rPr lang="en-GB" b="1" dirty="0" smtClean="0"/>
            </a:br>
            <a:r>
              <a:rPr lang="en-GB" b="1" dirty="0"/>
              <a:t> </a:t>
            </a:r>
            <a:r>
              <a:rPr lang="en-GB" b="1" dirty="0" smtClean="0"/>
              <a:t/>
            </a:r>
            <a:br>
              <a:rPr lang="en-GB" b="1" dirty="0" smtClean="0"/>
            </a:br>
            <a:r>
              <a:rPr lang="en-GB" dirty="0" smtClean="0"/>
              <a:t>Who – who did it?</a:t>
            </a:r>
            <a:br>
              <a:rPr lang="en-GB" dirty="0" smtClean="0"/>
            </a:br>
            <a:r>
              <a:rPr lang="en-GB" dirty="0" smtClean="0"/>
              <a:t/>
            </a:r>
            <a:br>
              <a:rPr lang="en-GB" dirty="0" smtClean="0"/>
            </a:br>
            <a:r>
              <a:rPr lang="en-GB" dirty="0" smtClean="0"/>
              <a:t>Where – where were you working?</a:t>
            </a:r>
            <a:br>
              <a:rPr lang="en-GB" dirty="0" smtClean="0"/>
            </a:br>
            <a:r>
              <a:rPr lang="en-GB" dirty="0" smtClean="0"/>
              <a:t/>
            </a:r>
            <a:br>
              <a:rPr lang="en-GB" dirty="0" smtClean="0"/>
            </a:br>
            <a:r>
              <a:rPr lang="en-GB" dirty="0" smtClean="0"/>
              <a:t>What – what were you doing?</a:t>
            </a:r>
            <a:br>
              <a:rPr lang="en-GB" dirty="0" smtClean="0"/>
            </a:br>
            <a:r>
              <a:rPr lang="en-GB" dirty="0" smtClean="0"/>
              <a:t/>
            </a:r>
            <a:br>
              <a:rPr lang="en-GB" dirty="0" smtClean="0"/>
            </a:br>
            <a:r>
              <a:rPr lang="en-GB" dirty="0" smtClean="0"/>
              <a:t>Why – why were you doing it?</a:t>
            </a:r>
            <a:br>
              <a:rPr lang="en-GB" dirty="0" smtClean="0"/>
            </a:br>
            <a:r>
              <a:rPr lang="en-GB" dirty="0" smtClean="0"/>
              <a:t/>
            </a:r>
            <a:br>
              <a:rPr lang="en-GB" dirty="0" smtClean="0"/>
            </a:br>
            <a:r>
              <a:rPr lang="en-GB" dirty="0" smtClean="0"/>
              <a:t>When – when did you do it?</a:t>
            </a:r>
            <a:br>
              <a:rPr lang="en-GB" dirty="0" smtClean="0"/>
            </a:br>
            <a:r>
              <a:rPr lang="en-GB" dirty="0"/>
              <a:t/>
            </a:r>
            <a:br>
              <a:rPr lang="en-GB" dirty="0"/>
            </a:br>
            <a:r>
              <a:rPr lang="en-GB" dirty="0" smtClean="0"/>
              <a:t>How – did you do it?</a:t>
            </a:r>
            <a:endParaRPr lang="en-GB" dirty="0"/>
          </a:p>
        </p:txBody>
      </p:sp>
    </p:spTree>
    <p:extLst>
      <p:ext uri="{BB962C8B-B14F-4D97-AF65-F5344CB8AC3E}">
        <p14:creationId xmlns:p14="http://schemas.microsoft.com/office/powerpoint/2010/main" val="3593156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2782" y="1880171"/>
            <a:ext cx="7777538" cy="2862322"/>
          </a:xfrm>
          <a:prstGeom prst="rect">
            <a:avLst/>
          </a:prstGeom>
        </p:spPr>
        <p:txBody>
          <a:bodyPr wrap="square">
            <a:spAutoFit/>
          </a:bodyPr>
          <a:lstStyle/>
          <a:p>
            <a:r>
              <a:rPr lang="en-US" b="1" dirty="0">
                <a:solidFill>
                  <a:srgbClr val="000000"/>
                </a:solidFill>
                <a:latin typeface="Century Gothic" panose="020B0502020202020204" pitchFamily="34" charset="0"/>
              </a:rPr>
              <a:t>To work and communicate effectively with colleagues in school 	E </a:t>
            </a:r>
            <a:endParaRPr lang="en-US" b="1" dirty="0" smtClean="0">
              <a:solidFill>
                <a:srgbClr val="000000"/>
              </a:solidFill>
              <a:latin typeface="Century Gothic" panose="020B0502020202020204" pitchFamily="34" charset="0"/>
            </a:endParaRPr>
          </a:p>
          <a:p>
            <a:endParaRPr lang="en-US" dirty="0">
              <a:solidFill>
                <a:srgbClr val="000000"/>
              </a:solidFill>
              <a:latin typeface="Century Gothic" panose="020B0502020202020204" pitchFamily="34" charset="0"/>
            </a:endParaRPr>
          </a:p>
          <a:p>
            <a:r>
              <a:rPr lang="en-US" dirty="0" smtClean="0">
                <a:solidFill>
                  <a:srgbClr val="000000"/>
                </a:solidFill>
                <a:latin typeface="Century Gothic" panose="020B0502020202020204" pitchFamily="34" charset="0"/>
              </a:rPr>
              <a:t>I believe I am able to communicate effectively with my colleagues in school because when</a:t>
            </a:r>
            <a:r>
              <a:rPr lang="en-US" b="1" dirty="0" smtClean="0">
                <a:solidFill>
                  <a:srgbClr val="000000"/>
                </a:solidFill>
                <a:latin typeface="Century Gothic" panose="020B0502020202020204" pitchFamily="34" charset="0"/>
              </a:rPr>
              <a:t> </a:t>
            </a:r>
            <a:r>
              <a:rPr lang="en-US" b="1" dirty="0" smtClean="0">
                <a:solidFill>
                  <a:srgbClr val="00B050"/>
                </a:solidFill>
                <a:latin typeface="Century Gothic" panose="020B0502020202020204" pitchFamily="34" charset="0"/>
              </a:rPr>
              <a:t>I </a:t>
            </a:r>
            <a:r>
              <a:rPr lang="en-US" dirty="0" smtClean="0">
                <a:solidFill>
                  <a:srgbClr val="000000"/>
                </a:solidFill>
                <a:latin typeface="Century Gothic" panose="020B0502020202020204" pitchFamily="34" charset="0"/>
              </a:rPr>
              <a:t>worked at </a:t>
            </a:r>
            <a:r>
              <a:rPr lang="en-US" b="1" dirty="0" err="1" smtClean="0">
                <a:solidFill>
                  <a:srgbClr val="7030A0"/>
                </a:solidFill>
                <a:latin typeface="Century Gothic" panose="020B0502020202020204" pitchFamily="34" charset="0"/>
              </a:rPr>
              <a:t>Hillview</a:t>
            </a:r>
            <a:r>
              <a:rPr lang="en-US" b="1" dirty="0" smtClean="0">
                <a:solidFill>
                  <a:srgbClr val="7030A0"/>
                </a:solidFill>
                <a:latin typeface="Century Gothic" panose="020B0502020202020204" pitchFamily="34" charset="0"/>
              </a:rPr>
              <a:t> Primary School </a:t>
            </a:r>
            <a:r>
              <a:rPr lang="en-US" b="1" dirty="0" smtClean="0">
                <a:solidFill>
                  <a:schemeClr val="accent2">
                    <a:lumMod val="60000"/>
                    <a:lumOff val="40000"/>
                  </a:schemeClr>
                </a:solidFill>
                <a:latin typeface="Century Gothic" panose="020B0502020202020204" pitchFamily="34" charset="0"/>
              </a:rPr>
              <a:t>between June 2013 and March 2015   </a:t>
            </a:r>
            <a:r>
              <a:rPr lang="en-US" dirty="0" smtClean="0">
                <a:solidFill>
                  <a:srgbClr val="000000"/>
                </a:solidFill>
                <a:latin typeface="Century Gothic" panose="020B0502020202020204" pitchFamily="34" charset="0"/>
              </a:rPr>
              <a:t>I was responsible for </a:t>
            </a:r>
            <a:r>
              <a:rPr lang="en-US" b="1" dirty="0" smtClean="0">
                <a:solidFill>
                  <a:srgbClr val="0070C0"/>
                </a:solidFill>
                <a:latin typeface="Century Gothic" panose="020B0502020202020204" pitchFamily="34" charset="0"/>
              </a:rPr>
              <a:t>informing all teachers of a range of information during the school day such as lateness, absences, staff meetings and any other matters arising </a:t>
            </a:r>
            <a:r>
              <a:rPr lang="en-US" b="1" dirty="0" smtClean="0">
                <a:solidFill>
                  <a:srgbClr val="FF0000"/>
                </a:solidFill>
                <a:latin typeface="Century Gothic" panose="020B0502020202020204" pitchFamily="34" charset="0"/>
              </a:rPr>
              <a:t>so that teachers were kept fully informed of pupil’s movements and any relevant school business.  </a:t>
            </a:r>
            <a:r>
              <a:rPr lang="en-US" dirty="0" smtClean="0">
                <a:latin typeface="Century Gothic" panose="020B0502020202020204" pitchFamily="34" charset="0"/>
              </a:rPr>
              <a:t> </a:t>
            </a:r>
            <a:r>
              <a:rPr lang="en-US" dirty="0" smtClean="0">
                <a:solidFill>
                  <a:srgbClr val="00B0F0"/>
                </a:solidFill>
                <a:latin typeface="Century Gothic" panose="020B0502020202020204" pitchFamily="34" charset="0"/>
              </a:rPr>
              <a:t>I did this either by email, in person or over the telephone.</a:t>
            </a:r>
            <a:endParaRPr lang="en-US" b="1" dirty="0">
              <a:solidFill>
                <a:srgbClr val="00B0F0"/>
              </a:solidFill>
              <a:latin typeface="Century Gothic" panose="020B0502020202020204" pitchFamily="34" charset="0"/>
            </a:endParaRPr>
          </a:p>
        </p:txBody>
      </p:sp>
    </p:spTree>
    <p:extLst>
      <p:ext uri="{BB962C8B-B14F-4D97-AF65-F5344CB8AC3E}">
        <p14:creationId xmlns:p14="http://schemas.microsoft.com/office/powerpoint/2010/main" val="3493028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34629" y="585627"/>
            <a:ext cx="5800363" cy="5355312"/>
          </a:xfrm>
          <a:prstGeom prst="rect">
            <a:avLst/>
          </a:prstGeom>
        </p:spPr>
        <p:txBody>
          <a:bodyPr wrap="square">
            <a:spAutoFit/>
          </a:bodyPr>
          <a:lstStyle/>
          <a:p>
            <a:r>
              <a:rPr lang="en-GB" dirty="0">
                <a:solidFill>
                  <a:srgbClr val="000000"/>
                </a:solidFill>
                <a:latin typeface="Century Gothic" panose="020B0502020202020204" pitchFamily="34" charset="0"/>
              </a:rPr>
              <a:t>To demonstrate teamwork skills </a:t>
            </a:r>
            <a:r>
              <a:rPr lang="en-GB" dirty="0" smtClean="0">
                <a:solidFill>
                  <a:srgbClr val="000000"/>
                </a:solidFill>
                <a:latin typeface="Century Gothic" panose="020B0502020202020204" pitchFamily="34" charset="0"/>
              </a:rPr>
              <a:t>   D</a:t>
            </a:r>
          </a:p>
          <a:p>
            <a:endParaRPr lang="en-GB" dirty="0">
              <a:solidFill>
                <a:srgbClr val="000000"/>
              </a:solidFill>
              <a:latin typeface="Century Gothic" panose="020B0502020202020204" pitchFamily="34" charset="0"/>
            </a:endParaRPr>
          </a:p>
          <a:p>
            <a:endParaRPr lang="en-GB" dirty="0" smtClean="0">
              <a:solidFill>
                <a:srgbClr val="000000"/>
              </a:solidFill>
              <a:latin typeface="Century Gothic" panose="020B0502020202020204" pitchFamily="34" charset="0"/>
            </a:endParaRPr>
          </a:p>
          <a:p>
            <a:r>
              <a:rPr lang="en-GB" dirty="0" smtClean="0">
                <a:solidFill>
                  <a:srgbClr val="000000"/>
                </a:solidFill>
                <a:latin typeface="Century Gothic" panose="020B0502020202020204" pitchFamily="34" charset="0"/>
              </a:rPr>
              <a:t>I am able to demonstrate teamwork skills, when I worked at </a:t>
            </a:r>
            <a:r>
              <a:rPr lang="en-GB" dirty="0" err="1" smtClean="0">
                <a:solidFill>
                  <a:srgbClr val="7030A0"/>
                </a:solidFill>
                <a:latin typeface="Century Gothic" panose="020B0502020202020204" pitchFamily="34" charset="0"/>
              </a:rPr>
              <a:t>Sainsburys</a:t>
            </a:r>
            <a:r>
              <a:rPr lang="en-GB" dirty="0" smtClean="0">
                <a:solidFill>
                  <a:srgbClr val="7030A0"/>
                </a:solidFill>
                <a:latin typeface="Century Gothic" panose="020B0502020202020204" pitchFamily="34" charset="0"/>
              </a:rPr>
              <a:t> Superstore in Lea Valley </a:t>
            </a:r>
            <a:r>
              <a:rPr lang="en-GB" dirty="0" smtClean="0">
                <a:solidFill>
                  <a:srgbClr val="FFC000"/>
                </a:solidFill>
                <a:latin typeface="Century Gothic" panose="020B0502020202020204" pitchFamily="34" charset="0"/>
              </a:rPr>
              <a:t>between May 2018 until Sept 2019</a:t>
            </a:r>
            <a:r>
              <a:rPr lang="en-GB" dirty="0" smtClean="0">
                <a:solidFill>
                  <a:srgbClr val="000000"/>
                </a:solidFill>
                <a:latin typeface="Century Gothic" panose="020B0502020202020204" pitchFamily="34" charset="0"/>
              </a:rPr>
              <a:t> </a:t>
            </a:r>
            <a:r>
              <a:rPr lang="en-GB" b="1" dirty="0" smtClean="0">
                <a:solidFill>
                  <a:srgbClr val="92D050"/>
                </a:solidFill>
                <a:latin typeface="Century Gothic" panose="020B0502020202020204" pitchFamily="34" charset="0"/>
              </a:rPr>
              <a:t>I</a:t>
            </a:r>
            <a:r>
              <a:rPr lang="en-GB" dirty="0" smtClean="0">
                <a:solidFill>
                  <a:srgbClr val="92D050"/>
                </a:solidFill>
                <a:latin typeface="Century Gothic" panose="020B0502020202020204" pitchFamily="34" charset="0"/>
              </a:rPr>
              <a:t> </a:t>
            </a:r>
            <a:r>
              <a:rPr lang="en-GB" dirty="0" smtClean="0">
                <a:solidFill>
                  <a:srgbClr val="000000"/>
                </a:solidFill>
                <a:latin typeface="Century Gothic" panose="020B0502020202020204" pitchFamily="34" charset="0"/>
              </a:rPr>
              <a:t>was responsible for working as part of a team.  </a:t>
            </a:r>
            <a:r>
              <a:rPr lang="en-GB" dirty="0" smtClean="0">
                <a:solidFill>
                  <a:srgbClr val="0070C0"/>
                </a:solidFill>
                <a:latin typeface="Century Gothic" panose="020B0502020202020204" pitchFamily="34" charset="0"/>
              </a:rPr>
              <a:t>I made sure I let my colleagues know when I needed assistance and asked them politely if they were able to help if necessary.  I also offered to help them out when appropriate.  I made sure I was accountable to my supervisor and let her know when I was on my break, when I had finished my allocated tasks and when and if I was getting behind with any deadlines. </a:t>
            </a:r>
            <a:r>
              <a:rPr lang="en-GB" dirty="0" smtClean="0">
                <a:solidFill>
                  <a:srgbClr val="FF0000"/>
                </a:solidFill>
                <a:latin typeface="Century Gothic" panose="020B0502020202020204" pitchFamily="34" charset="0"/>
              </a:rPr>
              <a:t>I did this to help with the smooth running of the store and respond to problems or changes in the routine so that customers were served promptly. </a:t>
            </a:r>
            <a:r>
              <a:rPr lang="en-GB" dirty="0" smtClean="0">
                <a:solidFill>
                  <a:srgbClr val="00B0F0"/>
                </a:solidFill>
                <a:latin typeface="Century Gothic" panose="020B0502020202020204" pitchFamily="34" charset="0"/>
              </a:rPr>
              <a:t>I did this by communicating clearly, politely and promptly.</a:t>
            </a:r>
            <a:r>
              <a:rPr lang="en-GB" dirty="0">
                <a:solidFill>
                  <a:srgbClr val="FF0000"/>
                </a:solidFill>
                <a:latin typeface="Century Gothic" panose="020B0502020202020204" pitchFamily="34" charset="0"/>
              </a:rPr>
              <a:t>	</a:t>
            </a:r>
          </a:p>
        </p:txBody>
      </p:sp>
      <p:sp>
        <p:nvSpPr>
          <p:cNvPr id="3" name="Rectangle 2"/>
          <p:cNvSpPr/>
          <p:nvPr/>
        </p:nvSpPr>
        <p:spPr>
          <a:xfrm>
            <a:off x="5772834" y="3244334"/>
            <a:ext cx="646331" cy="369332"/>
          </a:xfrm>
          <a:prstGeom prst="rect">
            <a:avLst/>
          </a:prstGeom>
        </p:spPr>
        <p:txBody>
          <a:bodyPr wrap="none">
            <a:spAutoFit/>
          </a:bodyPr>
          <a:lstStyle/>
          <a:p>
            <a:r>
              <a:rPr lang="en-GB" dirty="0" smtClean="0">
                <a:solidFill>
                  <a:srgbClr val="000000"/>
                </a:solidFill>
                <a:latin typeface="Century Gothic" panose="020B0502020202020204" pitchFamily="34" charset="0"/>
              </a:rPr>
              <a:t> </a:t>
            </a:r>
            <a:r>
              <a:rPr lang="en-GB" dirty="0">
                <a:solidFill>
                  <a:srgbClr val="000000"/>
                </a:solidFill>
                <a:latin typeface="Century Gothic" panose="020B0502020202020204" pitchFamily="34" charset="0"/>
              </a:rPr>
              <a:t>	</a:t>
            </a:r>
          </a:p>
        </p:txBody>
      </p:sp>
    </p:spTree>
    <p:extLst>
      <p:ext uri="{BB962C8B-B14F-4D97-AF65-F5344CB8AC3E}">
        <p14:creationId xmlns:p14="http://schemas.microsoft.com/office/powerpoint/2010/main" val="2997094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95488" y="1360488"/>
            <a:ext cx="7772400" cy="844550"/>
          </a:xfrm>
        </p:spPr>
        <p:txBody>
          <a:bodyPr>
            <a:normAutofit fontScale="90000"/>
          </a:bodyPr>
          <a:lstStyle/>
          <a:p>
            <a:pPr algn="ctr" eaLnBrk="1" hangingPunct="1"/>
            <a:r>
              <a:rPr lang="en-GB" altLang="en-US">
                <a:solidFill>
                  <a:schemeClr val="folHlink"/>
                </a:solidFill>
                <a:latin typeface="Comic Sans MS" panose="030F0702030302020204" pitchFamily="66" charset="0"/>
              </a:rPr>
              <a:t>Welcome to the Adult and Community Learning Service</a:t>
            </a:r>
          </a:p>
        </p:txBody>
      </p:sp>
      <p:pic>
        <p:nvPicPr>
          <p:cNvPr id="6147" name="Picture 32" descr="MCj0432655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5151" y="2787651"/>
            <a:ext cx="3305175"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6624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2332038" y="957263"/>
            <a:ext cx="184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p:txBody>
      </p:sp>
      <p:sp>
        <p:nvSpPr>
          <p:cNvPr id="16387" name="Rectangle 5"/>
          <p:cNvSpPr>
            <a:spLocks noGrp="1" noChangeArrowheads="1"/>
          </p:cNvSpPr>
          <p:nvPr>
            <p:ph type="title"/>
          </p:nvPr>
        </p:nvSpPr>
        <p:spPr/>
        <p:txBody>
          <a:bodyPr/>
          <a:lstStyle/>
          <a:p>
            <a:pPr eaLnBrk="1" hangingPunct="1"/>
            <a:r>
              <a:rPr lang="en-GB" altLang="en-US" sz="4000">
                <a:latin typeface="Comic Sans MS" panose="030F0702030302020204" pitchFamily="66" charset="0"/>
              </a:rPr>
              <a:t>Please…</a:t>
            </a:r>
          </a:p>
        </p:txBody>
      </p:sp>
      <p:sp>
        <p:nvSpPr>
          <p:cNvPr id="16388" name="Text Box 6"/>
          <p:cNvSpPr txBox="1">
            <a:spLocks noChangeArrowheads="1"/>
          </p:cNvSpPr>
          <p:nvPr/>
        </p:nvSpPr>
        <p:spPr bwMode="auto">
          <a:xfrm>
            <a:off x="2116138" y="1892301"/>
            <a:ext cx="1841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p:txBody>
      </p:sp>
      <p:sp>
        <p:nvSpPr>
          <p:cNvPr id="16389" name="Text Box 10"/>
          <p:cNvSpPr txBox="1">
            <a:spLocks noChangeArrowheads="1"/>
          </p:cNvSpPr>
          <p:nvPr/>
        </p:nvSpPr>
        <p:spPr bwMode="auto">
          <a:xfrm>
            <a:off x="2135189" y="2349500"/>
            <a:ext cx="33670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r>
              <a:rPr lang="en-GB" altLang="en-US" sz="2800" u="sng">
                <a:latin typeface="Comic Sans MS" panose="030F0702030302020204" pitchFamily="66" charset="0"/>
              </a:rPr>
              <a:t>Respect other people</a:t>
            </a:r>
            <a:r>
              <a:rPr lang="en-GB" altLang="en-US" sz="2800" b="1">
                <a:latin typeface="Comic Sans MS" panose="030F0702030302020204" pitchFamily="66" charset="0"/>
              </a:rPr>
              <a:t> </a:t>
            </a:r>
          </a:p>
        </p:txBody>
      </p:sp>
      <p:sp>
        <p:nvSpPr>
          <p:cNvPr id="16390" name="Text Box 13"/>
          <p:cNvSpPr txBox="1">
            <a:spLocks noChangeArrowheads="1"/>
          </p:cNvSpPr>
          <p:nvPr/>
        </p:nvSpPr>
        <p:spPr bwMode="auto">
          <a:xfrm>
            <a:off x="2135189" y="3789364"/>
            <a:ext cx="4687887"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a:p>
            <a:pPr>
              <a:spcBef>
                <a:spcPct val="0"/>
              </a:spcBef>
              <a:buFontTx/>
              <a:buNone/>
            </a:pPr>
            <a:r>
              <a:rPr lang="en-GB" altLang="en-US" sz="2800" u="sng">
                <a:latin typeface="Comic Sans MS" panose="030F0702030302020204" pitchFamily="66" charset="0"/>
              </a:rPr>
              <a:t>Speak</a:t>
            </a:r>
            <a:r>
              <a:rPr lang="en-GB" altLang="en-US" sz="2800">
                <a:latin typeface="Comic Sans MS" panose="030F0702030302020204" pitchFamily="66" charset="0"/>
              </a:rPr>
              <a:t> to your teacher or the Centre Manager if you have a problem</a:t>
            </a:r>
          </a:p>
        </p:txBody>
      </p:sp>
      <p:pic>
        <p:nvPicPr>
          <p:cNvPr id="16391" name="Picture 24" descr="multicultur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5276" y="1258888"/>
            <a:ext cx="2303463" cy="219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Picture 27" descr="two%20people%20talk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75500" y="3644900"/>
            <a:ext cx="2376488"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0896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5" descr="031008_somalia_200"/>
          <p:cNvPicPr>
            <a:picLocks noChangeAspect="1" noChangeArrowheads="1"/>
          </p:cNvPicPr>
          <p:nvPr/>
        </p:nvPicPr>
        <p:blipFill>
          <a:blip r:embed="rId2">
            <a:extLst>
              <a:ext uri="{28A0092B-C50C-407E-A947-70E740481C1C}">
                <a14:useLocalDpi xmlns:a14="http://schemas.microsoft.com/office/drawing/2010/main" val="0"/>
              </a:ext>
            </a:extLst>
          </a:blip>
          <a:srcRect l="8716" r="8716"/>
          <a:stretch>
            <a:fillRect/>
          </a:stretch>
        </p:blipFill>
        <p:spPr bwMode="auto">
          <a:xfrm>
            <a:off x="1847851" y="26035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3" descr="4264"/>
          <p:cNvPicPr>
            <a:picLocks noChangeAspect="1" noChangeArrowheads="1"/>
          </p:cNvPicPr>
          <p:nvPr/>
        </p:nvPicPr>
        <p:blipFill>
          <a:blip r:embed="rId3">
            <a:extLst>
              <a:ext uri="{28A0092B-C50C-407E-A947-70E740481C1C}">
                <a14:useLocalDpi xmlns:a14="http://schemas.microsoft.com/office/drawing/2010/main" val="0"/>
              </a:ext>
            </a:extLst>
          </a:blip>
          <a:srcRect l="36749" t="14955" r="17255" b="42593"/>
          <a:stretch>
            <a:fillRect/>
          </a:stretch>
        </p:blipFill>
        <p:spPr bwMode="auto">
          <a:xfrm>
            <a:off x="3216275" y="260350"/>
            <a:ext cx="136683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5" descr="Punk_Hair"/>
          <p:cNvPicPr>
            <a:picLocks noChangeAspect="1" noChangeArrowheads="1"/>
          </p:cNvPicPr>
          <p:nvPr/>
        </p:nvPicPr>
        <p:blipFill>
          <a:blip r:embed="rId4">
            <a:extLst>
              <a:ext uri="{28A0092B-C50C-407E-A947-70E740481C1C}">
                <a14:useLocalDpi xmlns:a14="http://schemas.microsoft.com/office/drawing/2010/main" val="0"/>
              </a:ext>
            </a:extLst>
          </a:blip>
          <a:srcRect l="20000" r="6618" b="35588"/>
          <a:stretch>
            <a:fillRect/>
          </a:stretch>
        </p:blipFill>
        <p:spPr bwMode="auto">
          <a:xfrm>
            <a:off x="4583114" y="260350"/>
            <a:ext cx="15843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7" descr="HijabREX_228x381"/>
          <p:cNvPicPr>
            <a:picLocks noChangeAspect="1" noChangeArrowheads="1"/>
          </p:cNvPicPr>
          <p:nvPr/>
        </p:nvPicPr>
        <p:blipFill>
          <a:blip r:embed="rId5">
            <a:extLst>
              <a:ext uri="{28A0092B-C50C-407E-A947-70E740481C1C}">
                <a14:useLocalDpi xmlns:a14="http://schemas.microsoft.com/office/drawing/2010/main" val="0"/>
              </a:ext>
            </a:extLst>
          </a:blip>
          <a:srcRect r="11771" b="26515"/>
          <a:stretch>
            <a:fillRect/>
          </a:stretch>
        </p:blipFill>
        <p:spPr bwMode="auto">
          <a:xfrm>
            <a:off x="6167439" y="26035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7" name="Picture 9" descr="young_congolese_man"/>
          <p:cNvPicPr>
            <a:picLocks noChangeAspect="1" noChangeArrowheads="1"/>
          </p:cNvPicPr>
          <p:nvPr/>
        </p:nvPicPr>
        <p:blipFill>
          <a:blip r:embed="rId6">
            <a:extLst>
              <a:ext uri="{28A0092B-C50C-407E-A947-70E740481C1C}">
                <a14:useLocalDpi xmlns:a14="http://schemas.microsoft.com/office/drawing/2010/main" val="0"/>
              </a:ext>
            </a:extLst>
          </a:blip>
          <a:srcRect b="7622"/>
          <a:stretch>
            <a:fillRect/>
          </a:stretch>
        </p:blipFill>
        <p:spPr bwMode="auto">
          <a:xfrm>
            <a:off x="7535863" y="260350"/>
            <a:ext cx="137636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1" descr="indian-woman"/>
          <p:cNvPicPr>
            <a:picLocks noChangeAspect="1" noChangeArrowheads="1"/>
          </p:cNvPicPr>
          <p:nvPr/>
        </p:nvPicPr>
        <p:blipFill>
          <a:blip r:embed="rId7">
            <a:extLst>
              <a:ext uri="{28A0092B-C50C-407E-A947-70E740481C1C}">
                <a14:useLocalDpi xmlns:a14="http://schemas.microsoft.com/office/drawing/2010/main" val="0"/>
              </a:ext>
            </a:extLst>
          </a:blip>
          <a:srcRect l="30058" r="34114" b="62383"/>
          <a:stretch>
            <a:fillRect/>
          </a:stretch>
        </p:blipFill>
        <p:spPr bwMode="auto">
          <a:xfrm>
            <a:off x="8912225" y="260350"/>
            <a:ext cx="136048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3" name="Picture 15" descr="man%20in%20black"/>
          <p:cNvPicPr>
            <a:picLocks noChangeAspect="1" noChangeArrowheads="1"/>
          </p:cNvPicPr>
          <p:nvPr/>
        </p:nvPicPr>
        <p:blipFill>
          <a:blip r:embed="rId8">
            <a:extLst>
              <a:ext uri="{28A0092B-C50C-407E-A947-70E740481C1C}">
                <a14:useLocalDpi xmlns:a14="http://schemas.microsoft.com/office/drawing/2010/main" val="0"/>
              </a:ext>
            </a:extLst>
          </a:blip>
          <a:srcRect l="19821" t="13702" r="45171" b="18326"/>
          <a:stretch>
            <a:fillRect/>
          </a:stretch>
        </p:blipFill>
        <p:spPr bwMode="auto">
          <a:xfrm>
            <a:off x="1812926" y="4149726"/>
            <a:ext cx="1368425"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5" name="Picture 17" descr="208217781_5f27ba270d"/>
          <p:cNvPicPr>
            <a:picLocks noChangeAspect="1" noChangeArrowheads="1"/>
          </p:cNvPicPr>
          <p:nvPr/>
        </p:nvPicPr>
        <p:blipFill>
          <a:blip r:embed="rId9">
            <a:extLst>
              <a:ext uri="{28A0092B-C50C-407E-A947-70E740481C1C}">
                <a14:useLocalDpi xmlns:a14="http://schemas.microsoft.com/office/drawing/2010/main" val="0"/>
              </a:ext>
            </a:extLst>
          </a:blip>
          <a:srcRect l="25293" r="27666" b="46967"/>
          <a:stretch>
            <a:fillRect/>
          </a:stretch>
        </p:blipFill>
        <p:spPr bwMode="auto">
          <a:xfrm>
            <a:off x="3143251" y="4149726"/>
            <a:ext cx="1401763"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7" name="Picture 19" descr="Yaeko-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9938" y="4149726"/>
            <a:ext cx="158750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9" name="Picture 21" descr="eoin%20the%20ham"/>
          <p:cNvPicPr>
            <a:picLocks noChangeAspect="1" noChangeArrowheads="1"/>
          </p:cNvPicPr>
          <p:nvPr/>
        </p:nvPicPr>
        <p:blipFill>
          <a:blip r:embed="rId11">
            <a:extLst>
              <a:ext uri="{28A0092B-C50C-407E-A947-70E740481C1C}">
                <a14:useLocalDpi xmlns:a14="http://schemas.microsoft.com/office/drawing/2010/main" val="0"/>
              </a:ext>
            </a:extLst>
          </a:blip>
          <a:srcRect l="5605" r="24533" b="12648"/>
          <a:stretch>
            <a:fillRect/>
          </a:stretch>
        </p:blipFill>
        <p:spPr bwMode="auto">
          <a:xfrm>
            <a:off x="6167438" y="4149726"/>
            <a:ext cx="136525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1" name="Picture 23" descr="85cop">
            <a:hlinkClick r:id="rId12"/>
          </p:cNvPr>
          <p:cNvPicPr>
            <a:picLocks noChangeAspect="1" noChangeArrowheads="1"/>
          </p:cNvPicPr>
          <p:nvPr/>
        </p:nvPicPr>
        <p:blipFill>
          <a:blip r:embed="rId13">
            <a:extLst>
              <a:ext uri="{28A0092B-C50C-407E-A947-70E740481C1C}">
                <a14:useLocalDpi xmlns:a14="http://schemas.microsoft.com/office/drawing/2010/main" val="0"/>
              </a:ext>
            </a:extLst>
          </a:blip>
          <a:srcRect l="12090" r="11734"/>
          <a:stretch>
            <a:fillRect/>
          </a:stretch>
        </p:blipFill>
        <p:spPr bwMode="auto">
          <a:xfrm>
            <a:off x="8909050" y="4149726"/>
            <a:ext cx="1360488"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3" name="Picture 25" descr="african_woman_liberia"/>
          <p:cNvPicPr>
            <a:picLocks noChangeAspect="1" noChangeArrowheads="1"/>
          </p:cNvPicPr>
          <p:nvPr/>
        </p:nvPicPr>
        <p:blipFill>
          <a:blip r:embed="rId14">
            <a:extLst>
              <a:ext uri="{28A0092B-C50C-407E-A947-70E740481C1C}">
                <a14:useLocalDpi xmlns:a14="http://schemas.microsoft.com/office/drawing/2010/main" val="0"/>
              </a:ext>
            </a:extLst>
          </a:blip>
          <a:srcRect l="26208" r="10323" b="8492"/>
          <a:stretch>
            <a:fillRect/>
          </a:stretch>
        </p:blipFill>
        <p:spPr bwMode="auto">
          <a:xfrm>
            <a:off x="7532688" y="4149726"/>
            <a:ext cx="1376362"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21334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7409"/>
                                        </p:tgtEl>
                                        <p:attrNameLst>
                                          <p:attrName>style.visibility</p:attrName>
                                        </p:attrNameLst>
                                      </p:cBhvr>
                                      <p:to>
                                        <p:strVal val="visible"/>
                                      </p:to>
                                    </p:set>
                                    <p:anim calcmode="lin" valueType="num">
                                      <p:cBhvr>
                                        <p:cTn id="7" dur="1000" fill="hold"/>
                                        <p:tgtEl>
                                          <p:spTgt spid="17409"/>
                                        </p:tgtEl>
                                        <p:attrNameLst>
                                          <p:attrName>ppt_w</p:attrName>
                                        </p:attrNameLst>
                                      </p:cBhvr>
                                      <p:tavLst>
                                        <p:tav tm="0">
                                          <p:val>
                                            <p:fltVal val="0"/>
                                          </p:val>
                                        </p:tav>
                                        <p:tav tm="100000">
                                          <p:val>
                                            <p:strVal val="#ppt_w"/>
                                          </p:val>
                                        </p:tav>
                                      </p:tavLst>
                                    </p:anim>
                                    <p:anim calcmode="lin" valueType="num">
                                      <p:cBhvr>
                                        <p:cTn id="8" dur="1000" fill="hold"/>
                                        <p:tgtEl>
                                          <p:spTgt spid="17409"/>
                                        </p:tgtEl>
                                        <p:attrNameLst>
                                          <p:attrName>ppt_h</p:attrName>
                                        </p:attrNameLst>
                                      </p:cBhvr>
                                      <p:tavLst>
                                        <p:tav tm="0">
                                          <p:val>
                                            <p:fltVal val="0"/>
                                          </p:val>
                                        </p:tav>
                                        <p:tav tm="100000">
                                          <p:val>
                                            <p:strVal val="#ppt_h"/>
                                          </p:val>
                                        </p:tav>
                                      </p:tavLst>
                                    </p:anim>
                                    <p:anim calcmode="lin" valueType="num">
                                      <p:cBhvr>
                                        <p:cTn id="9" dur="1000" fill="hold"/>
                                        <p:tgtEl>
                                          <p:spTgt spid="17409"/>
                                        </p:tgtEl>
                                        <p:attrNameLst>
                                          <p:attrName>style.rotation</p:attrName>
                                        </p:attrNameLst>
                                      </p:cBhvr>
                                      <p:tavLst>
                                        <p:tav tm="0">
                                          <p:val>
                                            <p:fltVal val="90"/>
                                          </p:val>
                                        </p:tav>
                                        <p:tav tm="100000">
                                          <p:val>
                                            <p:fltVal val="0"/>
                                          </p:val>
                                        </p:tav>
                                      </p:tavLst>
                                    </p:anim>
                                    <p:animEffect transition="in" filter="fade">
                                      <p:cBhvr>
                                        <p:cTn id="10" dur="1000"/>
                                        <p:tgtEl>
                                          <p:spTgt spid="17409"/>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17411"/>
                                        </p:tgtEl>
                                        <p:attrNameLst>
                                          <p:attrName>style.visibility</p:attrName>
                                        </p:attrNameLst>
                                      </p:cBhvr>
                                      <p:to>
                                        <p:strVal val="visible"/>
                                      </p:to>
                                    </p:set>
                                    <p:anim calcmode="lin" valueType="num">
                                      <p:cBhvr>
                                        <p:cTn id="13" dur="1000" fill="hold"/>
                                        <p:tgtEl>
                                          <p:spTgt spid="17411"/>
                                        </p:tgtEl>
                                        <p:attrNameLst>
                                          <p:attrName>ppt_w</p:attrName>
                                        </p:attrNameLst>
                                      </p:cBhvr>
                                      <p:tavLst>
                                        <p:tav tm="0">
                                          <p:val>
                                            <p:fltVal val="0"/>
                                          </p:val>
                                        </p:tav>
                                        <p:tav tm="100000">
                                          <p:val>
                                            <p:strVal val="#ppt_w"/>
                                          </p:val>
                                        </p:tav>
                                      </p:tavLst>
                                    </p:anim>
                                    <p:anim calcmode="lin" valueType="num">
                                      <p:cBhvr>
                                        <p:cTn id="14" dur="1000" fill="hold"/>
                                        <p:tgtEl>
                                          <p:spTgt spid="17411"/>
                                        </p:tgtEl>
                                        <p:attrNameLst>
                                          <p:attrName>ppt_h</p:attrName>
                                        </p:attrNameLst>
                                      </p:cBhvr>
                                      <p:tavLst>
                                        <p:tav tm="0">
                                          <p:val>
                                            <p:fltVal val="0"/>
                                          </p:val>
                                        </p:tav>
                                        <p:tav tm="100000">
                                          <p:val>
                                            <p:strVal val="#ppt_h"/>
                                          </p:val>
                                        </p:tav>
                                      </p:tavLst>
                                    </p:anim>
                                    <p:anim calcmode="lin" valueType="num">
                                      <p:cBhvr>
                                        <p:cTn id="15" dur="1000" fill="hold"/>
                                        <p:tgtEl>
                                          <p:spTgt spid="17411"/>
                                        </p:tgtEl>
                                        <p:attrNameLst>
                                          <p:attrName>style.rotation</p:attrName>
                                        </p:attrNameLst>
                                      </p:cBhvr>
                                      <p:tavLst>
                                        <p:tav tm="0">
                                          <p:val>
                                            <p:fltVal val="90"/>
                                          </p:val>
                                        </p:tav>
                                        <p:tav tm="100000">
                                          <p:val>
                                            <p:fltVal val="0"/>
                                          </p:val>
                                        </p:tav>
                                      </p:tavLst>
                                    </p:anim>
                                    <p:animEffect transition="in" filter="fade">
                                      <p:cBhvr>
                                        <p:cTn id="16" dur="1000"/>
                                        <p:tgtEl>
                                          <p:spTgt spid="17411"/>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17413"/>
                                        </p:tgtEl>
                                        <p:attrNameLst>
                                          <p:attrName>style.visibility</p:attrName>
                                        </p:attrNameLst>
                                      </p:cBhvr>
                                      <p:to>
                                        <p:strVal val="visible"/>
                                      </p:to>
                                    </p:set>
                                    <p:anim calcmode="lin" valueType="num">
                                      <p:cBhvr>
                                        <p:cTn id="19" dur="1000" fill="hold"/>
                                        <p:tgtEl>
                                          <p:spTgt spid="17413"/>
                                        </p:tgtEl>
                                        <p:attrNameLst>
                                          <p:attrName>ppt_w</p:attrName>
                                        </p:attrNameLst>
                                      </p:cBhvr>
                                      <p:tavLst>
                                        <p:tav tm="0">
                                          <p:val>
                                            <p:fltVal val="0"/>
                                          </p:val>
                                        </p:tav>
                                        <p:tav tm="100000">
                                          <p:val>
                                            <p:strVal val="#ppt_w"/>
                                          </p:val>
                                        </p:tav>
                                      </p:tavLst>
                                    </p:anim>
                                    <p:anim calcmode="lin" valueType="num">
                                      <p:cBhvr>
                                        <p:cTn id="20" dur="1000" fill="hold"/>
                                        <p:tgtEl>
                                          <p:spTgt spid="17413"/>
                                        </p:tgtEl>
                                        <p:attrNameLst>
                                          <p:attrName>ppt_h</p:attrName>
                                        </p:attrNameLst>
                                      </p:cBhvr>
                                      <p:tavLst>
                                        <p:tav tm="0">
                                          <p:val>
                                            <p:fltVal val="0"/>
                                          </p:val>
                                        </p:tav>
                                        <p:tav tm="100000">
                                          <p:val>
                                            <p:strVal val="#ppt_h"/>
                                          </p:val>
                                        </p:tav>
                                      </p:tavLst>
                                    </p:anim>
                                    <p:anim calcmode="lin" valueType="num">
                                      <p:cBhvr>
                                        <p:cTn id="21" dur="1000" fill="hold"/>
                                        <p:tgtEl>
                                          <p:spTgt spid="17413"/>
                                        </p:tgtEl>
                                        <p:attrNameLst>
                                          <p:attrName>style.rotation</p:attrName>
                                        </p:attrNameLst>
                                      </p:cBhvr>
                                      <p:tavLst>
                                        <p:tav tm="0">
                                          <p:val>
                                            <p:fltVal val="90"/>
                                          </p:val>
                                        </p:tav>
                                        <p:tav tm="100000">
                                          <p:val>
                                            <p:fltVal val="0"/>
                                          </p:val>
                                        </p:tav>
                                      </p:tavLst>
                                    </p:anim>
                                    <p:animEffect transition="in" filter="fade">
                                      <p:cBhvr>
                                        <p:cTn id="22" dur="1000"/>
                                        <p:tgtEl>
                                          <p:spTgt spid="17413"/>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17415"/>
                                        </p:tgtEl>
                                        <p:attrNameLst>
                                          <p:attrName>style.visibility</p:attrName>
                                        </p:attrNameLst>
                                      </p:cBhvr>
                                      <p:to>
                                        <p:strVal val="visible"/>
                                      </p:to>
                                    </p:set>
                                    <p:anim calcmode="lin" valueType="num">
                                      <p:cBhvr>
                                        <p:cTn id="25" dur="1000" fill="hold"/>
                                        <p:tgtEl>
                                          <p:spTgt spid="17415"/>
                                        </p:tgtEl>
                                        <p:attrNameLst>
                                          <p:attrName>ppt_w</p:attrName>
                                        </p:attrNameLst>
                                      </p:cBhvr>
                                      <p:tavLst>
                                        <p:tav tm="0">
                                          <p:val>
                                            <p:fltVal val="0"/>
                                          </p:val>
                                        </p:tav>
                                        <p:tav tm="100000">
                                          <p:val>
                                            <p:strVal val="#ppt_w"/>
                                          </p:val>
                                        </p:tav>
                                      </p:tavLst>
                                    </p:anim>
                                    <p:anim calcmode="lin" valueType="num">
                                      <p:cBhvr>
                                        <p:cTn id="26" dur="1000" fill="hold"/>
                                        <p:tgtEl>
                                          <p:spTgt spid="17415"/>
                                        </p:tgtEl>
                                        <p:attrNameLst>
                                          <p:attrName>ppt_h</p:attrName>
                                        </p:attrNameLst>
                                      </p:cBhvr>
                                      <p:tavLst>
                                        <p:tav tm="0">
                                          <p:val>
                                            <p:fltVal val="0"/>
                                          </p:val>
                                        </p:tav>
                                        <p:tav tm="100000">
                                          <p:val>
                                            <p:strVal val="#ppt_h"/>
                                          </p:val>
                                        </p:tav>
                                      </p:tavLst>
                                    </p:anim>
                                    <p:anim calcmode="lin" valueType="num">
                                      <p:cBhvr>
                                        <p:cTn id="27" dur="1000" fill="hold"/>
                                        <p:tgtEl>
                                          <p:spTgt spid="17415"/>
                                        </p:tgtEl>
                                        <p:attrNameLst>
                                          <p:attrName>style.rotation</p:attrName>
                                        </p:attrNameLst>
                                      </p:cBhvr>
                                      <p:tavLst>
                                        <p:tav tm="0">
                                          <p:val>
                                            <p:fltVal val="90"/>
                                          </p:val>
                                        </p:tav>
                                        <p:tav tm="100000">
                                          <p:val>
                                            <p:fltVal val="0"/>
                                          </p:val>
                                        </p:tav>
                                      </p:tavLst>
                                    </p:anim>
                                    <p:animEffect transition="in" filter="fade">
                                      <p:cBhvr>
                                        <p:cTn id="28" dur="1000"/>
                                        <p:tgtEl>
                                          <p:spTgt spid="17415"/>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17417"/>
                                        </p:tgtEl>
                                        <p:attrNameLst>
                                          <p:attrName>style.visibility</p:attrName>
                                        </p:attrNameLst>
                                      </p:cBhvr>
                                      <p:to>
                                        <p:strVal val="visible"/>
                                      </p:to>
                                    </p:set>
                                    <p:anim calcmode="lin" valueType="num">
                                      <p:cBhvr>
                                        <p:cTn id="31" dur="1000" fill="hold"/>
                                        <p:tgtEl>
                                          <p:spTgt spid="17417"/>
                                        </p:tgtEl>
                                        <p:attrNameLst>
                                          <p:attrName>ppt_w</p:attrName>
                                        </p:attrNameLst>
                                      </p:cBhvr>
                                      <p:tavLst>
                                        <p:tav tm="0">
                                          <p:val>
                                            <p:fltVal val="0"/>
                                          </p:val>
                                        </p:tav>
                                        <p:tav tm="100000">
                                          <p:val>
                                            <p:strVal val="#ppt_w"/>
                                          </p:val>
                                        </p:tav>
                                      </p:tavLst>
                                    </p:anim>
                                    <p:anim calcmode="lin" valueType="num">
                                      <p:cBhvr>
                                        <p:cTn id="32" dur="1000" fill="hold"/>
                                        <p:tgtEl>
                                          <p:spTgt spid="17417"/>
                                        </p:tgtEl>
                                        <p:attrNameLst>
                                          <p:attrName>ppt_h</p:attrName>
                                        </p:attrNameLst>
                                      </p:cBhvr>
                                      <p:tavLst>
                                        <p:tav tm="0">
                                          <p:val>
                                            <p:fltVal val="0"/>
                                          </p:val>
                                        </p:tav>
                                        <p:tav tm="100000">
                                          <p:val>
                                            <p:strVal val="#ppt_h"/>
                                          </p:val>
                                        </p:tav>
                                      </p:tavLst>
                                    </p:anim>
                                    <p:anim calcmode="lin" valueType="num">
                                      <p:cBhvr>
                                        <p:cTn id="33" dur="1000" fill="hold"/>
                                        <p:tgtEl>
                                          <p:spTgt spid="17417"/>
                                        </p:tgtEl>
                                        <p:attrNameLst>
                                          <p:attrName>style.rotation</p:attrName>
                                        </p:attrNameLst>
                                      </p:cBhvr>
                                      <p:tavLst>
                                        <p:tav tm="0">
                                          <p:val>
                                            <p:fltVal val="90"/>
                                          </p:val>
                                        </p:tav>
                                        <p:tav tm="100000">
                                          <p:val>
                                            <p:fltVal val="0"/>
                                          </p:val>
                                        </p:tav>
                                      </p:tavLst>
                                    </p:anim>
                                    <p:animEffect transition="in" filter="fade">
                                      <p:cBhvr>
                                        <p:cTn id="34" dur="1000"/>
                                        <p:tgtEl>
                                          <p:spTgt spid="17417"/>
                                        </p:tgtEl>
                                      </p:cBhvr>
                                    </p:animEffect>
                                  </p:childTnLst>
                                </p:cTn>
                              </p:par>
                              <p:par>
                                <p:cTn id="35" presetID="31" presetClass="entr" presetSubtype="0" fill="hold" nodeType="withEffect">
                                  <p:stCondLst>
                                    <p:cond delay="0"/>
                                  </p:stCondLst>
                                  <p:iterate type="lt">
                                    <p:tmPct val="5000"/>
                                  </p:iterate>
                                  <p:childTnLst>
                                    <p:set>
                                      <p:cBhvr>
                                        <p:cTn id="36" dur="1" fill="hold">
                                          <p:stCondLst>
                                            <p:cond delay="0"/>
                                          </p:stCondLst>
                                        </p:cTn>
                                        <p:tgtEl>
                                          <p:spTgt spid="17419"/>
                                        </p:tgtEl>
                                        <p:attrNameLst>
                                          <p:attrName>style.visibility</p:attrName>
                                        </p:attrNameLst>
                                      </p:cBhvr>
                                      <p:to>
                                        <p:strVal val="visible"/>
                                      </p:to>
                                    </p:set>
                                    <p:anim calcmode="lin" valueType="num">
                                      <p:cBhvr>
                                        <p:cTn id="37" dur="1000" fill="hold"/>
                                        <p:tgtEl>
                                          <p:spTgt spid="17419"/>
                                        </p:tgtEl>
                                        <p:attrNameLst>
                                          <p:attrName>ppt_w</p:attrName>
                                        </p:attrNameLst>
                                      </p:cBhvr>
                                      <p:tavLst>
                                        <p:tav tm="0">
                                          <p:val>
                                            <p:fltVal val="0"/>
                                          </p:val>
                                        </p:tav>
                                        <p:tav tm="100000">
                                          <p:val>
                                            <p:strVal val="#ppt_w"/>
                                          </p:val>
                                        </p:tav>
                                      </p:tavLst>
                                    </p:anim>
                                    <p:anim calcmode="lin" valueType="num">
                                      <p:cBhvr>
                                        <p:cTn id="38" dur="1000" fill="hold"/>
                                        <p:tgtEl>
                                          <p:spTgt spid="17419"/>
                                        </p:tgtEl>
                                        <p:attrNameLst>
                                          <p:attrName>ppt_h</p:attrName>
                                        </p:attrNameLst>
                                      </p:cBhvr>
                                      <p:tavLst>
                                        <p:tav tm="0">
                                          <p:val>
                                            <p:fltVal val="0"/>
                                          </p:val>
                                        </p:tav>
                                        <p:tav tm="100000">
                                          <p:val>
                                            <p:strVal val="#ppt_h"/>
                                          </p:val>
                                        </p:tav>
                                      </p:tavLst>
                                    </p:anim>
                                    <p:anim calcmode="lin" valueType="num">
                                      <p:cBhvr>
                                        <p:cTn id="39" dur="1000" fill="hold"/>
                                        <p:tgtEl>
                                          <p:spTgt spid="17419"/>
                                        </p:tgtEl>
                                        <p:attrNameLst>
                                          <p:attrName>style.rotation</p:attrName>
                                        </p:attrNameLst>
                                      </p:cBhvr>
                                      <p:tavLst>
                                        <p:tav tm="0">
                                          <p:val>
                                            <p:fltVal val="90"/>
                                          </p:val>
                                        </p:tav>
                                        <p:tav tm="100000">
                                          <p:val>
                                            <p:fltVal val="0"/>
                                          </p:val>
                                        </p:tav>
                                      </p:tavLst>
                                    </p:anim>
                                    <p:animEffect transition="in" filter="fade">
                                      <p:cBhvr>
                                        <p:cTn id="40" dur="1000"/>
                                        <p:tgtEl>
                                          <p:spTgt spid="17419"/>
                                        </p:tgtEl>
                                      </p:cBhvr>
                                    </p:animEffect>
                                  </p:childTnLst>
                                </p:cTn>
                              </p:par>
                              <p:par>
                                <p:cTn id="41" presetID="31" presetClass="entr" presetSubtype="0" fill="hold" nodeType="withEffect">
                                  <p:stCondLst>
                                    <p:cond delay="0"/>
                                  </p:stCondLst>
                                  <p:iterate type="lt">
                                    <p:tmPct val="5000"/>
                                  </p:iterate>
                                  <p:childTnLst>
                                    <p:set>
                                      <p:cBhvr>
                                        <p:cTn id="42" dur="1" fill="hold">
                                          <p:stCondLst>
                                            <p:cond delay="0"/>
                                          </p:stCondLst>
                                        </p:cTn>
                                        <p:tgtEl>
                                          <p:spTgt spid="17431"/>
                                        </p:tgtEl>
                                        <p:attrNameLst>
                                          <p:attrName>style.visibility</p:attrName>
                                        </p:attrNameLst>
                                      </p:cBhvr>
                                      <p:to>
                                        <p:strVal val="visible"/>
                                      </p:to>
                                    </p:set>
                                    <p:anim calcmode="lin" valueType="num">
                                      <p:cBhvr>
                                        <p:cTn id="43" dur="1000" fill="hold"/>
                                        <p:tgtEl>
                                          <p:spTgt spid="17431"/>
                                        </p:tgtEl>
                                        <p:attrNameLst>
                                          <p:attrName>ppt_w</p:attrName>
                                        </p:attrNameLst>
                                      </p:cBhvr>
                                      <p:tavLst>
                                        <p:tav tm="0">
                                          <p:val>
                                            <p:fltVal val="0"/>
                                          </p:val>
                                        </p:tav>
                                        <p:tav tm="100000">
                                          <p:val>
                                            <p:strVal val="#ppt_w"/>
                                          </p:val>
                                        </p:tav>
                                      </p:tavLst>
                                    </p:anim>
                                    <p:anim calcmode="lin" valueType="num">
                                      <p:cBhvr>
                                        <p:cTn id="44" dur="1000" fill="hold"/>
                                        <p:tgtEl>
                                          <p:spTgt spid="17431"/>
                                        </p:tgtEl>
                                        <p:attrNameLst>
                                          <p:attrName>ppt_h</p:attrName>
                                        </p:attrNameLst>
                                      </p:cBhvr>
                                      <p:tavLst>
                                        <p:tav tm="0">
                                          <p:val>
                                            <p:fltVal val="0"/>
                                          </p:val>
                                        </p:tav>
                                        <p:tav tm="100000">
                                          <p:val>
                                            <p:strVal val="#ppt_h"/>
                                          </p:val>
                                        </p:tav>
                                      </p:tavLst>
                                    </p:anim>
                                    <p:anim calcmode="lin" valueType="num">
                                      <p:cBhvr>
                                        <p:cTn id="45" dur="1000" fill="hold"/>
                                        <p:tgtEl>
                                          <p:spTgt spid="17431"/>
                                        </p:tgtEl>
                                        <p:attrNameLst>
                                          <p:attrName>style.rotation</p:attrName>
                                        </p:attrNameLst>
                                      </p:cBhvr>
                                      <p:tavLst>
                                        <p:tav tm="0">
                                          <p:val>
                                            <p:fltVal val="90"/>
                                          </p:val>
                                        </p:tav>
                                        <p:tav tm="100000">
                                          <p:val>
                                            <p:fltVal val="0"/>
                                          </p:val>
                                        </p:tav>
                                      </p:tavLst>
                                    </p:anim>
                                    <p:animEffect transition="in" filter="fade">
                                      <p:cBhvr>
                                        <p:cTn id="46" dur="1000"/>
                                        <p:tgtEl>
                                          <p:spTgt spid="17431"/>
                                        </p:tgtEl>
                                      </p:cBhvr>
                                    </p:animEffect>
                                  </p:childTnLst>
                                </p:cTn>
                              </p:par>
                              <p:par>
                                <p:cTn id="47" presetID="31" presetClass="entr" presetSubtype="0" fill="hold" nodeType="withEffect">
                                  <p:stCondLst>
                                    <p:cond delay="0"/>
                                  </p:stCondLst>
                                  <p:iterate type="lt">
                                    <p:tmPct val="5000"/>
                                  </p:iterate>
                                  <p:childTnLst>
                                    <p:set>
                                      <p:cBhvr>
                                        <p:cTn id="48" dur="1" fill="hold">
                                          <p:stCondLst>
                                            <p:cond delay="0"/>
                                          </p:stCondLst>
                                        </p:cTn>
                                        <p:tgtEl>
                                          <p:spTgt spid="17433"/>
                                        </p:tgtEl>
                                        <p:attrNameLst>
                                          <p:attrName>style.visibility</p:attrName>
                                        </p:attrNameLst>
                                      </p:cBhvr>
                                      <p:to>
                                        <p:strVal val="visible"/>
                                      </p:to>
                                    </p:set>
                                    <p:anim calcmode="lin" valueType="num">
                                      <p:cBhvr>
                                        <p:cTn id="49" dur="1000" fill="hold"/>
                                        <p:tgtEl>
                                          <p:spTgt spid="17433"/>
                                        </p:tgtEl>
                                        <p:attrNameLst>
                                          <p:attrName>ppt_w</p:attrName>
                                        </p:attrNameLst>
                                      </p:cBhvr>
                                      <p:tavLst>
                                        <p:tav tm="0">
                                          <p:val>
                                            <p:fltVal val="0"/>
                                          </p:val>
                                        </p:tav>
                                        <p:tav tm="100000">
                                          <p:val>
                                            <p:strVal val="#ppt_w"/>
                                          </p:val>
                                        </p:tav>
                                      </p:tavLst>
                                    </p:anim>
                                    <p:anim calcmode="lin" valueType="num">
                                      <p:cBhvr>
                                        <p:cTn id="50" dur="1000" fill="hold"/>
                                        <p:tgtEl>
                                          <p:spTgt spid="17433"/>
                                        </p:tgtEl>
                                        <p:attrNameLst>
                                          <p:attrName>ppt_h</p:attrName>
                                        </p:attrNameLst>
                                      </p:cBhvr>
                                      <p:tavLst>
                                        <p:tav tm="0">
                                          <p:val>
                                            <p:fltVal val="0"/>
                                          </p:val>
                                        </p:tav>
                                        <p:tav tm="100000">
                                          <p:val>
                                            <p:strVal val="#ppt_h"/>
                                          </p:val>
                                        </p:tav>
                                      </p:tavLst>
                                    </p:anim>
                                    <p:anim calcmode="lin" valueType="num">
                                      <p:cBhvr>
                                        <p:cTn id="51" dur="1000" fill="hold"/>
                                        <p:tgtEl>
                                          <p:spTgt spid="17433"/>
                                        </p:tgtEl>
                                        <p:attrNameLst>
                                          <p:attrName>style.rotation</p:attrName>
                                        </p:attrNameLst>
                                      </p:cBhvr>
                                      <p:tavLst>
                                        <p:tav tm="0">
                                          <p:val>
                                            <p:fltVal val="90"/>
                                          </p:val>
                                        </p:tav>
                                        <p:tav tm="100000">
                                          <p:val>
                                            <p:fltVal val="0"/>
                                          </p:val>
                                        </p:tav>
                                      </p:tavLst>
                                    </p:anim>
                                    <p:animEffect transition="in" filter="fade">
                                      <p:cBhvr>
                                        <p:cTn id="52" dur="1000"/>
                                        <p:tgtEl>
                                          <p:spTgt spid="17433"/>
                                        </p:tgtEl>
                                      </p:cBhvr>
                                    </p:animEffect>
                                  </p:childTnLst>
                                </p:cTn>
                              </p:par>
                              <p:par>
                                <p:cTn id="53" presetID="31" presetClass="entr" presetSubtype="0" fill="hold" nodeType="withEffect">
                                  <p:stCondLst>
                                    <p:cond delay="0"/>
                                  </p:stCondLst>
                                  <p:iterate type="lt">
                                    <p:tmPct val="5000"/>
                                  </p:iterate>
                                  <p:childTnLst>
                                    <p:set>
                                      <p:cBhvr>
                                        <p:cTn id="54" dur="1" fill="hold">
                                          <p:stCondLst>
                                            <p:cond delay="0"/>
                                          </p:stCondLst>
                                        </p:cTn>
                                        <p:tgtEl>
                                          <p:spTgt spid="17429"/>
                                        </p:tgtEl>
                                        <p:attrNameLst>
                                          <p:attrName>style.visibility</p:attrName>
                                        </p:attrNameLst>
                                      </p:cBhvr>
                                      <p:to>
                                        <p:strVal val="visible"/>
                                      </p:to>
                                    </p:set>
                                    <p:anim calcmode="lin" valueType="num">
                                      <p:cBhvr>
                                        <p:cTn id="55" dur="1000" fill="hold"/>
                                        <p:tgtEl>
                                          <p:spTgt spid="17429"/>
                                        </p:tgtEl>
                                        <p:attrNameLst>
                                          <p:attrName>ppt_w</p:attrName>
                                        </p:attrNameLst>
                                      </p:cBhvr>
                                      <p:tavLst>
                                        <p:tav tm="0">
                                          <p:val>
                                            <p:fltVal val="0"/>
                                          </p:val>
                                        </p:tav>
                                        <p:tav tm="100000">
                                          <p:val>
                                            <p:strVal val="#ppt_w"/>
                                          </p:val>
                                        </p:tav>
                                      </p:tavLst>
                                    </p:anim>
                                    <p:anim calcmode="lin" valueType="num">
                                      <p:cBhvr>
                                        <p:cTn id="56" dur="1000" fill="hold"/>
                                        <p:tgtEl>
                                          <p:spTgt spid="17429"/>
                                        </p:tgtEl>
                                        <p:attrNameLst>
                                          <p:attrName>ppt_h</p:attrName>
                                        </p:attrNameLst>
                                      </p:cBhvr>
                                      <p:tavLst>
                                        <p:tav tm="0">
                                          <p:val>
                                            <p:fltVal val="0"/>
                                          </p:val>
                                        </p:tav>
                                        <p:tav tm="100000">
                                          <p:val>
                                            <p:strVal val="#ppt_h"/>
                                          </p:val>
                                        </p:tav>
                                      </p:tavLst>
                                    </p:anim>
                                    <p:anim calcmode="lin" valueType="num">
                                      <p:cBhvr>
                                        <p:cTn id="57" dur="1000" fill="hold"/>
                                        <p:tgtEl>
                                          <p:spTgt spid="17429"/>
                                        </p:tgtEl>
                                        <p:attrNameLst>
                                          <p:attrName>style.rotation</p:attrName>
                                        </p:attrNameLst>
                                      </p:cBhvr>
                                      <p:tavLst>
                                        <p:tav tm="0">
                                          <p:val>
                                            <p:fltVal val="90"/>
                                          </p:val>
                                        </p:tav>
                                        <p:tav tm="100000">
                                          <p:val>
                                            <p:fltVal val="0"/>
                                          </p:val>
                                        </p:tav>
                                      </p:tavLst>
                                    </p:anim>
                                    <p:animEffect transition="in" filter="fade">
                                      <p:cBhvr>
                                        <p:cTn id="58" dur="1000"/>
                                        <p:tgtEl>
                                          <p:spTgt spid="17429"/>
                                        </p:tgtEl>
                                      </p:cBhvr>
                                    </p:animEffect>
                                  </p:childTnLst>
                                </p:cTn>
                              </p:par>
                              <p:par>
                                <p:cTn id="59" presetID="31" presetClass="entr" presetSubtype="0" fill="hold" nodeType="withEffect">
                                  <p:stCondLst>
                                    <p:cond delay="0"/>
                                  </p:stCondLst>
                                  <p:iterate type="lt">
                                    <p:tmPct val="5000"/>
                                  </p:iterate>
                                  <p:childTnLst>
                                    <p:set>
                                      <p:cBhvr>
                                        <p:cTn id="60" dur="1" fill="hold">
                                          <p:stCondLst>
                                            <p:cond delay="0"/>
                                          </p:stCondLst>
                                        </p:cTn>
                                        <p:tgtEl>
                                          <p:spTgt spid="17427"/>
                                        </p:tgtEl>
                                        <p:attrNameLst>
                                          <p:attrName>style.visibility</p:attrName>
                                        </p:attrNameLst>
                                      </p:cBhvr>
                                      <p:to>
                                        <p:strVal val="visible"/>
                                      </p:to>
                                    </p:set>
                                    <p:anim calcmode="lin" valueType="num">
                                      <p:cBhvr>
                                        <p:cTn id="61" dur="1000" fill="hold"/>
                                        <p:tgtEl>
                                          <p:spTgt spid="17427"/>
                                        </p:tgtEl>
                                        <p:attrNameLst>
                                          <p:attrName>ppt_w</p:attrName>
                                        </p:attrNameLst>
                                      </p:cBhvr>
                                      <p:tavLst>
                                        <p:tav tm="0">
                                          <p:val>
                                            <p:fltVal val="0"/>
                                          </p:val>
                                        </p:tav>
                                        <p:tav tm="100000">
                                          <p:val>
                                            <p:strVal val="#ppt_w"/>
                                          </p:val>
                                        </p:tav>
                                      </p:tavLst>
                                    </p:anim>
                                    <p:anim calcmode="lin" valueType="num">
                                      <p:cBhvr>
                                        <p:cTn id="62" dur="1000" fill="hold"/>
                                        <p:tgtEl>
                                          <p:spTgt spid="17427"/>
                                        </p:tgtEl>
                                        <p:attrNameLst>
                                          <p:attrName>ppt_h</p:attrName>
                                        </p:attrNameLst>
                                      </p:cBhvr>
                                      <p:tavLst>
                                        <p:tav tm="0">
                                          <p:val>
                                            <p:fltVal val="0"/>
                                          </p:val>
                                        </p:tav>
                                        <p:tav tm="100000">
                                          <p:val>
                                            <p:strVal val="#ppt_h"/>
                                          </p:val>
                                        </p:tav>
                                      </p:tavLst>
                                    </p:anim>
                                    <p:anim calcmode="lin" valueType="num">
                                      <p:cBhvr>
                                        <p:cTn id="63" dur="1000" fill="hold"/>
                                        <p:tgtEl>
                                          <p:spTgt spid="17427"/>
                                        </p:tgtEl>
                                        <p:attrNameLst>
                                          <p:attrName>style.rotation</p:attrName>
                                        </p:attrNameLst>
                                      </p:cBhvr>
                                      <p:tavLst>
                                        <p:tav tm="0">
                                          <p:val>
                                            <p:fltVal val="90"/>
                                          </p:val>
                                        </p:tav>
                                        <p:tav tm="100000">
                                          <p:val>
                                            <p:fltVal val="0"/>
                                          </p:val>
                                        </p:tav>
                                      </p:tavLst>
                                    </p:anim>
                                    <p:animEffect transition="in" filter="fade">
                                      <p:cBhvr>
                                        <p:cTn id="64" dur="1000"/>
                                        <p:tgtEl>
                                          <p:spTgt spid="17427"/>
                                        </p:tgtEl>
                                      </p:cBhvr>
                                    </p:animEffect>
                                  </p:childTnLst>
                                </p:cTn>
                              </p:par>
                              <p:par>
                                <p:cTn id="65" presetID="31" presetClass="entr" presetSubtype="0" fill="hold" nodeType="withEffect">
                                  <p:stCondLst>
                                    <p:cond delay="0"/>
                                  </p:stCondLst>
                                  <p:iterate type="lt">
                                    <p:tmPct val="5000"/>
                                  </p:iterate>
                                  <p:childTnLst>
                                    <p:set>
                                      <p:cBhvr>
                                        <p:cTn id="66" dur="1" fill="hold">
                                          <p:stCondLst>
                                            <p:cond delay="0"/>
                                          </p:stCondLst>
                                        </p:cTn>
                                        <p:tgtEl>
                                          <p:spTgt spid="17425"/>
                                        </p:tgtEl>
                                        <p:attrNameLst>
                                          <p:attrName>style.visibility</p:attrName>
                                        </p:attrNameLst>
                                      </p:cBhvr>
                                      <p:to>
                                        <p:strVal val="visible"/>
                                      </p:to>
                                    </p:set>
                                    <p:anim calcmode="lin" valueType="num">
                                      <p:cBhvr>
                                        <p:cTn id="67" dur="1000" fill="hold"/>
                                        <p:tgtEl>
                                          <p:spTgt spid="17425"/>
                                        </p:tgtEl>
                                        <p:attrNameLst>
                                          <p:attrName>ppt_w</p:attrName>
                                        </p:attrNameLst>
                                      </p:cBhvr>
                                      <p:tavLst>
                                        <p:tav tm="0">
                                          <p:val>
                                            <p:fltVal val="0"/>
                                          </p:val>
                                        </p:tav>
                                        <p:tav tm="100000">
                                          <p:val>
                                            <p:strVal val="#ppt_w"/>
                                          </p:val>
                                        </p:tav>
                                      </p:tavLst>
                                    </p:anim>
                                    <p:anim calcmode="lin" valueType="num">
                                      <p:cBhvr>
                                        <p:cTn id="68" dur="1000" fill="hold"/>
                                        <p:tgtEl>
                                          <p:spTgt spid="17425"/>
                                        </p:tgtEl>
                                        <p:attrNameLst>
                                          <p:attrName>ppt_h</p:attrName>
                                        </p:attrNameLst>
                                      </p:cBhvr>
                                      <p:tavLst>
                                        <p:tav tm="0">
                                          <p:val>
                                            <p:fltVal val="0"/>
                                          </p:val>
                                        </p:tav>
                                        <p:tav tm="100000">
                                          <p:val>
                                            <p:strVal val="#ppt_h"/>
                                          </p:val>
                                        </p:tav>
                                      </p:tavLst>
                                    </p:anim>
                                    <p:anim calcmode="lin" valueType="num">
                                      <p:cBhvr>
                                        <p:cTn id="69" dur="1000" fill="hold"/>
                                        <p:tgtEl>
                                          <p:spTgt spid="17425"/>
                                        </p:tgtEl>
                                        <p:attrNameLst>
                                          <p:attrName>style.rotation</p:attrName>
                                        </p:attrNameLst>
                                      </p:cBhvr>
                                      <p:tavLst>
                                        <p:tav tm="0">
                                          <p:val>
                                            <p:fltVal val="90"/>
                                          </p:val>
                                        </p:tav>
                                        <p:tav tm="100000">
                                          <p:val>
                                            <p:fltVal val="0"/>
                                          </p:val>
                                        </p:tav>
                                      </p:tavLst>
                                    </p:anim>
                                    <p:animEffect transition="in" filter="fade">
                                      <p:cBhvr>
                                        <p:cTn id="70" dur="1000"/>
                                        <p:tgtEl>
                                          <p:spTgt spid="17425"/>
                                        </p:tgtEl>
                                      </p:cBhvr>
                                    </p:animEffect>
                                  </p:childTnLst>
                                </p:cTn>
                              </p:par>
                              <p:par>
                                <p:cTn id="71" presetID="31" presetClass="entr" presetSubtype="0" fill="hold" nodeType="withEffect">
                                  <p:stCondLst>
                                    <p:cond delay="0"/>
                                  </p:stCondLst>
                                  <p:iterate type="lt">
                                    <p:tmPct val="5000"/>
                                  </p:iterate>
                                  <p:childTnLst>
                                    <p:set>
                                      <p:cBhvr>
                                        <p:cTn id="72" dur="1" fill="hold">
                                          <p:stCondLst>
                                            <p:cond delay="0"/>
                                          </p:stCondLst>
                                        </p:cTn>
                                        <p:tgtEl>
                                          <p:spTgt spid="17423"/>
                                        </p:tgtEl>
                                        <p:attrNameLst>
                                          <p:attrName>style.visibility</p:attrName>
                                        </p:attrNameLst>
                                      </p:cBhvr>
                                      <p:to>
                                        <p:strVal val="visible"/>
                                      </p:to>
                                    </p:set>
                                    <p:anim calcmode="lin" valueType="num">
                                      <p:cBhvr>
                                        <p:cTn id="73" dur="1000" fill="hold"/>
                                        <p:tgtEl>
                                          <p:spTgt spid="17423"/>
                                        </p:tgtEl>
                                        <p:attrNameLst>
                                          <p:attrName>ppt_w</p:attrName>
                                        </p:attrNameLst>
                                      </p:cBhvr>
                                      <p:tavLst>
                                        <p:tav tm="0">
                                          <p:val>
                                            <p:fltVal val="0"/>
                                          </p:val>
                                        </p:tav>
                                        <p:tav tm="100000">
                                          <p:val>
                                            <p:strVal val="#ppt_w"/>
                                          </p:val>
                                        </p:tav>
                                      </p:tavLst>
                                    </p:anim>
                                    <p:anim calcmode="lin" valueType="num">
                                      <p:cBhvr>
                                        <p:cTn id="74" dur="1000" fill="hold"/>
                                        <p:tgtEl>
                                          <p:spTgt spid="17423"/>
                                        </p:tgtEl>
                                        <p:attrNameLst>
                                          <p:attrName>ppt_h</p:attrName>
                                        </p:attrNameLst>
                                      </p:cBhvr>
                                      <p:tavLst>
                                        <p:tav tm="0">
                                          <p:val>
                                            <p:fltVal val="0"/>
                                          </p:val>
                                        </p:tav>
                                        <p:tav tm="100000">
                                          <p:val>
                                            <p:strVal val="#ppt_h"/>
                                          </p:val>
                                        </p:tav>
                                      </p:tavLst>
                                    </p:anim>
                                    <p:anim calcmode="lin" valueType="num">
                                      <p:cBhvr>
                                        <p:cTn id="75" dur="1000" fill="hold"/>
                                        <p:tgtEl>
                                          <p:spTgt spid="17423"/>
                                        </p:tgtEl>
                                        <p:attrNameLst>
                                          <p:attrName>style.rotation</p:attrName>
                                        </p:attrNameLst>
                                      </p:cBhvr>
                                      <p:tavLst>
                                        <p:tav tm="0">
                                          <p:val>
                                            <p:fltVal val="90"/>
                                          </p:val>
                                        </p:tav>
                                        <p:tav tm="100000">
                                          <p:val>
                                            <p:fltVal val="0"/>
                                          </p:val>
                                        </p:tav>
                                      </p:tavLst>
                                    </p:anim>
                                    <p:animEffect transition="in" filter="fade">
                                      <p:cBhvr>
                                        <p:cTn id="76" dur="1000"/>
                                        <p:tgtEl>
                                          <p:spTgt spid="17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1039933"/>
          </a:xfrm>
        </p:spPr>
        <p:txBody>
          <a:bodyPr>
            <a:normAutofit fontScale="90000"/>
          </a:bodyPr>
          <a:lstStyle/>
          <a:p>
            <a:r>
              <a:rPr lang="en-GB" dirty="0" smtClean="0"/>
              <a:t>Today we will look at:</a:t>
            </a:r>
            <a:br>
              <a:rPr lang="en-GB" dirty="0" smtClean="0"/>
            </a:br>
            <a:r>
              <a:rPr lang="en-GB" dirty="0" smtClean="0"/>
              <a:t/>
            </a:r>
            <a:br>
              <a:rPr lang="en-GB" dirty="0" smtClean="0"/>
            </a:br>
            <a:r>
              <a:rPr lang="en-GB" dirty="0" smtClean="0"/>
              <a:t/>
            </a:r>
            <a:br>
              <a:rPr lang="en-GB" dirty="0" smtClean="0"/>
            </a:br>
            <a:r>
              <a:rPr lang="en-GB" dirty="0"/>
              <a:t/>
            </a:r>
            <a:br>
              <a:rPr lang="en-GB" dirty="0"/>
            </a:br>
            <a:r>
              <a:rPr lang="en-GB" dirty="0" smtClean="0"/>
              <a:t>Do’s and Don’ts of  Application Forms</a:t>
            </a:r>
            <a:br>
              <a:rPr lang="en-GB" dirty="0" smtClean="0"/>
            </a:br>
            <a:r>
              <a:rPr lang="en-GB" dirty="0" smtClean="0"/>
              <a:t/>
            </a:r>
            <a:br>
              <a:rPr lang="en-GB" dirty="0" smtClean="0"/>
            </a:br>
            <a:r>
              <a:rPr lang="en-GB" dirty="0" smtClean="0"/>
              <a:t/>
            </a:r>
            <a:br>
              <a:rPr lang="en-GB" dirty="0" smtClean="0"/>
            </a:br>
            <a:r>
              <a:rPr lang="en-GB" dirty="0" smtClean="0"/>
              <a:t>Writing an Effective Supporting Statement</a:t>
            </a:r>
            <a:br>
              <a:rPr lang="en-GB" dirty="0" smtClean="0"/>
            </a:br>
            <a:r>
              <a:rPr lang="en-GB" dirty="0" smtClean="0"/>
              <a:t/>
            </a:r>
            <a:br>
              <a:rPr lang="en-GB" dirty="0" smtClean="0"/>
            </a:br>
            <a:endParaRPr lang="en-GB" dirty="0"/>
          </a:p>
        </p:txBody>
      </p:sp>
    </p:spTree>
    <p:extLst>
      <p:ext uri="{BB962C8B-B14F-4D97-AF65-F5344CB8AC3E}">
        <p14:creationId xmlns:p14="http://schemas.microsoft.com/office/powerpoint/2010/main" val="1440024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Application Forms</a:t>
            </a:r>
            <a:endParaRPr lang="en-GB" dirty="0"/>
          </a:p>
        </p:txBody>
      </p:sp>
    </p:spTree>
    <p:extLst>
      <p:ext uri="{BB962C8B-B14F-4D97-AF65-F5344CB8AC3E}">
        <p14:creationId xmlns:p14="http://schemas.microsoft.com/office/powerpoint/2010/main" val="2020119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Before you start</a:t>
            </a:r>
            <a:br>
              <a:rPr lang="en-GB" dirty="0" smtClean="0"/>
            </a:br>
            <a:r>
              <a:rPr lang="en-GB" dirty="0" smtClean="0"/>
              <a:t>DO</a:t>
            </a:r>
            <a:endParaRPr lang="en-GB" dirty="0"/>
          </a:p>
        </p:txBody>
      </p:sp>
      <p:sp>
        <p:nvSpPr>
          <p:cNvPr id="3" name="Content Placeholder 2"/>
          <p:cNvSpPr>
            <a:spLocks noGrp="1"/>
          </p:cNvSpPr>
          <p:nvPr>
            <p:ph idx="1"/>
          </p:nvPr>
        </p:nvSpPr>
        <p:spPr>
          <a:xfrm>
            <a:off x="320040" y="2446020"/>
            <a:ext cx="11361420" cy="3730943"/>
          </a:xfrm>
        </p:spPr>
        <p:txBody>
          <a:bodyPr>
            <a:normAutofit/>
          </a:bodyPr>
          <a:lstStyle/>
          <a:p>
            <a:pPr marL="0" indent="0">
              <a:buNone/>
            </a:pPr>
            <a:r>
              <a:rPr lang="en-GB" dirty="0" smtClean="0"/>
              <a:t>            1.         Read it through carefully before you begin.</a:t>
            </a:r>
          </a:p>
          <a:p>
            <a:pPr marL="0" indent="0">
              <a:buNone/>
            </a:pPr>
            <a:r>
              <a:rPr lang="en-GB" dirty="0" smtClean="0"/>
              <a:t>      </a:t>
            </a:r>
          </a:p>
          <a:p>
            <a:pPr marL="0" indent="0">
              <a:buNone/>
            </a:pPr>
            <a:r>
              <a:rPr lang="en-GB" dirty="0" smtClean="0"/>
              <a:t>            2.         Make sure you understand all the questions (get help if necessary)</a:t>
            </a:r>
          </a:p>
          <a:p>
            <a:pPr marL="0" indent="0">
              <a:buNone/>
            </a:pPr>
            <a:r>
              <a:rPr lang="en-GB" dirty="0"/>
              <a:t> </a:t>
            </a:r>
            <a:r>
              <a:rPr lang="en-GB" dirty="0" smtClean="0"/>
              <a:t>           </a:t>
            </a:r>
          </a:p>
          <a:p>
            <a:pPr marL="0" indent="0">
              <a:buNone/>
            </a:pPr>
            <a:r>
              <a:rPr lang="en-GB" dirty="0"/>
              <a:t> </a:t>
            </a:r>
            <a:r>
              <a:rPr lang="en-GB" dirty="0" smtClean="0"/>
              <a:t>           3.         Follow the instructions carefully.</a:t>
            </a:r>
          </a:p>
          <a:p>
            <a:pPr marL="0" indent="0">
              <a:buNone/>
            </a:pPr>
            <a:r>
              <a:rPr lang="en-GB" dirty="0" smtClean="0"/>
              <a:t>            </a:t>
            </a:r>
          </a:p>
          <a:p>
            <a:pPr marL="0" indent="0">
              <a:buNone/>
            </a:pPr>
            <a:r>
              <a:rPr lang="en-GB" dirty="0"/>
              <a:t> </a:t>
            </a:r>
            <a:r>
              <a:rPr lang="en-GB" dirty="0" smtClean="0"/>
              <a:t>           4.         If doing a paper application, write in black ink, block </a:t>
            </a:r>
            <a:r>
              <a:rPr lang="en-GB" dirty="0" err="1" smtClean="0"/>
              <a:t>captals</a:t>
            </a:r>
            <a:r>
              <a:rPr lang="en-GB" dirty="0" smtClean="0"/>
              <a:t>, take a photocopy and 			  do a rough draft first.      </a:t>
            </a:r>
          </a:p>
        </p:txBody>
      </p:sp>
    </p:spTree>
    <p:extLst>
      <p:ext uri="{BB962C8B-B14F-4D97-AF65-F5344CB8AC3E}">
        <p14:creationId xmlns:p14="http://schemas.microsoft.com/office/powerpoint/2010/main" val="2107778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Filling in the Form</a:t>
            </a:r>
            <a:r>
              <a:rPr lang="en-GB" dirty="0"/>
              <a:t/>
            </a:r>
            <a:br>
              <a:rPr lang="en-GB" dirty="0"/>
            </a:br>
            <a:r>
              <a:rPr lang="en-GB" dirty="0" smtClean="0"/>
              <a:t>Don’t</a:t>
            </a:r>
            <a:endParaRPr lang="en-GB" dirty="0"/>
          </a:p>
        </p:txBody>
      </p:sp>
      <p:sp>
        <p:nvSpPr>
          <p:cNvPr id="3" name="Content Placeholder 2"/>
          <p:cNvSpPr>
            <a:spLocks noGrp="1"/>
          </p:cNvSpPr>
          <p:nvPr>
            <p:ph idx="1"/>
          </p:nvPr>
        </p:nvSpPr>
        <p:spPr>
          <a:xfrm>
            <a:off x="838200" y="1825624"/>
            <a:ext cx="10515600" cy="4879975"/>
          </a:xfrm>
        </p:spPr>
        <p:txBody>
          <a:bodyPr>
            <a:normAutofit/>
          </a:bodyPr>
          <a:lstStyle/>
          <a:p>
            <a:pPr marL="0" indent="0">
              <a:buNone/>
            </a:pPr>
            <a:r>
              <a:rPr lang="en-GB" dirty="0" smtClean="0"/>
              <a:t>         </a:t>
            </a:r>
          </a:p>
          <a:p>
            <a:pPr marL="0" indent="0">
              <a:buNone/>
            </a:pPr>
            <a:r>
              <a:rPr lang="en-GB" dirty="0"/>
              <a:t> </a:t>
            </a:r>
            <a:r>
              <a:rPr lang="en-GB" dirty="0" smtClean="0"/>
              <a:t>        1.        Forget to check </a:t>
            </a:r>
            <a:r>
              <a:rPr lang="en-GB" dirty="0"/>
              <a:t>your spelling and grammar or get someone else to </a:t>
            </a:r>
            <a:r>
              <a:rPr lang="en-GB" dirty="0" smtClean="0"/>
              <a:t>proof  read </a:t>
            </a:r>
            <a:r>
              <a:rPr lang="en-GB" dirty="0"/>
              <a:t>it for you</a:t>
            </a:r>
            <a:r>
              <a:rPr lang="en-GB" dirty="0" smtClean="0"/>
              <a:t>.</a:t>
            </a:r>
          </a:p>
          <a:p>
            <a:pPr marL="0" indent="0">
              <a:buNone/>
            </a:pPr>
            <a:endParaRPr lang="en-GB" dirty="0"/>
          </a:p>
          <a:p>
            <a:pPr marL="0" indent="0">
              <a:buNone/>
            </a:pPr>
            <a:r>
              <a:rPr lang="en-GB" dirty="0" smtClean="0"/>
              <a:t>         2.      Leave any gaps – answer all the questions that apply to you and put N/A – not        applicable -  if necessary.   </a:t>
            </a:r>
          </a:p>
          <a:p>
            <a:pPr marL="0" indent="0">
              <a:buNone/>
            </a:pPr>
            <a:endParaRPr lang="en-GB" dirty="0"/>
          </a:p>
          <a:p>
            <a:pPr marL="0" indent="0">
              <a:buNone/>
            </a:pPr>
            <a:r>
              <a:rPr lang="en-GB" dirty="0" smtClean="0"/>
              <a:t>	3. 	</a:t>
            </a:r>
            <a:r>
              <a:rPr lang="en-GB" dirty="0"/>
              <a:t> </a:t>
            </a:r>
            <a:r>
              <a:rPr lang="en-GB" dirty="0" smtClean="0"/>
              <a:t>   Forget to make sure you have a copy of your answers to refer to before interview</a:t>
            </a:r>
          </a:p>
          <a:p>
            <a:pPr marL="0" indent="0">
              <a:buNone/>
            </a:pPr>
            <a:endParaRPr lang="en-GB" dirty="0"/>
          </a:p>
          <a:p>
            <a:pPr marL="0" indent="0">
              <a:buNone/>
            </a:pPr>
            <a:r>
              <a:rPr lang="en-GB" dirty="0" smtClean="0"/>
              <a:t>	4.  	</a:t>
            </a:r>
            <a:r>
              <a:rPr lang="en-GB" dirty="0"/>
              <a:t> </a:t>
            </a:r>
            <a:r>
              <a:rPr lang="en-GB" dirty="0" smtClean="0"/>
              <a:t>    Be tempted to lie or embellish anything you say.</a:t>
            </a:r>
          </a:p>
          <a:p>
            <a:pPr marL="0" indent="0">
              <a:buNone/>
            </a:pPr>
            <a:endParaRPr lang="en-GB" dirty="0" smtClean="0"/>
          </a:p>
          <a:p>
            <a:pPr marL="0" indent="0">
              <a:buNone/>
            </a:pPr>
            <a:r>
              <a:rPr lang="en-GB" dirty="0"/>
              <a:t> </a:t>
            </a:r>
            <a:r>
              <a:rPr lang="en-GB" dirty="0" smtClean="0"/>
              <a:t>       </a:t>
            </a:r>
            <a:endParaRPr lang="en-GB" dirty="0"/>
          </a:p>
        </p:txBody>
      </p:sp>
    </p:spTree>
    <p:extLst>
      <p:ext uri="{BB962C8B-B14F-4D97-AF65-F5344CB8AC3E}">
        <p14:creationId xmlns:p14="http://schemas.microsoft.com/office/powerpoint/2010/main" val="2054898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p:txBody>
          <a:bodyPr/>
          <a:lstStyle/>
          <a:p>
            <a:r>
              <a:rPr lang="en-GB" altLang="en-US" smtClean="0"/>
              <a:t>What you need to put in an application form</a:t>
            </a:r>
          </a:p>
        </p:txBody>
      </p:sp>
      <p:sp>
        <p:nvSpPr>
          <p:cNvPr id="66563" name="Content Placeholder 6"/>
          <p:cNvSpPr>
            <a:spLocks noGrp="1"/>
          </p:cNvSpPr>
          <p:nvPr>
            <p:ph idx="1"/>
          </p:nvPr>
        </p:nvSpPr>
        <p:spPr>
          <a:xfrm>
            <a:off x="1992313" y="1981201"/>
            <a:ext cx="7772400" cy="4327525"/>
          </a:xfrm>
        </p:spPr>
        <p:txBody>
          <a:bodyPr>
            <a:normAutofit fontScale="92500" lnSpcReduction="20000"/>
          </a:bodyPr>
          <a:lstStyle/>
          <a:p>
            <a:r>
              <a:rPr lang="en-GB" altLang="en-US" dirty="0" smtClean="0">
                <a:solidFill>
                  <a:srgbClr val="FF0066"/>
                </a:solidFill>
              </a:rPr>
              <a:t>Your personal details –</a:t>
            </a:r>
          </a:p>
          <a:p>
            <a:endParaRPr lang="en-GB" altLang="en-US" dirty="0" smtClean="0">
              <a:solidFill>
                <a:srgbClr val="7030A0"/>
              </a:solidFill>
            </a:endParaRPr>
          </a:p>
          <a:p>
            <a:r>
              <a:rPr lang="en-GB" altLang="en-US" dirty="0" smtClean="0">
                <a:solidFill>
                  <a:srgbClr val="7030A0"/>
                </a:solidFill>
              </a:rPr>
              <a:t>Your current and previous employment details -</a:t>
            </a:r>
          </a:p>
          <a:p>
            <a:endParaRPr lang="en-GB" altLang="en-US" dirty="0" smtClean="0">
              <a:solidFill>
                <a:srgbClr val="FF0066"/>
              </a:solidFill>
            </a:endParaRPr>
          </a:p>
          <a:p>
            <a:r>
              <a:rPr lang="en-GB" altLang="en-US" dirty="0" smtClean="0">
                <a:solidFill>
                  <a:srgbClr val="FF0066"/>
                </a:solidFill>
              </a:rPr>
              <a:t>Your qualifications and any training undertaken –</a:t>
            </a:r>
          </a:p>
          <a:p>
            <a:endParaRPr lang="en-GB" altLang="en-US" dirty="0" smtClean="0">
              <a:solidFill>
                <a:srgbClr val="7030A0"/>
              </a:solidFill>
            </a:endParaRPr>
          </a:p>
          <a:p>
            <a:r>
              <a:rPr lang="en-GB" altLang="en-US" dirty="0" smtClean="0">
                <a:solidFill>
                  <a:srgbClr val="7030A0"/>
                </a:solidFill>
              </a:rPr>
              <a:t>A personal statement about how your skills and experience fit the person specification </a:t>
            </a:r>
          </a:p>
          <a:p>
            <a:endParaRPr lang="en-GB" altLang="en-US" dirty="0" smtClean="0">
              <a:solidFill>
                <a:srgbClr val="7030A0"/>
              </a:solidFill>
            </a:endParaRPr>
          </a:p>
          <a:p>
            <a:r>
              <a:rPr lang="en-GB" altLang="en-US" dirty="0" smtClean="0">
                <a:solidFill>
                  <a:srgbClr val="FF0066"/>
                </a:solidFill>
              </a:rPr>
              <a:t>Any other information about your right to work in this country, any previous criminal convictions, your health and availability for work.</a:t>
            </a:r>
          </a:p>
          <a:p>
            <a:endParaRPr lang="en-GB" altLang="en-US" dirty="0" smtClean="0">
              <a:solidFill>
                <a:srgbClr val="7030A0"/>
              </a:solidFill>
            </a:endParaRPr>
          </a:p>
          <a:p>
            <a:r>
              <a:rPr lang="en-GB" altLang="en-US" dirty="0" smtClean="0">
                <a:solidFill>
                  <a:srgbClr val="7030A0"/>
                </a:solidFill>
              </a:rPr>
              <a:t>Your current referee details – </a:t>
            </a:r>
          </a:p>
        </p:txBody>
      </p:sp>
    </p:spTree>
    <p:extLst>
      <p:ext uri="{BB962C8B-B14F-4D97-AF65-F5344CB8AC3E}">
        <p14:creationId xmlns:p14="http://schemas.microsoft.com/office/powerpoint/2010/main" val="406004332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496156611B3A4C9D3016DD1C82BE82" ma:contentTypeVersion="12" ma:contentTypeDescription="Create a new document." ma:contentTypeScope="" ma:versionID="19eae5256918c10b6f1fc2e4bdb62c72">
  <xsd:schema xmlns:xsd="http://www.w3.org/2001/XMLSchema" xmlns:xs="http://www.w3.org/2001/XMLSchema" xmlns:p="http://schemas.microsoft.com/office/2006/metadata/properties" xmlns:ns3="b3fe5981-60c0-4104-a1b1-a1fac9687ed0" xmlns:ns4="e0e7bb2f-ff26-4fae-befd-4a9a53791a98" targetNamespace="http://schemas.microsoft.com/office/2006/metadata/properties" ma:root="true" ma:fieldsID="d24fda3cebf5a254fac3f44e0e2e07ca" ns3:_="" ns4:_="">
    <xsd:import namespace="b3fe5981-60c0-4104-a1b1-a1fac9687ed0"/>
    <xsd:import namespace="e0e7bb2f-ff26-4fae-befd-4a9a53791a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fe5981-60c0-4104-a1b1-a1fac9687e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0e7bb2f-ff26-4fae-befd-4a9a53791a9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2F3B565-BE9A-4586-BAB3-AABFD81092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fe5981-60c0-4104-a1b1-a1fac9687ed0"/>
    <ds:schemaRef ds:uri="e0e7bb2f-ff26-4fae-befd-4a9a53791a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6DAEF5A-B1D6-45F2-B022-22B202FC7D0F}">
  <ds:schemaRefs>
    <ds:schemaRef ds:uri="http://purl.org/dc/dcmitype/"/>
    <ds:schemaRef ds:uri="http://schemas.microsoft.com/office/2006/documentManagement/types"/>
    <ds:schemaRef ds:uri="http://schemas.microsoft.com/office/infopath/2007/PartnerControls"/>
    <ds:schemaRef ds:uri="e0e7bb2f-ff26-4fae-befd-4a9a53791a98"/>
    <ds:schemaRef ds:uri="http://schemas.openxmlformats.org/package/2006/metadata/core-properties"/>
    <ds:schemaRef ds:uri="http://purl.org/dc/terms/"/>
    <ds:schemaRef ds:uri="http://purl.org/dc/elements/1.1/"/>
    <ds:schemaRef ds:uri="http://schemas.microsoft.com/office/2006/metadata/properties"/>
    <ds:schemaRef ds:uri="b3fe5981-60c0-4104-a1b1-a1fac9687ed0"/>
    <ds:schemaRef ds:uri="http://www.w3.org/XML/1998/namespace"/>
  </ds:schemaRefs>
</ds:datastoreItem>
</file>

<file path=customXml/itemProps3.xml><?xml version="1.0" encoding="utf-8"?>
<ds:datastoreItem xmlns:ds="http://schemas.openxmlformats.org/officeDocument/2006/customXml" ds:itemID="{B1C04CE2-857D-474B-9535-F37C5E3772D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Wisp</Template>
  <TotalTime>536</TotalTime>
  <Words>794</Words>
  <Application>Microsoft Office PowerPoint</Application>
  <PresentationFormat>Widescreen</PresentationFormat>
  <Paragraphs>62</Paragraphs>
  <Slides>14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MS PGothic</vt:lpstr>
      <vt:lpstr>Arial</vt:lpstr>
      <vt:lpstr>Calibri</vt:lpstr>
      <vt:lpstr>Century Gothic</vt:lpstr>
      <vt:lpstr>Comic Sans MS</vt:lpstr>
      <vt:lpstr>Lucida Grande</vt:lpstr>
      <vt:lpstr>Wingdings 3</vt:lpstr>
      <vt:lpstr>Wisp</vt:lpstr>
      <vt:lpstr>Employment Support online workshops</vt:lpstr>
      <vt:lpstr>Welcome to the Adult and Community Learning Service</vt:lpstr>
      <vt:lpstr>Please…</vt:lpstr>
      <vt:lpstr>PowerPoint Presentation</vt:lpstr>
      <vt:lpstr>Today we will look at:    Do’s and Don’ts of  Application Forms   Writing an Effective Supporting Statement  </vt:lpstr>
      <vt:lpstr>Application Forms</vt:lpstr>
      <vt:lpstr>Before you start DO</vt:lpstr>
      <vt:lpstr>Filling in the Form Don’t</vt:lpstr>
      <vt:lpstr>What you need to put in an application form</vt:lpstr>
      <vt:lpstr>PowerPoint Presentation</vt:lpstr>
      <vt:lpstr>Filling out the personal statement section</vt:lpstr>
      <vt:lpstr>Writing Effective Examples   Who – who did it?  Where – where were you working?  What – what were you doing?  Why – why were you doing it?  When – when did you do it?  How – did you do it?</vt:lpstr>
      <vt:lpstr>PowerPoint Presentation</vt:lpstr>
      <vt:lpstr>PowerPoint Presentation</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Moore, Alison</dc:creator>
  <cp:lastModifiedBy>Moore, Alison</cp:lastModifiedBy>
  <cp:revision>15</cp:revision>
  <dcterms:created xsi:type="dcterms:W3CDTF">2021-01-28T15:15:26Z</dcterms:created>
  <dcterms:modified xsi:type="dcterms:W3CDTF">2021-02-03T15:18:22Z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0x010100BA496156611B3A4C9D3016DD1C82BE82</vt:lpwstr>
  </property>
</Properties>
</file>