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6" r:id="rId4"/>
  </p:sldMasterIdLst>
  <p:notesMasterIdLst>
    <p:notesMasterId r:id="rId27"/>
  </p:notesMasterIdLst>
  <p:sldIdLst>
    <p:sldId id="256" r:id="rId5"/>
    <p:sldId id="258" r:id="rId6"/>
    <p:sldId id="323" r:id="rId7"/>
    <p:sldId id="271" r:id="rId8"/>
    <p:sldId id="273" r:id="rId9"/>
    <p:sldId id="305" r:id="rId10"/>
    <p:sldId id="325" r:id="rId11"/>
    <p:sldId id="326" r:id="rId12"/>
    <p:sldId id="340" r:id="rId13"/>
    <p:sldId id="341" r:id="rId14"/>
    <p:sldId id="342" r:id="rId15"/>
    <p:sldId id="343" r:id="rId16"/>
    <p:sldId id="345" r:id="rId17"/>
    <p:sldId id="347" r:id="rId18"/>
    <p:sldId id="349" r:id="rId19"/>
    <p:sldId id="350" r:id="rId20"/>
    <p:sldId id="348" r:id="rId21"/>
    <p:sldId id="339" r:id="rId22"/>
    <p:sldId id="306" r:id="rId23"/>
    <p:sldId id="352" r:id="rId24"/>
    <p:sldId id="292" r:id="rId25"/>
    <p:sldId id="35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605"/>
  </p:normalViewPr>
  <p:slideViewPr>
    <p:cSldViewPr snapToGrid="0" snapToObjects="1">
      <p:cViewPr varScale="1">
        <p:scale>
          <a:sx n="96" d="100"/>
          <a:sy n="96" d="100"/>
        </p:scale>
        <p:origin x="7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2B23B-76E6-4910-B56C-C9AAA3A011F0}" type="datetimeFigureOut">
              <a:rPr lang="en-GB" smtClean="0"/>
              <a:t>22/03/2021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6CDD0-EA4A-442F-A3CD-3CE1BAB32C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50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which manages, administers and delivers an IAG service to support individuals in their career, learning, work or life goals has the chance to achieve matrix accreditation. </a:t>
            </a:r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This is regardless of whether the service or services are delivered face-to-face, through training, learning, remotely, or through a website.</a:t>
            </a:r>
          </a:p>
          <a:p>
            <a:r>
              <a:rPr lang="en-US" dirty="0" smtClean="0">
                <a:effectLst/>
              </a:rPr>
              <a:t/>
            </a:r>
            <a:br>
              <a:rPr lang="en-US" dirty="0" smtClean="0">
                <a:effectLst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16CDD-8DD3-48F3-8155-430BD7AFE1B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07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10445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24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8827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908050"/>
            <a:ext cx="10363200" cy="8445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24417" y="1981200"/>
            <a:ext cx="5080000" cy="3752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07617" y="1981200"/>
            <a:ext cx="5080000" cy="3752850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  <p:extLst>
      <p:ext uri="{BB962C8B-B14F-4D97-AF65-F5344CB8AC3E}">
        <p14:creationId xmlns:p14="http://schemas.microsoft.com/office/powerpoint/2010/main" val="195016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&amp;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88882" y="1368000"/>
            <a:ext cx="3372747" cy="4644382"/>
          </a:xfrm>
        </p:spPr>
        <p:txBody>
          <a:bodyPr/>
          <a:lstStyle>
            <a:lvl1pPr marL="180975" indent="-180975">
              <a:spcAft>
                <a:spcPts val="300"/>
              </a:spcAft>
              <a:defRPr sz="1400" b="0">
                <a:latin typeface="Arial" pitchFamily="34" charset="0"/>
                <a:cs typeface="Arial" pitchFamily="34" charset="0"/>
              </a:defRPr>
            </a:lvl1pPr>
            <a:lvl2pPr marL="361950" indent="-180975"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8141906" cy="464438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0422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8501" y="3500440"/>
            <a:ext cx="10462921" cy="2093905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908501" y="2571747"/>
            <a:ext cx="10462921" cy="928693"/>
          </a:xfrm>
        </p:spPr>
        <p:txBody>
          <a:bodyPr/>
          <a:lstStyle>
            <a:lvl1pPr>
              <a:defRPr lang="en-US" sz="3000" b="1" cap="all" baseline="0" smtClean="0">
                <a:solidFill>
                  <a:schemeClr val="accent1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0904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834" y="1368000"/>
            <a:ext cx="5664794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8651" y="1368000"/>
            <a:ext cx="5759516" cy="461201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3834" y="836712"/>
            <a:ext cx="11604332" cy="410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594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697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7291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420889"/>
            <a:ext cx="10363200" cy="1022353"/>
          </a:xfrm>
        </p:spPr>
        <p:txBody>
          <a:bodyPr/>
          <a:lstStyle>
            <a:lvl1pPr marL="0" indent="0">
              <a:buNone/>
              <a:defRPr sz="3000" b="1" cap="all" baseline="0">
                <a:solidFill>
                  <a:schemeClr val="accent1"/>
                </a:solidFill>
                <a:latin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3443239"/>
            <a:ext cx="10363200" cy="2071687"/>
          </a:xfrm>
        </p:spPr>
        <p:txBody>
          <a:bodyPr/>
          <a:lstStyle>
            <a:lvl1pPr marL="0" indent="0">
              <a:buNone/>
              <a:defRPr sz="2400" b="0"/>
            </a:lvl1pPr>
            <a:lvl2pPr>
              <a:buFont typeface="Wingdings" pitchFamily="2" charset="2"/>
              <a:buChar char="§"/>
              <a:defRPr sz="2000"/>
            </a:lvl2pPr>
            <a:lvl3pPr>
              <a:buFont typeface="Arial" pitchFamily="34" charset="0"/>
              <a:buChar char="•"/>
              <a:defRPr/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6788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623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86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0503" y="1369616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 smtClean="0"/>
          </a:p>
        </p:txBody>
      </p:sp>
      <p:sp>
        <p:nvSpPr>
          <p:cNvPr id="1031" name="Title Placeholder 11"/>
          <p:cNvSpPr>
            <a:spLocks noGrp="1"/>
          </p:cNvSpPr>
          <p:nvPr>
            <p:ph type="title"/>
          </p:nvPr>
        </p:nvSpPr>
        <p:spPr bwMode="auto">
          <a:xfrm>
            <a:off x="293834" y="836712"/>
            <a:ext cx="11604332" cy="425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pic>
        <p:nvPicPr>
          <p:cNvPr id="6" name="Picture 9" descr="ISL_Logo_Black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009" y="298177"/>
            <a:ext cx="3473970" cy="431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5386998" y="6121698"/>
            <a:ext cx="10635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2037A-4942-4206-937A-B7AB6E09D7C2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103842"/>
            <a:ext cx="12192001" cy="99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12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dultlearning.islington.gov.uk/" TargetMode="External"/><Relationship Id="rId2" Type="http://schemas.openxmlformats.org/officeDocument/2006/relationships/hyperlink" Target="mailto:Alison.moore@islington.gov.uk" TargetMode="Externa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7105"/>
            <a:ext cx="9448800" cy="1825096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ESOL L1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Spring </a:t>
            </a:r>
            <a:r>
              <a:rPr lang="en-US" dirty="0"/>
              <a:t>Term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22nd Mar </a:t>
            </a:r>
            <a:r>
              <a:rPr lang="en-GB" sz="4000" dirty="0" smtClean="0"/>
              <a:t>2021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5869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625" y="359634"/>
            <a:ext cx="11604332" cy="425646"/>
          </a:xfrm>
        </p:spPr>
        <p:txBody>
          <a:bodyPr/>
          <a:lstStyle/>
          <a:p>
            <a:r>
              <a:rPr lang="en-GB" dirty="0"/>
              <a:t>C</a:t>
            </a:r>
            <a:r>
              <a:rPr lang="en-GB" dirty="0" smtClean="0"/>
              <a:t>ourse evaluation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899" y="1075363"/>
            <a:ext cx="11610997" cy="4987507"/>
          </a:xfrm>
        </p:spPr>
        <p:txBody>
          <a:bodyPr/>
          <a:lstStyle/>
          <a:p>
            <a:endParaRPr lang="en-GB" sz="2400" dirty="0" smtClean="0"/>
          </a:p>
          <a:p>
            <a:r>
              <a:rPr lang="en-GB" sz="2400" dirty="0" smtClean="0"/>
              <a:t>Please write a paragraph on:</a:t>
            </a:r>
          </a:p>
          <a:p>
            <a:endParaRPr lang="en-GB" sz="2400" dirty="0" smtClean="0"/>
          </a:p>
          <a:p>
            <a:endParaRPr lang="en-GB" sz="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describing </a:t>
            </a:r>
            <a:r>
              <a:rPr lang="en-GB" sz="2400" dirty="0"/>
              <a:t>your language skills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what you learned </a:t>
            </a:r>
            <a:r>
              <a:rPr lang="en-GB" sz="2400" dirty="0"/>
              <a:t>this </a:t>
            </a:r>
            <a:r>
              <a:rPr lang="en-GB" sz="2400" dirty="0" smtClean="0"/>
              <a:t>term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w</a:t>
            </a:r>
            <a:r>
              <a:rPr lang="en-GB" sz="2400" dirty="0" smtClean="0"/>
              <a:t>hat you would like to focus more on next term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800" dirty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400" i="1" dirty="0" smtClean="0"/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400" i="1" dirty="0" smtClean="0"/>
              <a:t>E.g.</a:t>
            </a: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400" i="1" dirty="0"/>
              <a:t>O</a:t>
            </a:r>
            <a:r>
              <a:rPr lang="en-GB" sz="2400" i="1" dirty="0" smtClean="0"/>
              <a:t>n </a:t>
            </a:r>
            <a:r>
              <a:rPr lang="en-GB" sz="2400" i="1" dirty="0"/>
              <a:t>this course, I learned how to…(+ infinitive) write in paragraphs/spell words</a:t>
            </a:r>
            <a:r>
              <a:rPr lang="en-GB" sz="2400" i="1" dirty="0" smtClean="0"/>
              <a:t>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800" i="1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i="1" u="sng" dirty="0" smtClean="0"/>
              <a:t>Please email me your course evaluation</a:t>
            </a:r>
            <a:endParaRPr lang="en-GB" sz="2400" i="1" u="sng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5949E-C1B2-4CFD-9EF7-AF6C1DC995AB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209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Grammar practise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503" y="1623063"/>
            <a:ext cx="11610997" cy="4507657"/>
          </a:xfrm>
        </p:spPr>
        <p:txBody>
          <a:bodyPr/>
          <a:lstStyle/>
          <a:p>
            <a:r>
              <a:rPr lang="en-GB" sz="2800" dirty="0" smtClean="0"/>
              <a:t>Correct the spelling and grammatical errors in the text below</a:t>
            </a:r>
          </a:p>
          <a:p>
            <a:endParaRPr lang="en-GB" sz="2800" dirty="0"/>
          </a:p>
          <a:p>
            <a:r>
              <a:rPr lang="en-GB" sz="2800" dirty="0"/>
              <a:t>t</a:t>
            </a:r>
            <a:r>
              <a:rPr lang="en-GB" sz="2800" dirty="0" smtClean="0"/>
              <a:t>he match had an disappointing turnout however while the player could of had more support, they done the spectators </a:t>
            </a:r>
            <a:r>
              <a:rPr lang="en-GB" sz="2800" dirty="0"/>
              <a:t>p</a:t>
            </a:r>
            <a:r>
              <a:rPr lang="en-GB" sz="2800" dirty="0" smtClean="0"/>
              <a:t>roud by winning the game</a:t>
            </a:r>
          </a:p>
          <a:p>
            <a:endParaRPr lang="en-GB" sz="2800" dirty="0"/>
          </a:p>
          <a:p>
            <a:r>
              <a:rPr lang="en-GB" sz="2800" dirty="0"/>
              <a:t>8</a:t>
            </a:r>
            <a:r>
              <a:rPr lang="en-GB" sz="2800" dirty="0" smtClean="0"/>
              <a:t> </a:t>
            </a:r>
            <a:r>
              <a:rPr lang="en-GB" sz="2800" dirty="0" smtClean="0"/>
              <a:t>errors</a:t>
            </a:r>
          </a:p>
          <a:p>
            <a:endParaRPr lang="en-GB" sz="2800" dirty="0"/>
          </a:p>
          <a:p>
            <a:endParaRPr lang="en-GB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C71F1-9D53-4D10-9DB9-EA60191419B0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853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Corrections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8DD7A-04DF-4691-B5CE-D8A05D008BDF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39151" y="1760555"/>
            <a:ext cx="11610997" cy="4507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82800" rIns="91440" bIns="8280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defTabSz="914400"/>
            <a:r>
              <a:rPr lang="en-GB" sz="2800" kern="0" dirty="0" smtClean="0">
                <a:solidFill>
                  <a:srgbClr val="FF0000"/>
                </a:solidFill>
              </a:rPr>
              <a:t>T</a:t>
            </a:r>
            <a:r>
              <a:rPr lang="en-GB" sz="2800" kern="0" dirty="0" smtClean="0"/>
              <a:t>he match had </a:t>
            </a:r>
            <a:r>
              <a:rPr lang="en-GB" sz="2800" kern="0" dirty="0" smtClean="0">
                <a:solidFill>
                  <a:srgbClr val="FF0000"/>
                </a:solidFill>
              </a:rPr>
              <a:t>a</a:t>
            </a:r>
            <a:r>
              <a:rPr lang="en-GB" sz="2800" kern="0" dirty="0" smtClean="0"/>
              <a:t> </a:t>
            </a:r>
            <a:r>
              <a:rPr lang="en-GB" sz="2800" kern="0" dirty="0" smtClean="0"/>
              <a:t>disappointing turnout</a:t>
            </a:r>
            <a:r>
              <a:rPr lang="en-GB" sz="2800" kern="0" dirty="0" smtClean="0">
                <a:solidFill>
                  <a:srgbClr val="FF0000"/>
                </a:solidFill>
              </a:rPr>
              <a:t>. H</a:t>
            </a:r>
            <a:r>
              <a:rPr lang="en-GB" sz="2800" kern="0" dirty="0" smtClean="0"/>
              <a:t>owever</a:t>
            </a:r>
            <a:r>
              <a:rPr lang="en-GB" sz="2800" kern="0" dirty="0" smtClean="0">
                <a:solidFill>
                  <a:srgbClr val="FF0000"/>
                </a:solidFill>
              </a:rPr>
              <a:t>,</a:t>
            </a:r>
            <a:r>
              <a:rPr lang="en-GB" sz="2800" kern="0" dirty="0" smtClean="0"/>
              <a:t> while the player could </a:t>
            </a:r>
            <a:r>
              <a:rPr lang="en-GB" sz="2800" kern="0" dirty="0" smtClean="0">
                <a:solidFill>
                  <a:srgbClr val="FF0000"/>
                </a:solidFill>
              </a:rPr>
              <a:t>have</a:t>
            </a:r>
            <a:r>
              <a:rPr lang="en-GB" sz="2800" kern="0" dirty="0" smtClean="0"/>
              <a:t> had more support, they </a:t>
            </a:r>
            <a:r>
              <a:rPr lang="en-GB" sz="2800" kern="0" dirty="0" smtClean="0">
                <a:solidFill>
                  <a:srgbClr val="FF0000"/>
                </a:solidFill>
              </a:rPr>
              <a:t>did</a:t>
            </a:r>
            <a:r>
              <a:rPr lang="en-GB" sz="2800" kern="0" dirty="0" smtClean="0"/>
              <a:t> the spectators proud by winning the game</a:t>
            </a:r>
            <a:r>
              <a:rPr lang="en-GB" sz="2800" kern="0" dirty="0" smtClean="0">
                <a:solidFill>
                  <a:srgbClr val="FF0000"/>
                </a:solidFill>
              </a:rPr>
              <a:t>.</a:t>
            </a:r>
          </a:p>
          <a:p>
            <a:pPr defTabSz="914400"/>
            <a:endParaRPr lang="en-GB" sz="2800" kern="0" dirty="0" smtClean="0"/>
          </a:p>
          <a:p>
            <a:pPr defTabSz="914400"/>
            <a:r>
              <a:rPr lang="en-GB" sz="2800" kern="0" dirty="0"/>
              <a:t>8</a:t>
            </a:r>
            <a:r>
              <a:rPr lang="en-GB" sz="2800" kern="0" dirty="0" smtClean="0"/>
              <a:t> </a:t>
            </a:r>
            <a:r>
              <a:rPr lang="en-GB" sz="2800" kern="0" dirty="0" smtClean="0"/>
              <a:t>errors</a:t>
            </a:r>
          </a:p>
          <a:p>
            <a:pPr defTabSz="914400"/>
            <a:endParaRPr lang="en-GB" sz="2800" kern="0" dirty="0" smtClean="0"/>
          </a:p>
          <a:p>
            <a:pPr defTabSz="914400"/>
            <a:endParaRPr lang="en-GB" sz="2800" kern="0" dirty="0" smtClean="0"/>
          </a:p>
        </p:txBody>
      </p:sp>
    </p:spTree>
    <p:extLst>
      <p:ext uri="{BB962C8B-B14F-4D97-AF65-F5344CB8AC3E}">
        <p14:creationId xmlns:p14="http://schemas.microsoft.com/office/powerpoint/2010/main" val="3438999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451" y="384810"/>
            <a:ext cx="6203949" cy="331470"/>
          </a:xfrm>
        </p:spPr>
        <p:txBody>
          <a:bodyPr/>
          <a:lstStyle/>
          <a:p>
            <a:r>
              <a:rPr lang="en-GB" dirty="0" smtClean="0"/>
              <a:t>Grammar practise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53576" y="1198880"/>
            <a:ext cx="11120543" cy="5013960"/>
          </a:xfrm>
        </p:spPr>
        <p:txBody>
          <a:bodyPr/>
          <a:lstStyle/>
          <a:p>
            <a:r>
              <a:rPr lang="en-GB" sz="2800" b="1" dirty="0" smtClean="0"/>
              <a:t>Which one of these sentences uses the past tense correctly</a:t>
            </a:r>
          </a:p>
          <a:p>
            <a:endParaRPr lang="en-GB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 council made these changes for environmental reasons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They have cutted the budget for </a:t>
            </a:r>
            <a:r>
              <a:rPr lang="en-GB" sz="2400" dirty="0"/>
              <a:t>w</a:t>
            </a:r>
            <a:r>
              <a:rPr lang="en-GB" sz="2400" dirty="0" smtClean="0"/>
              <a:t>aste collection significantly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/>
              <a:t>Recently, the council did changed its policy on recycling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50970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71" y="379730"/>
            <a:ext cx="10363200" cy="463550"/>
          </a:xfrm>
        </p:spPr>
        <p:txBody>
          <a:bodyPr/>
          <a:lstStyle/>
          <a:p>
            <a:r>
              <a:rPr lang="en-GB" dirty="0"/>
              <a:t>Grammar practise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2336" y="1117600"/>
            <a:ext cx="11176423" cy="374396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Write the sentences below in the </a:t>
            </a:r>
            <a:r>
              <a:rPr lang="en-GB" sz="2800" i="1" dirty="0" smtClean="0"/>
              <a:t>past tense</a:t>
            </a:r>
            <a:r>
              <a:rPr lang="en-GB" sz="2800" dirty="0" smtClean="0"/>
              <a:t>. Use ‘</a:t>
            </a:r>
            <a:r>
              <a:rPr lang="en-GB" sz="2800" b="1" dirty="0" smtClean="0"/>
              <a:t>have’ / ‘has’ </a:t>
            </a:r>
            <a:r>
              <a:rPr lang="en-GB" sz="2800" dirty="0" smtClean="0"/>
              <a:t>in your answers.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Karen goes to the music festival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We decorate the house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2259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571" y="379730"/>
            <a:ext cx="10363200" cy="463550"/>
          </a:xfrm>
        </p:spPr>
        <p:txBody>
          <a:bodyPr/>
          <a:lstStyle/>
          <a:p>
            <a:r>
              <a:rPr lang="en-GB" dirty="0"/>
              <a:t>Grammar practise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2336" y="1117600"/>
            <a:ext cx="11176423" cy="3743960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 smtClean="0"/>
              <a:t>Write the sentences below in the </a:t>
            </a:r>
            <a:r>
              <a:rPr lang="en-GB" sz="2800" b="1" i="1" u="sng" dirty="0" smtClean="0"/>
              <a:t>past tense</a:t>
            </a:r>
            <a:r>
              <a:rPr lang="en-GB" sz="2800" dirty="0" smtClean="0"/>
              <a:t>. Use ‘</a:t>
            </a:r>
            <a:r>
              <a:rPr lang="en-GB" sz="2800" b="1" dirty="0" smtClean="0"/>
              <a:t>have’ / ‘has’ </a:t>
            </a:r>
            <a:r>
              <a:rPr lang="en-GB" sz="2800" dirty="0" smtClean="0"/>
              <a:t>in your answers.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Karen </a:t>
            </a:r>
            <a:r>
              <a:rPr lang="en-GB" sz="2800" b="1" i="1" dirty="0" smtClean="0"/>
              <a:t>has gone </a:t>
            </a:r>
            <a:r>
              <a:rPr lang="en-GB" sz="2800" dirty="0" smtClean="0"/>
              <a:t>to the music festival</a:t>
            </a:r>
          </a:p>
          <a:p>
            <a:pPr marL="0" indent="0">
              <a:buNone/>
            </a:pPr>
            <a:endParaRPr lang="en-GB" sz="2800" dirty="0"/>
          </a:p>
          <a:p>
            <a:r>
              <a:rPr lang="en-GB" sz="2800" dirty="0" smtClean="0"/>
              <a:t>We </a:t>
            </a:r>
            <a:r>
              <a:rPr lang="en-GB" sz="2800" b="1" i="1" dirty="0" smtClean="0"/>
              <a:t>have decorated </a:t>
            </a:r>
            <a:r>
              <a:rPr lang="en-GB" sz="2800" dirty="0" smtClean="0"/>
              <a:t>the house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810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619" y="1076960"/>
            <a:ext cx="11110384" cy="4797066"/>
          </a:xfrm>
        </p:spPr>
        <p:txBody>
          <a:bodyPr/>
          <a:lstStyle/>
          <a:p>
            <a:r>
              <a:rPr lang="en-GB" sz="2800" dirty="0" smtClean="0"/>
              <a:t>Use </a:t>
            </a:r>
            <a:r>
              <a:rPr lang="en-GB" sz="2800" b="1" dirty="0" smtClean="0"/>
              <a:t>‘therefore’, ‘for example’ </a:t>
            </a:r>
            <a:r>
              <a:rPr lang="en-GB" sz="2800" dirty="0" smtClean="0"/>
              <a:t>and ‘</a:t>
            </a:r>
            <a:r>
              <a:rPr lang="en-GB" sz="2800" b="1" dirty="0" smtClean="0"/>
              <a:t>however’</a:t>
            </a:r>
            <a:r>
              <a:rPr lang="en-GB" sz="2800" dirty="0" smtClean="0"/>
              <a:t> to complete the sentences below</a:t>
            </a:r>
          </a:p>
          <a:p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Sheila wants to be a pastry chef …………, she bakes everyday.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I wanted to watch TV last night…………, there was a power cut.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Many people here have allergies. ……….., </a:t>
            </a:r>
            <a:r>
              <a:rPr lang="en-GB" sz="2800" dirty="0" err="1" smtClean="0"/>
              <a:t>Lucie</a:t>
            </a:r>
            <a:r>
              <a:rPr lang="en-GB" sz="2800" dirty="0" smtClean="0"/>
              <a:t> is allergic to nuts. </a:t>
            </a:r>
            <a:endParaRPr lang="en-GB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4211" y="400050"/>
            <a:ext cx="10363200" cy="245110"/>
          </a:xfrm>
        </p:spPr>
        <p:txBody>
          <a:bodyPr/>
          <a:lstStyle/>
          <a:p>
            <a:r>
              <a:rPr lang="en-GB" dirty="0" smtClean="0"/>
              <a:t>Grammar practise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91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0619" y="1076960"/>
            <a:ext cx="11110384" cy="4797066"/>
          </a:xfrm>
        </p:spPr>
        <p:txBody>
          <a:bodyPr/>
          <a:lstStyle/>
          <a:p>
            <a:r>
              <a:rPr lang="en-GB" sz="2800" dirty="0" smtClean="0"/>
              <a:t>Use </a:t>
            </a:r>
            <a:r>
              <a:rPr lang="en-GB" sz="2800" b="1" dirty="0" smtClean="0"/>
              <a:t>‘therefore’, ‘for example’ </a:t>
            </a:r>
            <a:r>
              <a:rPr lang="en-GB" sz="2800" dirty="0" smtClean="0"/>
              <a:t>and ‘</a:t>
            </a:r>
            <a:r>
              <a:rPr lang="en-GB" sz="2800" b="1" dirty="0" smtClean="0"/>
              <a:t>however’</a:t>
            </a:r>
            <a:r>
              <a:rPr lang="en-GB" sz="2800" dirty="0" smtClean="0"/>
              <a:t> to complete the sentences below</a:t>
            </a:r>
          </a:p>
          <a:p>
            <a:endParaRPr lang="en-GB" sz="2800" dirty="0"/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Sheila wants to be a pastry chef </a:t>
            </a:r>
            <a:r>
              <a:rPr lang="en-GB" sz="2800" b="1" dirty="0"/>
              <a:t>therefore</a:t>
            </a:r>
            <a:r>
              <a:rPr lang="en-GB" sz="2800" dirty="0" smtClean="0"/>
              <a:t>, she bakes everyday.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I wanted to watch TV last night</a:t>
            </a:r>
            <a:r>
              <a:rPr lang="en-GB" sz="2800" b="1" dirty="0"/>
              <a:t> however</a:t>
            </a:r>
            <a:r>
              <a:rPr lang="en-GB" sz="2800" dirty="0" smtClean="0"/>
              <a:t>, there was a power cut.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800" dirty="0" smtClean="0"/>
              <a:t>Many people here have allergies</a:t>
            </a:r>
            <a:r>
              <a:rPr lang="en-GB" sz="2800" b="1" dirty="0"/>
              <a:t> for example </a:t>
            </a:r>
            <a:r>
              <a:rPr lang="en-GB" sz="2800" dirty="0" err="1" smtClean="0"/>
              <a:t>Lucie</a:t>
            </a:r>
            <a:r>
              <a:rPr lang="en-GB" sz="2800" dirty="0" smtClean="0"/>
              <a:t> is allergic to nuts. </a:t>
            </a:r>
            <a:endParaRPr lang="en-GB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64211" y="400050"/>
            <a:ext cx="10363200" cy="245110"/>
          </a:xfrm>
        </p:spPr>
        <p:txBody>
          <a:bodyPr/>
          <a:lstStyle/>
          <a:p>
            <a:r>
              <a:rPr lang="en-GB" dirty="0" smtClean="0"/>
              <a:t>Grammar correction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78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1" y="241300"/>
            <a:ext cx="10363200" cy="573709"/>
          </a:xfrm>
        </p:spPr>
        <p:txBody>
          <a:bodyPr/>
          <a:lstStyle/>
          <a:p>
            <a:r>
              <a:rPr lang="en-GB" dirty="0" smtClean="0"/>
              <a:t>Independent task: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5750" y="1195387"/>
            <a:ext cx="11253787" cy="4795837"/>
          </a:xfrm>
        </p:spPr>
        <p:txBody>
          <a:bodyPr/>
          <a:lstStyle/>
          <a:p>
            <a:r>
              <a:rPr lang="en-US" sz="2800" dirty="0" smtClean="0"/>
              <a:t>Complete any outstanding work/exam paper and submit as soon as you can.</a:t>
            </a:r>
          </a:p>
          <a:p>
            <a:endParaRPr lang="en-US" sz="2800" dirty="0"/>
          </a:p>
          <a:p>
            <a:r>
              <a:rPr lang="en-US" sz="2800" b="1" dirty="0" smtClean="0"/>
              <a:t>Easter holiday task</a:t>
            </a:r>
          </a:p>
          <a:p>
            <a:r>
              <a:rPr lang="en-US" sz="2800" dirty="0" smtClean="0"/>
              <a:t>L1 writing exam paper</a:t>
            </a:r>
          </a:p>
          <a:p>
            <a:endParaRPr lang="en-US" sz="2800" dirty="0"/>
          </a:p>
          <a:p>
            <a:r>
              <a:rPr lang="en-US" sz="2800" dirty="0" smtClean="0"/>
              <a:t>We are back w/c 26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Apr 2021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2878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336550"/>
            <a:ext cx="10363200" cy="844550"/>
          </a:xfrm>
        </p:spPr>
        <p:txBody>
          <a:bodyPr/>
          <a:lstStyle/>
          <a:p>
            <a:r>
              <a:rPr lang="en-GB" dirty="0" smtClean="0"/>
              <a:t>Lesson 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01926" y="1360003"/>
            <a:ext cx="11093573" cy="4389783"/>
          </a:xfrm>
        </p:spPr>
        <p:txBody>
          <a:bodyPr/>
          <a:lstStyle/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GB" sz="2800" dirty="0" smtClean="0">
                <a:solidFill>
                  <a:prstClr val="black"/>
                </a:solidFill>
              </a:rPr>
              <a:t>In the lesson, you…</a:t>
            </a: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2800" dirty="0" smtClean="0">
              <a:solidFill>
                <a:prstClr val="black"/>
              </a:solidFill>
            </a:endParaRPr>
          </a:p>
          <a:p>
            <a:pPr marL="0" lv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GB" sz="800" dirty="0" smtClean="0">
              <a:solidFill>
                <a:prstClr val="black"/>
              </a:solidFill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Talked </a:t>
            </a:r>
            <a:r>
              <a:rPr lang="en-GB" sz="2800" dirty="0"/>
              <a:t>about what you have </a:t>
            </a:r>
            <a:r>
              <a:rPr lang="en-GB" sz="2800" dirty="0" smtClean="0"/>
              <a:t>learnt this term</a:t>
            </a: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Expressed </a:t>
            </a:r>
            <a:r>
              <a:rPr lang="en-GB" sz="2800" dirty="0"/>
              <a:t>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Described </a:t>
            </a:r>
            <a:r>
              <a:rPr lang="en-GB" sz="2800" dirty="0"/>
              <a:t>your language skills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Wrote </a:t>
            </a:r>
            <a:r>
              <a:rPr lang="en-GB" sz="2800" dirty="0"/>
              <a:t>a short evaluation on your learning and </a:t>
            </a:r>
            <a:r>
              <a:rPr lang="en-GB" sz="2800" dirty="0" smtClean="0"/>
              <a:t>progress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 future learning aims &amp; goals</a:t>
            </a:r>
            <a:endParaRPr lang="en-GB" sz="2800" dirty="0"/>
          </a:p>
          <a:p>
            <a:pPr mar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91435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23" y="934277"/>
            <a:ext cx="11623729" cy="5509647"/>
          </a:xfrm>
        </p:spPr>
        <p:txBody>
          <a:bodyPr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i="1" dirty="0" smtClean="0"/>
              <a:t>Recap on previous lesson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b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Aim: To evaluate your learning </a:t>
            </a:r>
            <a:endParaRPr lang="en-GB" sz="3200" b="1" i="1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dirty="0" smtClean="0"/>
              <a:t>Objectives</a:t>
            </a:r>
            <a:r>
              <a:rPr lang="en-GB" sz="3200" b="1" dirty="0"/>
              <a:t>: </a:t>
            </a:r>
            <a:r>
              <a:rPr lang="en-GB" sz="3200" dirty="0"/>
              <a:t>by the end of this session, you </a:t>
            </a:r>
            <a:r>
              <a:rPr lang="en-GB" sz="3200" dirty="0" smtClean="0"/>
              <a:t>will be able to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Talk about what you have learnt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Express 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Describe your </a:t>
            </a:r>
            <a:r>
              <a:rPr lang="en-GB" sz="2800" dirty="0"/>
              <a:t>language </a:t>
            </a:r>
            <a:r>
              <a:rPr lang="en-GB" sz="2800" dirty="0" smtClean="0"/>
              <a:t>skills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 smtClean="0"/>
              <a:t>Write </a:t>
            </a:r>
            <a:r>
              <a:rPr lang="en-GB" sz="2800" dirty="0"/>
              <a:t>a short evaluation on your learning and </a:t>
            </a:r>
            <a:r>
              <a:rPr lang="en-GB" sz="2800" dirty="0" smtClean="0"/>
              <a:t>progress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Express future learning aims &amp; goals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800" dirty="0" smtClean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/>
              <a:t> 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52" y="112939"/>
            <a:ext cx="10820400" cy="856126"/>
          </a:xfrm>
        </p:spPr>
        <p:txBody>
          <a:bodyPr/>
          <a:lstStyle/>
          <a:p>
            <a:pPr algn="ctr"/>
            <a:r>
              <a:rPr lang="en-US" dirty="0"/>
              <a:t>Session aims/</a:t>
            </a:r>
            <a:r>
              <a:rPr lang="en-US" dirty="0" err="1"/>
              <a:t>objs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59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5" y="1368000"/>
            <a:ext cx="11170952" cy="4644382"/>
          </a:xfrm>
        </p:spPr>
        <p:txBody>
          <a:bodyPr/>
          <a:lstStyle/>
          <a:p>
            <a:r>
              <a:rPr lang="en-GB" dirty="0" smtClean="0"/>
              <a:t>I will say a word and you will respond with a word that it is related to.</a:t>
            </a:r>
          </a:p>
          <a:p>
            <a:endParaRPr lang="en-GB" dirty="0"/>
          </a:p>
          <a:p>
            <a:r>
              <a:rPr lang="en-GB" dirty="0" smtClean="0"/>
              <a:t>For e.g.</a:t>
            </a:r>
          </a:p>
          <a:p>
            <a:endParaRPr lang="en-GB" dirty="0"/>
          </a:p>
          <a:p>
            <a:r>
              <a:rPr lang="en-GB" dirty="0" smtClean="0"/>
              <a:t>‘bread’ – ‘butter’</a:t>
            </a:r>
          </a:p>
          <a:p>
            <a:r>
              <a:rPr lang="en-GB" dirty="0" smtClean="0"/>
              <a:t>‘tall’ – ‘building’</a:t>
            </a:r>
          </a:p>
          <a:p>
            <a:r>
              <a:rPr lang="en-GB" dirty="0" smtClean="0"/>
              <a:t>‘sugar’ – ‘sweets’</a:t>
            </a:r>
          </a:p>
          <a:p>
            <a:r>
              <a:rPr lang="en-GB" dirty="0" smtClean="0"/>
              <a:t>‘brown’ – ‘mud’</a:t>
            </a:r>
          </a:p>
          <a:p>
            <a:r>
              <a:rPr lang="en-GB" dirty="0" smtClean="0"/>
              <a:t>‘paper’ – ‘trees’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Collocation game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692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293834" y="1367999"/>
            <a:ext cx="11111317" cy="5206735"/>
          </a:xfrm>
        </p:spPr>
        <p:txBody>
          <a:bodyPr/>
          <a:lstStyle/>
          <a:p>
            <a:endParaRPr lang="en-GB" sz="800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References: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67207" y="1514925"/>
            <a:ext cx="1103794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87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536226" y="1293457"/>
            <a:ext cx="8141906" cy="4644382"/>
          </a:xfrm>
        </p:spPr>
        <p:txBody>
          <a:bodyPr/>
          <a:lstStyle/>
          <a:p>
            <a:pPr marL="0" indent="0" algn="ctr">
              <a:buNone/>
            </a:pPr>
            <a:endParaRPr lang="en-GB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en-GB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GB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52037A-4942-4206-937A-B7AB6E09D7C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925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668491" y="3882786"/>
            <a:ext cx="242454" cy="2472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97910" y="873034"/>
            <a:ext cx="4191001" cy="678981"/>
          </a:xfrm>
        </p:spPr>
        <p:txBody>
          <a:bodyPr>
            <a:normAutofit fontScale="90000"/>
          </a:bodyPr>
          <a:lstStyle/>
          <a:p>
            <a:r>
              <a:rPr lang="en-GB" sz="2700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Online Learning Class Rules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8605" y="2121575"/>
            <a:ext cx="7010400" cy="3522420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to be somewhere quiet.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 if you’re at home wear appropriate clothes.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on time.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 everyone and do as the teacher asks.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Wait until you’re asked to speak.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Turn your microphone off when others are talking.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patient because sometimes the systems don’t work.</a:t>
            </a:r>
          </a:p>
          <a:p>
            <a:pPr marL="342900" indent="-342900" algn="l">
              <a:buFont typeface="Arial" panose="020B0604020202020204" pitchFamily="34" charset="0"/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homework.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Never record or screenshot any part of the lesson.</a:t>
            </a:r>
          </a:p>
          <a:p>
            <a:pPr marL="342900" indent="-342900" algn="l">
              <a:buAutoNum type="arabicPeriod"/>
            </a:pPr>
            <a:r>
              <a:rPr lang="en-GB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fun and learn!</a:t>
            </a:r>
            <a:endParaRPr lang="en-GB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37" y="1065248"/>
            <a:ext cx="3129878" cy="8595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854" y="5181512"/>
            <a:ext cx="817419" cy="55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98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834" y="1368001"/>
            <a:ext cx="11604185" cy="4596864"/>
          </a:xfrm>
        </p:spPr>
        <p:txBody>
          <a:bodyPr>
            <a:normAutofit/>
          </a:bodyPr>
          <a:lstStyle/>
          <a:p>
            <a:r>
              <a:rPr lang="en-GB" dirty="0" smtClean="0"/>
              <a:t>A confidential service for learners </a:t>
            </a:r>
          </a:p>
          <a:p>
            <a:endParaRPr lang="en-GB" dirty="0" smtClean="0"/>
          </a:p>
          <a:p>
            <a:r>
              <a:rPr lang="en-GB" dirty="0" smtClean="0"/>
              <a:t>Up to 3 one hour sessions with a qualified adviser</a:t>
            </a:r>
          </a:p>
          <a:p>
            <a:endParaRPr lang="en-GB" dirty="0" smtClean="0"/>
          </a:p>
          <a:p>
            <a:r>
              <a:rPr lang="en-GB" dirty="0" smtClean="0"/>
              <a:t>Adherence to the </a:t>
            </a:r>
            <a:r>
              <a:rPr lang="en-GB" b="1" dirty="0" smtClean="0"/>
              <a:t>Guidance Council’s Code of Principles </a:t>
            </a:r>
            <a:r>
              <a:rPr lang="en-GB" dirty="0" smtClean="0"/>
              <a:t>(impartial</a:t>
            </a:r>
            <a:r>
              <a:rPr lang="en-GB" dirty="0"/>
              <a:t>, current, confidential, in accordance with equality and diversity legislation, accessible, individual ownership, </a:t>
            </a:r>
            <a:r>
              <a:rPr lang="en-GB" dirty="0" smtClean="0"/>
              <a:t>transparency)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 </a:t>
            </a:r>
            <a:r>
              <a:rPr lang="en-GB" dirty="0" smtClean="0"/>
              <a:t>    and the </a:t>
            </a:r>
            <a:r>
              <a:rPr lang="en-GB" b="1" dirty="0" smtClean="0"/>
              <a:t>Career Development Institute’s Code of Practice</a:t>
            </a:r>
            <a:r>
              <a:rPr lang="en-GB" dirty="0" smtClean="0"/>
              <a:t> (as above, also duty of care,        accountability and CPD)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Our ACL 1-1 IAG offer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855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550" y="2255520"/>
            <a:ext cx="4600382" cy="276932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For general appointments:</a:t>
            </a:r>
            <a:endParaRPr lang="en-US" b="1" dirty="0"/>
          </a:p>
          <a:p>
            <a:pPr marL="0" indent="0">
              <a:buNone/>
            </a:pPr>
            <a:r>
              <a:rPr lang="en-GB" dirty="0" smtClean="0"/>
              <a:t>Contact</a:t>
            </a:r>
            <a:r>
              <a:rPr lang="en-GB" dirty="0"/>
              <a:t> </a:t>
            </a:r>
            <a:r>
              <a:rPr lang="en-GB" dirty="0" smtClean="0"/>
              <a:t>Alison </a:t>
            </a:r>
            <a:r>
              <a:rPr lang="en-GB" dirty="0"/>
              <a:t>on 07808 </a:t>
            </a:r>
            <a:r>
              <a:rPr lang="en-GB" dirty="0" smtClean="0"/>
              <a:t>879044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Email </a:t>
            </a:r>
            <a:r>
              <a:rPr lang="en-GB" u="sng" dirty="0">
                <a:hlinkClick r:id="rId2"/>
              </a:rPr>
              <a:t>Alison.moore@islington.gov.uk</a:t>
            </a:r>
            <a:r>
              <a:rPr lang="en-GB" dirty="0"/>
              <a:t> </a:t>
            </a:r>
            <a:r>
              <a:rPr lang="en-GB" dirty="0" smtClean="0"/>
              <a:t> </a:t>
            </a: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Appointments available:</a:t>
            </a:r>
          </a:p>
          <a:p>
            <a:pPr marL="0" indent="0">
              <a:buNone/>
            </a:pPr>
            <a:r>
              <a:rPr lang="en-GB" dirty="0" smtClean="0"/>
              <a:t>Tuesdays </a:t>
            </a:r>
            <a:r>
              <a:rPr lang="en-GB" dirty="0"/>
              <a:t>and </a:t>
            </a:r>
            <a:r>
              <a:rPr lang="en-GB" dirty="0" smtClean="0"/>
              <a:t>Thursdays</a:t>
            </a:r>
          </a:p>
          <a:p>
            <a:pPr marL="0" indent="0">
              <a:buNone/>
            </a:pPr>
            <a:r>
              <a:rPr lang="en-GB" dirty="0" smtClean="0"/>
              <a:t>9.30am - 12.30pm and 1 – 4pm</a:t>
            </a:r>
          </a:p>
          <a:p>
            <a:pPr marL="0" indent="0">
              <a:buNone/>
            </a:pPr>
            <a:r>
              <a:rPr lang="en-GB" dirty="0" smtClean="0"/>
              <a:t> </a:t>
            </a:r>
            <a:r>
              <a:rPr lang="en-GB" dirty="0"/>
              <a:t> </a:t>
            </a:r>
          </a:p>
          <a:p>
            <a:pPr marL="0" indent="0">
              <a:buNone/>
            </a:pPr>
            <a:r>
              <a:rPr lang="en-GB" dirty="0"/>
              <a:t> </a:t>
            </a:r>
          </a:p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550" y="913168"/>
            <a:ext cx="9520726" cy="4248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How can learners book an appointment?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11550" y="5294707"/>
            <a:ext cx="114279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 find out about all or our courses on offer visit: </a:t>
            </a:r>
            <a:r>
              <a:rPr kumimoji="0" lang="en-GB" sz="2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  <a:hlinkClick r:id="rId3"/>
              </a:rPr>
              <a:t>www.adultlearning.islington.gov.uk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11550" y="1602481"/>
            <a:ext cx="1014339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the summer term we are offering IAG sessions via telephone and/or via MS Teams</a:t>
            </a:r>
          </a:p>
        </p:txBody>
      </p:sp>
    </p:spTree>
    <p:extLst>
      <p:ext uri="{BB962C8B-B14F-4D97-AF65-F5344CB8AC3E}">
        <p14:creationId xmlns:p14="http://schemas.microsoft.com/office/powerpoint/2010/main" val="3555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082" y="276916"/>
            <a:ext cx="9131575" cy="359189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457" t="12843" r="30153" b="14574"/>
          <a:stretch/>
        </p:blipFill>
        <p:spPr>
          <a:xfrm>
            <a:off x="-304299" y="-49696"/>
            <a:ext cx="4512419" cy="4944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050" t="14628" r="31802" b="17986"/>
          <a:stretch/>
        </p:blipFill>
        <p:spPr>
          <a:xfrm>
            <a:off x="3977007" y="2332364"/>
            <a:ext cx="4035287" cy="45620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7051" t="13492" r="28023" b="8536"/>
          <a:stretch/>
        </p:blipFill>
        <p:spPr>
          <a:xfrm>
            <a:off x="8183453" y="160773"/>
            <a:ext cx="4008547" cy="4452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2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05417" y="2627392"/>
            <a:ext cx="3879067" cy="15301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33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David Coleman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Safeguarding Lead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Tel 020 7527 3343</a:t>
            </a:r>
          </a:p>
          <a:p>
            <a:pPr defTabSz="685800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altLang="en-US" sz="2100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ACLSafeguarding@islington.ac.uk</a:t>
            </a:r>
          </a:p>
          <a:p>
            <a:pPr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35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17" y="534746"/>
            <a:ext cx="7886700" cy="994172"/>
          </a:xfrm>
        </p:spPr>
        <p:txBody>
          <a:bodyPr/>
          <a:lstStyle/>
          <a:p>
            <a:r>
              <a:rPr lang="en-GB" dirty="0" smtClean="0">
                <a:latin typeface="+mn-lt"/>
              </a:rPr>
              <a:t>Safeguarding</a:t>
            </a:r>
            <a:endParaRPr lang="en-GB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979" y="7985"/>
            <a:ext cx="5430520" cy="6886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337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2347"/>
          <a:stretch/>
        </p:blipFill>
        <p:spPr>
          <a:xfrm>
            <a:off x="6433423" y="857251"/>
            <a:ext cx="4028492" cy="509651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73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296" y="836712"/>
            <a:ext cx="11604332" cy="425646"/>
          </a:xfrm>
        </p:spPr>
        <p:txBody>
          <a:bodyPr/>
          <a:lstStyle/>
          <a:p>
            <a:r>
              <a:rPr lang="en-GB" dirty="0"/>
              <a:t>Talk about what you have </a:t>
            </a:r>
            <a:r>
              <a:rPr lang="en-GB" dirty="0" smtClean="0"/>
              <a:t>learnt on the course this term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4623" y="1320944"/>
            <a:ext cx="11610997" cy="4507657"/>
          </a:xfrm>
        </p:spPr>
        <p:txBody>
          <a:bodyPr/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Talk about the skills you learned that perhaps you couldn’t do previously or </a:t>
            </a:r>
            <a:r>
              <a:rPr lang="en-GB" sz="2400" dirty="0"/>
              <a:t>did not feel confident </a:t>
            </a:r>
            <a:r>
              <a:rPr lang="en-GB" sz="2400" dirty="0" smtClean="0"/>
              <a:t>doing before.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Express your thoughts and ideas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Describe your language skills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/>
              <a:t>What did you learn this term?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 smtClean="0"/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You could start like this…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i="1" dirty="0" smtClean="0"/>
              <a:t>E.G. </a:t>
            </a:r>
            <a:r>
              <a:rPr lang="en-GB" sz="2400" i="1" dirty="0"/>
              <a:t>o</a:t>
            </a:r>
            <a:r>
              <a:rPr lang="en-GB" sz="2400" i="1" dirty="0" smtClean="0"/>
              <a:t>n this course, I learned how to…(+ infinitive) write in paragraphs/spell words.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dirty="0" smtClean="0"/>
              <a:t>Remember your </a:t>
            </a:r>
            <a:r>
              <a:rPr lang="en-GB" sz="2400" dirty="0" err="1" smtClean="0"/>
              <a:t>SPaG</a:t>
            </a:r>
            <a:r>
              <a:rPr lang="en-GB" sz="2400" dirty="0" smtClean="0"/>
              <a:t>.</a:t>
            </a:r>
            <a:endParaRPr lang="en-GB" sz="2400" dirty="0"/>
          </a:p>
          <a:p>
            <a:endParaRPr lang="en-GB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738585"/>
      </p:ext>
    </p:extLst>
  </p:cSld>
  <p:clrMapOvr>
    <a:masterClrMapping/>
  </p:clrMapOvr>
</p:sld>
</file>

<file path=ppt/theme/theme1.xml><?xml version="1.0" encoding="utf-8"?>
<a:theme xmlns:a="http://schemas.openxmlformats.org/drawingml/2006/main" name="Islington Council">
  <a:themeElements>
    <a:clrScheme name="PH LBI Colours">
      <a:dk1>
        <a:sysClr val="windowText" lastClr="000000"/>
      </a:dk1>
      <a:lt1>
        <a:sysClr val="window" lastClr="FFFFFF"/>
      </a:lt1>
      <a:dk2>
        <a:srgbClr val="003893"/>
      </a:dk2>
      <a:lt2>
        <a:srgbClr val="EEECE1"/>
      </a:lt2>
      <a:accent1>
        <a:srgbClr val="007229"/>
      </a:accent1>
      <a:accent2>
        <a:srgbClr val="B9D300"/>
      </a:accent2>
      <a:accent3>
        <a:srgbClr val="0097AC"/>
      </a:accent3>
      <a:accent4>
        <a:srgbClr val="003151"/>
      </a:accent4>
      <a:accent5>
        <a:srgbClr val="9C307D"/>
      </a:accent5>
      <a:accent6>
        <a:srgbClr val="591E55"/>
      </a:accent6>
      <a:hlink>
        <a:srgbClr val="003893"/>
      </a:hlink>
      <a:folHlink>
        <a:srgbClr val="56008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>
          <a:defRPr smtClean="0"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CE2CCF9E8B04C82CAD9412AB99853" ma:contentTypeVersion="9" ma:contentTypeDescription="Create a new document." ma:contentTypeScope="" ma:versionID="0205f85d50610c948b32b0702bffd475">
  <xsd:schema xmlns:xsd="http://www.w3.org/2001/XMLSchema" xmlns:xs="http://www.w3.org/2001/XMLSchema" xmlns:p="http://schemas.microsoft.com/office/2006/metadata/properties" xmlns:ns3="15214c3a-c4c8-4e1b-a9e9-78803475fd2c" targetNamespace="http://schemas.microsoft.com/office/2006/metadata/properties" ma:root="true" ma:fieldsID="e8ffbe8545d8726e788a94ae0780955b" ns3:_="">
    <xsd:import namespace="15214c3a-c4c8-4e1b-a9e9-78803475fd2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14c3a-c4c8-4e1b-a9e9-78803475fd2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2AF983-8EEF-464B-8CB5-0942C9DAF92F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15214c3a-c4c8-4e1b-a9e9-78803475fd2c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AEDEDC6-3292-438A-A6B4-A022432EC9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14c3a-c4c8-4e1b-a9e9-78803475fd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13163C7-C031-4EE1-BE53-B44058DA990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4814</TotalTime>
  <Words>911</Words>
  <Application>Microsoft Office PowerPoint</Application>
  <PresentationFormat>Widescreen</PresentationFormat>
  <Paragraphs>174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Wingdings</vt:lpstr>
      <vt:lpstr>Islington Council</vt:lpstr>
      <vt:lpstr>ESOL L1 Spring Term</vt:lpstr>
      <vt:lpstr>Session aims/objs</vt:lpstr>
      <vt:lpstr>Online Learning Class Rules</vt:lpstr>
      <vt:lpstr>Our ACL 1-1 IAG offer</vt:lpstr>
      <vt:lpstr>How can learners book an appointment?</vt:lpstr>
      <vt:lpstr>PowerPoint Presentation</vt:lpstr>
      <vt:lpstr>Safeguarding</vt:lpstr>
      <vt:lpstr>PowerPoint Presentation</vt:lpstr>
      <vt:lpstr>Talk about what you have learnt on the course this term </vt:lpstr>
      <vt:lpstr>Course evaluation</vt:lpstr>
      <vt:lpstr>Grammar practise</vt:lpstr>
      <vt:lpstr>Corrections </vt:lpstr>
      <vt:lpstr>Grammar practise</vt:lpstr>
      <vt:lpstr>Grammar practise</vt:lpstr>
      <vt:lpstr>Grammar practise</vt:lpstr>
      <vt:lpstr>Grammar practise</vt:lpstr>
      <vt:lpstr>Grammar correction</vt:lpstr>
      <vt:lpstr>Independent task:</vt:lpstr>
      <vt:lpstr>Lesson summary</vt:lpstr>
      <vt:lpstr>Collocation game</vt:lpstr>
      <vt:lpstr>References: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ESOL Level 1 Summer Term</dc:title>
  <dc:creator>Microsoft Office User</dc:creator>
  <cp:lastModifiedBy>Rahim, Nilupa</cp:lastModifiedBy>
  <cp:revision>445</cp:revision>
  <dcterms:created xsi:type="dcterms:W3CDTF">2020-04-27T09:47:50Z</dcterms:created>
  <dcterms:modified xsi:type="dcterms:W3CDTF">2021-03-22T11:14:44Z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0x01010079FCE2CCF9E8B04C82CAD9412AB99853</vt:lpwstr>
  </property>
</Properties>
</file>