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2"/>
  </p:notesMasterIdLst>
  <p:sldIdLst>
    <p:sldId id="256" r:id="rId5"/>
    <p:sldId id="262" r:id="rId6"/>
    <p:sldId id="281" r:id="rId7"/>
    <p:sldId id="282" r:id="rId8"/>
    <p:sldId id="283" r:id="rId9"/>
    <p:sldId id="284" r:id="rId10"/>
    <p:sldId id="261" r:id="rId11"/>
    <p:sldId id="258" r:id="rId12"/>
    <p:sldId id="260" r:id="rId13"/>
    <p:sldId id="264" r:id="rId14"/>
    <p:sldId id="279" r:id="rId15"/>
    <p:sldId id="268" r:id="rId16"/>
    <p:sldId id="269" r:id="rId17"/>
    <p:sldId id="274" r:id="rId18"/>
    <p:sldId id="275" r:id="rId19"/>
    <p:sldId id="276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71485-A676-680D-B9EC-0BD6B5FE558F}" v="4" dt="2022-03-21T11:10:58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13" autoAdjust="0"/>
  </p:normalViewPr>
  <p:slideViewPr>
    <p:cSldViewPr>
      <p:cViewPr varScale="1">
        <p:scale>
          <a:sx n="74" d="100"/>
          <a:sy n="74" d="100"/>
        </p:scale>
        <p:origin x="857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son, Julie" userId="S::julie.robinson@islington.gov.uk::09480c21-a792-4f35-9038-0a976c15d73e" providerId="AD" clId="Web-{D4F71485-A676-680D-B9EC-0BD6B5FE558F}"/>
    <pc:docChg chg="addSld">
      <pc:chgData name="Robinson, Julie" userId="S::julie.robinson@islington.gov.uk::09480c21-a792-4f35-9038-0a976c15d73e" providerId="AD" clId="Web-{D4F71485-A676-680D-B9EC-0BD6B5FE558F}" dt="2022-03-21T11:10:58.272" v="3"/>
      <pc:docMkLst>
        <pc:docMk/>
      </pc:docMkLst>
      <pc:sldChg chg="new">
        <pc:chgData name="Robinson, Julie" userId="S::julie.robinson@islington.gov.uk::09480c21-a792-4f35-9038-0a976c15d73e" providerId="AD" clId="Web-{D4F71485-A676-680D-B9EC-0BD6B5FE558F}" dt="2022-03-21T11:10:57.397" v="0"/>
        <pc:sldMkLst>
          <pc:docMk/>
          <pc:sldMk cId="29485204" sldId="281"/>
        </pc:sldMkLst>
      </pc:sldChg>
      <pc:sldChg chg="new">
        <pc:chgData name="Robinson, Julie" userId="S::julie.robinson@islington.gov.uk::09480c21-a792-4f35-9038-0a976c15d73e" providerId="AD" clId="Web-{D4F71485-A676-680D-B9EC-0BD6B5FE558F}" dt="2022-03-21T11:10:57.710" v="1"/>
        <pc:sldMkLst>
          <pc:docMk/>
          <pc:sldMk cId="2696799643" sldId="282"/>
        </pc:sldMkLst>
      </pc:sldChg>
      <pc:sldChg chg="new">
        <pc:chgData name="Robinson, Julie" userId="S::julie.robinson@islington.gov.uk::09480c21-a792-4f35-9038-0a976c15d73e" providerId="AD" clId="Web-{D4F71485-A676-680D-B9EC-0BD6B5FE558F}" dt="2022-03-21T11:10:58.007" v="2"/>
        <pc:sldMkLst>
          <pc:docMk/>
          <pc:sldMk cId="20202685" sldId="283"/>
        </pc:sldMkLst>
      </pc:sldChg>
      <pc:sldChg chg="new">
        <pc:chgData name="Robinson, Julie" userId="S::julie.robinson@islington.gov.uk::09480c21-a792-4f35-9038-0a976c15d73e" providerId="AD" clId="Web-{D4F71485-A676-680D-B9EC-0BD6B5FE558F}" dt="2022-03-21T11:10:58.272" v="3"/>
        <pc:sldMkLst>
          <pc:docMk/>
          <pc:sldMk cId="2598129874" sldId="284"/>
        </pc:sldMkLst>
      </pc:sldChg>
    </pc:docChg>
  </pc:docChgLst>
  <pc:docChgLst>
    <pc:chgData name="Robinson, Julie" userId="09480c21-a792-4f35-9038-0a976c15d73e" providerId="ADAL" clId="{0B32A5FE-D6AC-44CA-B8B0-1AE8C709EE8E}"/>
    <pc:docChg chg="undo custSel addSld delSld modSld">
      <pc:chgData name="Robinson, Julie" userId="09480c21-a792-4f35-9038-0a976c15d73e" providerId="ADAL" clId="{0B32A5FE-D6AC-44CA-B8B0-1AE8C709EE8E}" dt="2022-03-18T17:25:22.353" v="16" actId="47"/>
      <pc:docMkLst>
        <pc:docMk/>
      </pc:docMkLst>
      <pc:sldChg chg="modSp mod">
        <pc:chgData name="Robinson, Julie" userId="09480c21-a792-4f35-9038-0a976c15d73e" providerId="ADAL" clId="{0B32A5FE-D6AC-44CA-B8B0-1AE8C709EE8E}" dt="2022-03-18T17:24:55.584" v="13" actId="20577"/>
        <pc:sldMkLst>
          <pc:docMk/>
          <pc:sldMk cId="2524683173" sldId="262"/>
        </pc:sldMkLst>
        <pc:spChg chg="mod">
          <ac:chgData name="Robinson, Julie" userId="09480c21-a792-4f35-9038-0a976c15d73e" providerId="ADAL" clId="{0B32A5FE-D6AC-44CA-B8B0-1AE8C709EE8E}" dt="2022-03-18T17:24:55.584" v="13" actId="20577"/>
          <ac:spMkLst>
            <pc:docMk/>
            <pc:sldMk cId="2524683173" sldId="262"/>
            <ac:spMk id="4" creationId="{00000000-0000-0000-0000-000000000000}"/>
          </ac:spMkLst>
        </pc:spChg>
      </pc:sldChg>
      <pc:sldChg chg="del">
        <pc:chgData name="Robinson, Julie" userId="09480c21-a792-4f35-9038-0a976c15d73e" providerId="ADAL" clId="{0B32A5FE-D6AC-44CA-B8B0-1AE8C709EE8E}" dt="2022-03-18T17:24:45.639" v="5" actId="47"/>
        <pc:sldMkLst>
          <pc:docMk/>
          <pc:sldMk cId="4106134188" sldId="265"/>
        </pc:sldMkLst>
      </pc:sldChg>
      <pc:sldChg chg="del">
        <pc:chgData name="Robinson, Julie" userId="09480c21-a792-4f35-9038-0a976c15d73e" providerId="ADAL" clId="{0B32A5FE-D6AC-44CA-B8B0-1AE8C709EE8E}" dt="2022-03-18T17:24:44.043" v="4" actId="47"/>
        <pc:sldMkLst>
          <pc:docMk/>
          <pc:sldMk cId="2851131425" sldId="266"/>
        </pc:sldMkLst>
      </pc:sldChg>
      <pc:sldChg chg="del">
        <pc:chgData name="Robinson, Julie" userId="09480c21-a792-4f35-9038-0a976c15d73e" providerId="ADAL" clId="{0B32A5FE-D6AC-44CA-B8B0-1AE8C709EE8E}" dt="2022-03-18T17:25:20.484" v="14" actId="47"/>
        <pc:sldMkLst>
          <pc:docMk/>
          <pc:sldMk cId="2724404044" sldId="270"/>
        </pc:sldMkLst>
      </pc:sldChg>
      <pc:sldChg chg="del">
        <pc:chgData name="Robinson, Julie" userId="09480c21-a792-4f35-9038-0a976c15d73e" providerId="ADAL" clId="{0B32A5FE-D6AC-44CA-B8B0-1AE8C709EE8E}" dt="2022-03-18T17:25:21.574" v="15" actId="47"/>
        <pc:sldMkLst>
          <pc:docMk/>
          <pc:sldMk cId="4127728686" sldId="272"/>
        </pc:sldMkLst>
      </pc:sldChg>
      <pc:sldChg chg="del">
        <pc:chgData name="Robinson, Julie" userId="09480c21-a792-4f35-9038-0a976c15d73e" providerId="ADAL" clId="{0B32A5FE-D6AC-44CA-B8B0-1AE8C709EE8E}" dt="2022-03-18T17:25:22.353" v="16" actId="47"/>
        <pc:sldMkLst>
          <pc:docMk/>
          <pc:sldMk cId="3623706967" sldId="273"/>
        </pc:sldMkLst>
      </pc:sldChg>
      <pc:sldChg chg="del">
        <pc:chgData name="Robinson, Julie" userId="09480c21-a792-4f35-9038-0a976c15d73e" providerId="ADAL" clId="{0B32A5FE-D6AC-44CA-B8B0-1AE8C709EE8E}" dt="2022-03-18T17:23:51.691" v="0" actId="47"/>
        <pc:sldMkLst>
          <pc:docMk/>
          <pc:sldMk cId="1070803719" sldId="277"/>
        </pc:sldMkLst>
      </pc:sldChg>
      <pc:sldChg chg="add del">
        <pc:chgData name="Robinson, Julie" userId="09480c21-a792-4f35-9038-0a976c15d73e" providerId="ADAL" clId="{0B32A5FE-D6AC-44CA-B8B0-1AE8C709EE8E}" dt="2022-03-18T17:24:42.278" v="3" actId="47"/>
        <pc:sldMkLst>
          <pc:docMk/>
          <pc:sldMk cId="3064422737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59D34-2102-4789-BFD1-F86EA9E2175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C53D2-EABA-451F-848E-DF380D345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06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parenting.com/blog/Secret_of_Making_a_New_Years_Resolution_You_Can_Kee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Secret to Keeping Your New Year's Resolution (ahaparenting.com)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53D2-EABA-451F-848E-DF380D345E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3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45E7D8-E941-4598-892A-EA881E5CE87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78F0F6A-55F4-45D9-BAE0-1D2A7F1F709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en.org.uk/how-we-help/for-me/nutrition-and-health-wellbeing/?gclid=Cj0KCQiAw9qOBhC-ARIsAG-rdn60LKtbV8SFTwUDEzivJmq173_F2E_mrORN1K9KVZEkT2wGNVEiSuIaAm2XEALw_wc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bbcswebdav/courses/Study_Skills/grammar-and-punctuation/index.html" TargetMode="External"/><Relationship Id="rId2" Type="http://schemas.openxmlformats.org/officeDocument/2006/relationships/hyperlink" Target="https://howtospell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glishclub.com/vocabulary/" TargetMode="External"/><Relationship Id="rId4" Type="http://schemas.openxmlformats.org/officeDocument/2006/relationships/hyperlink" Target="https://www.englishforeveryone.org/Topics/Word-Definition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Types of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hlinkClick r:id="rId3"/>
              </a:rPr>
              <a:t>Nutrition and Health &amp; Wellbeing | Ben support for life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015" b="9345"/>
          <a:stretch/>
        </p:blipFill>
        <p:spPr>
          <a:xfrm>
            <a:off x="611559" y="1700808"/>
            <a:ext cx="81980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2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Style of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Persuasive</a:t>
            </a:r>
          </a:p>
          <a:p>
            <a:r>
              <a:rPr lang="en-GB" dirty="0"/>
              <a:t>Narrative</a:t>
            </a:r>
          </a:p>
          <a:p>
            <a:r>
              <a:rPr lang="en-GB" dirty="0"/>
              <a:t>Explanation</a:t>
            </a:r>
          </a:p>
          <a:p>
            <a:r>
              <a:rPr lang="en-GB" dirty="0"/>
              <a:t>Instructions</a:t>
            </a:r>
          </a:p>
          <a:p>
            <a:r>
              <a:rPr lang="en-GB" dirty="0"/>
              <a:t>Formal/informal</a:t>
            </a:r>
          </a:p>
        </p:txBody>
      </p:sp>
    </p:spTree>
    <p:extLst>
      <p:ext uri="{BB962C8B-B14F-4D97-AF65-F5344CB8AC3E}">
        <p14:creationId xmlns:p14="http://schemas.microsoft.com/office/powerpoint/2010/main" val="10676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spell - </a:t>
            </a:r>
            <a:r>
              <a:rPr lang="en-GB" dirty="0">
                <a:hlinkClick r:id="rId2"/>
              </a:rPr>
              <a:t>https://howtospell.co.uk/</a:t>
            </a:r>
            <a:endParaRPr lang="en-GB" dirty="0"/>
          </a:p>
          <a:p>
            <a:endParaRPr lang="en-GB" dirty="0"/>
          </a:p>
          <a:p>
            <a:r>
              <a:rPr lang="en-GB" dirty="0"/>
              <a:t>grammar – University of Bristol - </a:t>
            </a:r>
            <a:r>
              <a:rPr lang="en-GB" dirty="0">
                <a:hlinkClick r:id="rId3"/>
              </a:rPr>
              <a:t>Grammar and punctuation (bris.ac.uk)</a:t>
            </a:r>
            <a:endParaRPr lang="en-GB" dirty="0"/>
          </a:p>
          <a:p>
            <a:endParaRPr lang="en-GB" dirty="0"/>
          </a:p>
          <a:p>
            <a:r>
              <a:rPr lang="en-GB" dirty="0"/>
              <a:t>vocabulary – English for Everyone worksheets -</a:t>
            </a:r>
            <a:r>
              <a:rPr lang="en-GB" dirty="0">
                <a:hlinkClick r:id="rId4"/>
              </a:rPr>
              <a:t>https://www.englishforeveryone.org/Topics/Word-Definition.html</a:t>
            </a:r>
            <a:endParaRPr lang="en-GB" dirty="0"/>
          </a:p>
          <a:p>
            <a:endParaRPr lang="en-GB" dirty="0"/>
          </a:p>
          <a:p>
            <a:r>
              <a:rPr lang="en-GB" dirty="0"/>
              <a:t>vocabulary – English Club - </a:t>
            </a:r>
            <a:r>
              <a:rPr lang="en-GB" dirty="0">
                <a:hlinkClick r:id="rId5"/>
              </a:rPr>
              <a:t>https://www.englishclub.com/vocabulary/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2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Planning		(essential for thinking)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Drafting		(essential in longer writing when</a:t>
            </a:r>
          </a:p>
          <a:p>
            <a:pPr marL="0" indent="0">
              <a:buNone/>
            </a:pPr>
            <a:r>
              <a:rPr lang="en-GB" sz="2800" dirty="0"/>
              <a:t>			studying but no time in an exam)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Neat copy		(marked in exam)</a:t>
            </a:r>
          </a:p>
          <a:p>
            <a:r>
              <a:rPr lang="en-GB" sz="2800" dirty="0"/>
              <a:t>Proofreading	( marked in exam)</a:t>
            </a:r>
          </a:p>
        </p:txBody>
      </p:sp>
    </p:spTree>
    <p:extLst>
      <p:ext uri="{BB962C8B-B14F-4D97-AF65-F5344CB8AC3E}">
        <p14:creationId xmlns:p14="http://schemas.microsoft.com/office/powerpoint/2010/main" val="341120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You’re stuck for ideas? What do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5Ws</a:t>
            </a:r>
          </a:p>
          <a:p>
            <a:pPr>
              <a:defRPr/>
            </a:pPr>
            <a:r>
              <a:rPr lang="en-GB" sz="2800" dirty="0"/>
              <a:t>observe – wonder - infer</a:t>
            </a:r>
          </a:p>
          <a:p>
            <a:pPr>
              <a:defRPr/>
            </a:pPr>
            <a:r>
              <a:rPr lang="en-GB" sz="2800" dirty="0"/>
              <a:t>read the question for tips</a:t>
            </a:r>
          </a:p>
          <a:p>
            <a:pPr>
              <a:defRPr/>
            </a:pPr>
            <a:r>
              <a:rPr lang="en-GB" sz="2800" dirty="0"/>
              <a:t>think about your own experience</a:t>
            </a:r>
          </a:p>
          <a:p>
            <a:pPr>
              <a:defRPr/>
            </a:pPr>
            <a:r>
              <a:rPr lang="en-GB" sz="2800" dirty="0"/>
              <a:t>visualise/imagine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1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Questions</a:t>
            </a:r>
            <a:endParaRPr lang="en-GB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/>
              <a:t>Who</a:t>
            </a:r>
          </a:p>
          <a:p>
            <a:r>
              <a:rPr lang="en-GB" altLang="en-US" sz="2800"/>
              <a:t>What</a:t>
            </a:r>
          </a:p>
          <a:p>
            <a:r>
              <a:rPr lang="en-GB" altLang="en-US" sz="2800"/>
              <a:t>Where</a:t>
            </a:r>
          </a:p>
          <a:p>
            <a:r>
              <a:rPr lang="en-GB" altLang="en-US" sz="2800"/>
              <a:t>When</a:t>
            </a:r>
          </a:p>
          <a:p>
            <a:r>
              <a:rPr lang="en-GB" altLang="en-US" sz="2800"/>
              <a:t>Why</a:t>
            </a:r>
          </a:p>
          <a:p>
            <a:r>
              <a:rPr lang="en-GB" altLang="en-US" sz="280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274161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Observe – Wonder - Infer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800"/>
              <a:t>Observe – what can you actually see or what are the facts?</a:t>
            </a:r>
          </a:p>
          <a:p>
            <a:pPr>
              <a:lnSpc>
                <a:spcPct val="150000"/>
              </a:lnSpc>
            </a:pPr>
            <a:r>
              <a:rPr lang="en-GB" altLang="en-US" sz="2800"/>
              <a:t>Wonder – what do you not know but are wanting to find out?</a:t>
            </a:r>
          </a:p>
          <a:p>
            <a:pPr>
              <a:lnSpc>
                <a:spcPct val="150000"/>
              </a:lnSpc>
            </a:pPr>
            <a:r>
              <a:rPr lang="en-GB" altLang="en-US" sz="2800"/>
              <a:t>Infer – what might … I think … Maybe …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616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ED4C5B1-941D-45D7-8D7E-11CD3E8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Homework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37993E3-2D08-4A69-826C-219FEEA0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Use Observe-Wonder-Infer to write a story about the picture</a:t>
            </a:r>
          </a:p>
        </p:txBody>
      </p:sp>
    </p:spTree>
    <p:extLst>
      <p:ext uri="{BB962C8B-B14F-4D97-AF65-F5344CB8AC3E}">
        <p14:creationId xmlns:p14="http://schemas.microsoft.com/office/powerpoint/2010/main" val="380551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3915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/>
              <a:t>42, Greyhound Road</a:t>
            </a:r>
          </a:p>
          <a:p>
            <a:pPr algn="r"/>
            <a:r>
              <a:rPr lang="en-GB" sz="1600" dirty="0"/>
              <a:t>Birmingham</a:t>
            </a:r>
          </a:p>
          <a:p>
            <a:pPr algn="r"/>
            <a:r>
              <a:rPr lang="en-GB" sz="1600" dirty="0"/>
              <a:t>B42 6HJ</a:t>
            </a:r>
          </a:p>
          <a:p>
            <a:pPr algn="r"/>
            <a:endParaRPr lang="en-GB" sz="1600" dirty="0"/>
          </a:p>
          <a:p>
            <a:pPr algn="r"/>
            <a:r>
              <a:rPr lang="en-GB" sz="1600" dirty="0"/>
              <a:t>25 April 2021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Mr.</a:t>
            </a:r>
            <a:r>
              <a:rPr lang="en-GB" sz="1600" dirty="0"/>
              <a:t> E. </a:t>
            </a:r>
            <a:r>
              <a:rPr lang="en-GB" sz="1600" dirty="0" err="1"/>
              <a:t>Splatt</a:t>
            </a:r>
            <a:endParaRPr lang="en-GB" sz="1600" dirty="0"/>
          </a:p>
          <a:p>
            <a:r>
              <a:rPr lang="en-GB" sz="1600" dirty="0"/>
              <a:t>The Manager</a:t>
            </a:r>
          </a:p>
          <a:p>
            <a:r>
              <a:rPr lang="en-GB" sz="1600" dirty="0" err="1"/>
              <a:t>Bestdeal</a:t>
            </a:r>
            <a:r>
              <a:rPr lang="en-GB" sz="1600" dirty="0"/>
              <a:t> Electrics</a:t>
            </a:r>
          </a:p>
          <a:p>
            <a:r>
              <a:rPr lang="en-GB" sz="1600" dirty="0"/>
              <a:t>113 Main Street</a:t>
            </a:r>
          </a:p>
          <a:p>
            <a:r>
              <a:rPr lang="en-GB" sz="1600" dirty="0"/>
              <a:t>Andover</a:t>
            </a:r>
          </a:p>
          <a:p>
            <a:r>
              <a:rPr lang="en-GB" sz="1600" dirty="0"/>
              <a:t>AN4 9ET</a:t>
            </a:r>
          </a:p>
          <a:p>
            <a:r>
              <a:rPr lang="en-GB" sz="1600" dirty="0"/>
              <a:t>  </a:t>
            </a:r>
          </a:p>
          <a:p>
            <a:r>
              <a:rPr lang="en-GB" sz="1600" dirty="0"/>
              <a:t>Dear </a:t>
            </a:r>
            <a:r>
              <a:rPr lang="en-GB" sz="1600" dirty="0" err="1"/>
              <a:t>Mr.</a:t>
            </a:r>
            <a:r>
              <a:rPr lang="en-GB" sz="1600" dirty="0"/>
              <a:t> </a:t>
            </a:r>
            <a:r>
              <a:rPr lang="en-GB" sz="1600" dirty="0" err="1"/>
              <a:t>Splatt</a:t>
            </a:r>
            <a:r>
              <a:rPr lang="en-GB" sz="1600" dirty="0"/>
              <a:t>,</a:t>
            </a:r>
          </a:p>
          <a:p>
            <a:r>
              <a:rPr lang="en-GB" sz="1600" dirty="0"/>
              <a:t> </a:t>
            </a:r>
          </a:p>
          <a:p>
            <a:r>
              <a:rPr lang="en-GB" sz="1600" b="1" u="sng" dirty="0"/>
              <a:t>Complaint about member of staff</a:t>
            </a:r>
            <a:endParaRPr lang="en-GB" sz="1600" b="1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I am writing to complain about a member of your staff who was very rude to me on my recent visit to your shop………….</a:t>
            </a:r>
          </a:p>
          <a:p>
            <a:r>
              <a:rPr lang="en-GB" sz="1600" dirty="0"/>
              <a:t>  </a:t>
            </a:r>
          </a:p>
          <a:p>
            <a:r>
              <a:rPr lang="en-GB" sz="1600" dirty="0"/>
              <a:t>I have been a loyal customer of </a:t>
            </a:r>
            <a:r>
              <a:rPr lang="en-GB" sz="1600" dirty="0" err="1"/>
              <a:t>Bestdeal</a:t>
            </a:r>
            <a:r>
              <a:rPr lang="en-GB" sz="1600" dirty="0"/>
              <a:t> for many years.  I would like you to contact me to tell me how you are going to deal with this member of staff. 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Yours sincerely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Jane Teller</a:t>
            </a:r>
          </a:p>
        </p:txBody>
      </p:sp>
    </p:spTree>
    <p:extLst>
      <p:ext uri="{BB962C8B-B14F-4D97-AF65-F5344CB8AC3E}">
        <p14:creationId xmlns:p14="http://schemas.microsoft.com/office/powerpoint/2010/main" val="252468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E29E-3A67-45A3-89A5-908D7AB0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E8FCB-0EB6-4358-A06C-517CB899B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2E8D-3F5B-40C8-B81B-C413B36B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C1B5-3F7E-4A6A-AC75-AD713B356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B1A8-8A24-4647-8988-A74DB397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12775-6598-4D7D-900B-4AC745907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8A89-5AD5-42DD-8C3F-C56C54AC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CBEFF-BD8B-424E-85A7-18FBB603F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2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0"/>
          <a:stretch/>
        </p:blipFill>
        <p:spPr bwMode="auto">
          <a:xfrm>
            <a:off x="0" y="48574"/>
            <a:ext cx="9252520" cy="654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49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180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 dirty="0"/>
              <a:t>Grandad and two grandsons in "miraculous" escape after car clips side of house and lands upside down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by Alex Kingston					7 January 2022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2204865"/>
            <a:ext cx="7920880" cy="4248000"/>
          </a:xfrm>
          <a:prstGeom prst="rect">
            <a:avLst/>
          </a:prstGeom>
          <a:noFill/>
        </p:spPr>
        <p:txBody>
          <a:bodyPr wrap="square" numCol="3" spcCol="180000" rtlCol="0">
            <a:spAutoFit/>
          </a:bodyPr>
          <a:lstStyle/>
          <a:p>
            <a:pPr algn="just"/>
            <a:r>
              <a:rPr lang="en-GB" sz="1600" dirty="0"/>
              <a:t>A </a:t>
            </a:r>
            <a:r>
              <a:rPr lang="en-GB" sz="1600" dirty="0" err="1"/>
              <a:t>grandad</a:t>
            </a:r>
            <a:r>
              <a:rPr lang="en-GB" sz="1600" dirty="0"/>
              <a:t> and his two grandsons had a "miraculous" escape after the car they were travelling in launched into the air, clipped the side of a house and landed upside down.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The three are lucky to be alive after their vehicle - which was being driven by the elderly man - left the road and launched over a six foot wall. Paramedics found the vehicle teetering upside down on top of a parked car. </a:t>
            </a:r>
          </a:p>
          <a:p>
            <a:pPr algn="just"/>
            <a:r>
              <a:rPr lang="en-GB" sz="1600" dirty="0"/>
              <a:t>Emergency services said it was a miracle nobody was hurt in the accident in </a:t>
            </a:r>
            <a:r>
              <a:rPr lang="en-GB" sz="1600" dirty="0" err="1"/>
              <a:t>Seabridge</a:t>
            </a:r>
            <a:r>
              <a:rPr lang="en-GB" sz="1600" dirty="0"/>
              <a:t> Lane in Newcastle-under-Lyme, at around 5.30pm today.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A West Midlands Ambulance Service (WMAS) spokeswoman said: "When the emergency services arrived they found a car which had reportedly left the road, cleared a six foot wall and clipped the side of a house before landing on top of a parked car. 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Miraculously the three occupants, an elderly man and his two grandsons, believed to be in their late teens, were out of the car and had sustained no serious injuries.”</a:t>
            </a:r>
          </a:p>
        </p:txBody>
      </p:sp>
    </p:spTree>
    <p:extLst>
      <p:ext uri="{BB962C8B-B14F-4D97-AF65-F5344CB8AC3E}">
        <p14:creationId xmlns:p14="http://schemas.microsoft.com/office/powerpoint/2010/main" val="6437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t="10756" r="24337" b="5197"/>
          <a:stretch/>
        </p:blipFill>
        <p:spPr bwMode="auto">
          <a:xfrm>
            <a:off x="827584" y="359376"/>
            <a:ext cx="6804248" cy="643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56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923f9c8a89db91deedc0feaac496db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88ae980ead7384b9621f9f0e7beff6c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25B48-440F-4287-8EE3-3A982C360A66}">
  <ds:schemaRefs>
    <ds:schemaRef ds:uri="fda347e8-585c-4e63-a911-a81b04e8784d"/>
    <ds:schemaRef ds:uri="http://schemas.microsoft.com/office/2006/metadata/properties"/>
    <ds:schemaRef ds:uri="http://purl.org/dc/dcmitype/"/>
    <ds:schemaRef ds:uri="http://purl.org/dc/terms/"/>
    <ds:schemaRef ds:uri="864a162b-6542-4936-93da-60f3c2cf784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A29BB0-08DD-45EF-99C2-5DEA99BE9E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F6A650-6742-4082-AFF8-91A6FAF05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1090</TotalTime>
  <Words>558</Words>
  <Application>Microsoft Office PowerPoint</Application>
  <PresentationFormat>On-screen Show (4:3)</PresentationFormat>
  <Paragraphs>80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Types of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Nutrition and Health &amp; Wellbeing | Ben support for life</vt:lpstr>
      <vt:lpstr>Style of writing</vt:lpstr>
      <vt:lpstr>Resources</vt:lpstr>
      <vt:lpstr>Writing process</vt:lpstr>
      <vt:lpstr>You’re stuck for ideas? What do you do?</vt:lpstr>
      <vt:lpstr>Questions</vt:lpstr>
      <vt:lpstr>Observe – Wonder - Infer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Robinson, Julie</cp:lastModifiedBy>
  <cp:revision>44</cp:revision>
  <dcterms:created xsi:type="dcterms:W3CDTF">2013-11-25T11:42:25Z</dcterms:created>
  <dcterms:modified xsi:type="dcterms:W3CDTF">2022-03-21T11:11:07Z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