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4"/>
  </p:sldMasterIdLst>
  <p:notesMasterIdLst>
    <p:notesMasterId r:id="rId18"/>
  </p:notesMasterIdLst>
  <p:sldIdLst>
    <p:sldId id="256" r:id="rId5"/>
    <p:sldId id="258" r:id="rId6"/>
    <p:sldId id="323" r:id="rId7"/>
    <p:sldId id="271" r:id="rId8"/>
    <p:sldId id="273" r:id="rId9"/>
    <p:sldId id="305" r:id="rId10"/>
    <p:sldId id="325" r:id="rId11"/>
    <p:sldId id="326" r:id="rId12"/>
    <p:sldId id="327" r:id="rId13"/>
    <p:sldId id="329" r:id="rId14"/>
    <p:sldId id="328" r:id="rId15"/>
    <p:sldId id="306" r:id="rId16"/>
    <p:sldId id="29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05"/>
  </p:normalViewPr>
  <p:slideViewPr>
    <p:cSldViewPr snapToGrid="0" snapToObjects="1">
      <p:cViewPr varScale="1">
        <p:scale>
          <a:sx n="96" d="100"/>
          <a:sy n="96" d="100"/>
        </p:scale>
        <p:origin x="57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2B23B-76E6-4910-B56C-C9AAA3A011F0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6CDD0-EA4A-442F-A3CD-3CE1BAB32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50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manages, administers and delivers an IAG service to support individuals in their career, learning, work or life goals has the chance to achieve matrix accreditation. 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This is regardless of whether the service or services are delivered face-to-face, through training, learning, remotely, or through a website.</a:t>
            </a:r>
          </a:p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16CDD-8DD3-48F3-8155-430BD7AFE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107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10445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2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8827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908050"/>
            <a:ext cx="10363200" cy="844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4417" y="1981200"/>
            <a:ext cx="5080000" cy="3752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907617" y="1981200"/>
            <a:ext cx="5080000" cy="37528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950163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&amp;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8882" y="1368000"/>
            <a:ext cx="3372747" cy="4644382"/>
          </a:xfrm>
        </p:spPr>
        <p:txBody>
          <a:bodyPr/>
          <a:lstStyle>
            <a:lvl1pPr marL="180975" indent="-180975">
              <a:spcAft>
                <a:spcPts val="300"/>
              </a:spcAft>
              <a:defRPr sz="1400" b="0">
                <a:latin typeface="Arial" pitchFamily="34" charset="0"/>
                <a:cs typeface="Arial" pitchFamily="34" charset="0"/>
              </a:defRPr>
            </a:lvl1pPr>
            <a:lvl2pPr marL="361950" indent="-180975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93835" y="1368000"/>
            <a:ext cx="8141906" cy="46443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422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08501" y="3500440"/>
            <a:ext cx="10462921" cy="2093905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08501" y="2571747"/>
            <a:ext cx="10462921" cy="928693"/>
          </a:xfrm>
        </p:spPr>
        <p:txBody>
          <a:bodyPr/>
          <a:lstStyle>
            <a:lvl1pPr>
              <a:defRPr lang="en-US" sz="3000" b="1" cap="all" baseline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904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834" y="1368000"/>
            <a:ext cx="5664794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8651" y="1368000"/>
            <a:ext cx="5759516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594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697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291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20889"/>
            <a:ext cx="10363200" cy="1022353"/>
          </a:xfrm>
        </p:spPr>
        <p:txBody>
          <a:bodyPr/>
          <a:lstStyle>
            <a:lvl1pPr marL="0" indent="0">
              <a:buNone/>
              <a:defRPr sz="3000" b="1" cap="all" baseline="0">
                <a:solidFill>
                  <a:schemeClr val="accent1"/>
                </a:solidFill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3443239"/>
            <a:ext cx="10363200" cy="2071687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788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23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68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03" y="1369616"/>
            <a:ext cx="11610997" cy="450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82800" rIns="91440" bIns="82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31" name="Title Placeholder 11"/>
          <p:cNvSpPr>
            <a:spLocks noGrp="1"/>
          </p:cNvSpPr>
          <p:nvPr>
            <p:ph type="title"/>
          </p:nvPr>
        </p:nvSpPr>
        <p:spPr bwMode="auto">
          <a:xfrm>
            <a:off x="293834" y="836712"/>
            <a:ext cx="11604332" cy="42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pic>
        <p:nvPicPr>
          <p:cNvPr id="6" name="Picture 9" descr="ISL_Logo_Blac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009" y="298177"/>
            <a:ext cx="3473970" cy="43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386998" y="6121698"/>
            <a:ext cx="10635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03842"/>
            <a:ext cx="12192001" cy="99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2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learningenglish/english/course/emw/unit-1/session-11" TargetMode="Externa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dictionary.cambridge.org/plus/quiz/imag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ultlearning.islington.gov.uk/" TargetMode="External"/><Relationship Id="rId2" Type="http://schemas.openxmlformats.org/officeDocument/2006/relationships/hyperlink" Target="mailto:Alison.moore@islington.gov.uk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ictionary.cambridge.org/plus/quiz/image/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7105"/>
            <a:ext cx="9448800" cy="182509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ESOL L1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Spring </a:t>
            </a:r>
            <a:r>
              <a:rPr lang="en-US" dirty="0"/>
              <a:t>Term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15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Mar </a:t>
            </a:r>
            <a:r>
              <a:rPr lang="en-GB" sz="4000" dirty="0" smtClean="0"/>
              <a:t>2021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5869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Write down your thoughts on the quiz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Before I played the quiz….</a:t>
            </a:r>
          </a:p>
          <a:p>
            <a:endParaRPr lang="en-GB" dirty="0" smtClean="0"/>
          </a:p>
          <a:p>
            <a:r>
              <a:rPr lang="en-GB" dirty="0" smtClean="0"/>
              <a:t>During the quiz I…..</a:t>
            </a:r>
          </a:p>
          <a:p>
            <a:endParaRPr lang="en-GB" dirty="0" smtClean="0"/>
          </a:p>
          <a:p>
            <a:r>
              <a:rPr lang="en-GB" dirty="0" smtClean="0"/>
              <a:t>After playing the quiz….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7DD8-7039-47BA-BA04-2C47CF4AC022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77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68" y="1014633"/>
            <a:ext cx="11604332" cy="425646"/>
          </a:xfrm>
        </p:spPr>
        <p:txBody>
          <a:bodyPr/>
          <a:lstStyle/>
          <a:p>
            <a:r>
              <a:rPr lang="en-GB" sz="2000" b="0" dirty="0">
                <a:hlinkClick r:id="rId2"/>
              </a:rPr>
              <a:t>https://</a:t>
            </a:r>
            <a:r>
              <a:rPr lang="en-GB" sz="2000" b="0" dirty="0" smtClean="0">
                <a:hlinkClick r:id="rId2"/>
              </a:rPr>
              <a:t>www.bbc.co.uk/learningenglish/english/course/emw/unit-1/session-11</a:t>
            </a:r>
            <a:r>
              <a:rPr lang="en-GB" sz="2000" b="0" dirty="0" smtClean="0"/>
              <a:t/>
            </a:r>
            <a:br>
              <a:rPr lang="en-GB" sz="2000" b="0" dirty="0" smtClean="0"/>
            </a:br>
            <a:endParaRPr lang="en-GB" sz="2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Complete the listening tasks and work online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796A6-20E1-48C5-B9AD-F3C2D2134A67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8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36550"/>
            <a:ext cx="10363200" cy="844550"/>
          </a:xfrm>
        </p:spPr>
        <p:txBody>
          <a:bodyPr/>
          <a:lstStyle/>
          <a:p>
            <a:r>
              <a:rPr lang="en-GB" dirty="0" smtClean="0"/>
              <a:t>Lesson summary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1926" y="1360003"/>
            <a:ext cx="11093573" cy="4389783"/>
          </a:xfrm>
        </p:spPr>
        <p:txBody>
          <a:bodyPr/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2800" dirty="0" smtClean="0">
                <a:solidFill>
                  <a:prstClr val="black"/>
                </a:solidFill>
              </a:rPr>
              <a:t>In the lesson, you…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800" dirty="0" smtClean="0">
              <a:solidFill>
                <a:prstClr val="black"/>
              </a:solidFill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Explored </a:t>
            </a:r>
            <a:r>
              <a:rPr lang="en-GB" sz="2800" dirty="0"/>
              <a:t>the Cambridge online dictionary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Expressed </a:t>
            </a:r>
            <a:r>
              <a:rPr lang="en-GB" sz="2800" dirty="0"/>
              <a:t>your thoughts and ideas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Took </a:t>
            </a:r>
            <a:r>
              <a:rPr lang="en-GB" sz="2800" dirty="0"/>
              <a:t>part in a quiz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Wrote </a:t>
            </a:r>
            <a:r>
              <a:rPr lang="en-GB" sz="2800" dirty="0"/>
              <a:t>some sentences/paragraph on a topic of your </a:t>
            </a:r>
            <a:r>
              <a:rPr lang="en-GB" sz="2800" dirty="0" smtClean="0"/>
              <a:t>choice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Worked through the BBC Learn English website</a:t>
            </a:r>
            <a:endParaRPr lang="en-GB" sz="2800" dirty="0"/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91435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93834" y="1367999"/>
            <a:ext cx="11111317" cy="5206735"/>
          </a:xfrm>
        </p:spPr>
        <p:txBody>
          <a:bodyPr/>
          <a:lstStyle/>
          <a:p>
            <a:endParaRPr lang="en-GB" sz="800" dirty="0" smtClean="0"/>
          </a:p>
          <a:p>
            <a:r>
              <a:rPr lang="en-GB" dirty="0">
                <a:hlinkClick r:id="rId2"/>
              </a:rPr>
              <a:t>https://dictionary.cambridge.org/plus/quiz/image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References: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67207" y="1514925"/>
            <a:ext cx="110379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987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962" y="1217543"/>
            <a:ext cx="11623729" cy="5509647"/>
          </a:xfr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/>
              <a:t>Aim</a:t>
            </a:r>
            <a:r>
              <a:rPr lang="en-GB" sz="3200" b="1" dirty="0" smtClean="0"/>
              <a:t>: To explore the Cambridge online dictionary</a:t>
            </a:r>
            <a:endParaRPr lang="en-GB" sz="3200" b="1" i="1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/>
              <a:t>Objectives</a:t>
            </a:r>
            <a:r>
              <a:rPr lang="en-GB" sz="3200" b="1" dirty="0"/>
              <a:t>: </a:t>
            </a:r>
            <a:r>
              <a:rPr lang="en-GB" sz="3200" dirty="0"/>
              <a:t>by the end of this session, you </a:t>
            </a:r>
            <a:r>
              <a:rPr lang="en-GB" sz="3200" dirty="0" smtClean="0"/>
              <a:t>will be able to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Explore </a:t>
            </a:r>
            <a:r>
              <a:rPr lang="en-GB" sz="2800" dirty="0"/>
              <a:t>the Cambridge online dictionary</a:t>
            </a:r>
            <a:endParaRPr lang="en-GB" sz="2800" dirty="0" smtClean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Express your thoughts and ideas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Take part in a quiz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Write some sentences/paragraph on a topic of your choice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813" y="361417"/>
            <a:ext cx="10820400" cy="856126"/>
          </a:xfrm>
        </p:spPr>
        <p:txBody>
          <a:bodyPr/>
          <a:lstStyle/>
          <a:p>
            <a:pPr algn="ctr"/>
            <a:r>
              <a:rPr lang="en-US" dirty="0"/>
              <a:t>Session aims/</a:t>
            </a:r>
            <a:r>
              <a:rPr lang="en-US" dirty="0" err="1"/>
              <a:t>objs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59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668491" y="3882786"/>
            <a:ext cx="242454" cy="2472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7910" y="873034"/>
            <a:ext cx="4191001" cy="678981"/>
          </a:xfrm>
        </p:spPr>
        <p:txBody>
          <a:bodyPr>
            <a:normAutofit fontScale="90000"/>
          </a:bodyPr>
          <a:lstStyle/>
          <a:p>
            <a:r>
              <a:rPr lang="en-GB" sz="27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Learning Class Rules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8605" y="2121575"/>
            <a:ext cx="7010400" cy="3522420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to be somewhere quiet.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if you’re at home wear appropriate clothes.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on time.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 everyone and do as the teacher asks.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 until you’re asked to speak.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your microphone off when others are talking.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patient because sometimes the systems don’t work.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your homework.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record or screenshot any part of the lesson.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fun and learn!</a:t>
            </a:r>
            <a:endParaRPr lang="en-GB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37" y="1065248"/>
            <a:ext cx="3129878" cy="8595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854" y="5181512"/>
            <a:ext cx="817419" cy="55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8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596864"/>
          </a:xfrm>
        </p:spPr>
        <p:txBody>
          <a:bodyPr>
            <a:normAutofit/>
          </a:bodyPr>
          <a:lstStyle/>
          <a:p>
            <a:r>
              <a:rPr lang="en-GB" dirty="0" smtClean="0"/>
              <a:t>A confidential service for learners </a:t>
            </a:r>
          </a:p>
          <a:p>
            <a:endParaRPr lang="en-GB" dirty="0" smtClean="0"/>
          </a:p>
          <a:p>
            <a:r>
              <a:rPr lang="en-GB" dirty="0" smtClean="0"/>
              <a:t>Up to 3 one hour sessions with a qualified adviser</a:t>
            </a:r>
          </a:p>
          <a:p>
            <a:endParaRPr lang="en-GB" dirty="0" smtClean="0"/>
          </a:p>
          <a:p>
            <a:r>
              <a:rPr lang="en-GB" dirty="0" smtClean="0"/>
              <a:t>Adherence to the </a:t>
            </a:r>
            <a:r>
              <a:rPr lang="en-GB" b="1" dirty="0" smtClean="0"/>
              <a:t>Guidance Council’s Code of Principles </a:t>
            </a:r>
            <a:r>
              <a:rPr lang="en-GB" dirty="0" smtClean="0"/>
              <a:t>(impartial</a:t>
            </a:r>
            <a:r>
              <a:rPr lang="en-GB" dirty="0"/>
              <a:t>, current, confidential, in accordance with equality and diversity legislation, accessible, individual ownership, </a:t>
            </a:r>
            <a:r>
              <a:rPr lang="en-GB" dirty="0" smtClean="0"/>
              <a:t>transparency)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and the </a:t>
            </a:r>
            <a:r>
              <a:rPr lang="en-GB" b="1" dirty="0" smtClean="0"/>
              <a:t>Career Development Institute’s Code of Practice</a:t>
            </a:r>
            <a:r>
              <a:rPr lang="en-GB" dirty="0" smtClean="0"/>
              <a:t> (as above, also duty of care,        accountability and CPD)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ACL 1-1 IAG offer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55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550" y="2255520"/>
            <a:ext cx="4600382" cy="27693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For general appointments:</a:t>
            </a:r>
            <a:endParaRPr lang="en-US" b="1" dirty="0"/>
          </a:p>
          <a:p>
            <a:pPr marL="0" indent="0">
              <a:buNone/>
            </a:pPr>
            <a:r>
              <a:rPr lang="en-GB" dirty="0" smtClean="0"/>
              <a:t>Contact</a:t>
            </a:r>
            <a:r>
              <a:rPr lang="en-GB" dirty="0"/>
              <a:t> </a:t>
            </a:r>
            <a:r>
              <a:rPr lang="en-GB" dirty="0" smtClean="0"/>
              <a:t>Alison </a:t>
            </a:r>
            <a:r>
              <a:rPr lang="en-GB" dirty="0"/>
              <a:t>on 07808 </a:t>
            </a:r>
            <a:r>
              <a:rPr lang="en-GB" dirty="0" smtClean="0"/>
              <a:t>879044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Email </a:t>
            </a:r>
            <a:r>
              <a:rPr lang="en-GB" u="sng" dirty="0">
                <a:hlinkClick r:id="rId2"/>
              </a:rPr>
              <a:t>Alison.moore@islington.gov.uk</a:t>
            </a:r>
            <a:r>
              <a:rPr lang="en-GB" dirty="0"/>
              <a:t> </a:t>
            </a: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Appointments available:</a:t>
            </a:r>
          </a:p>
          <a:p>
            <a:pPr marL="0" indent="0">
              <a:buNone/>
            </a:pPr>
            <a:r>
              <a:rPr lang="en-GB" dirty="0" smtClean="0"/>
              <a:t>Tuesdays </a:t>
            </a:r>
            <a:r>
              <a:rPr lang="en-GB" dirty="0"/>
              <a:t>and </a:t>
            </a:r>
            <a:r>
              <a:rPr lang="en-GB" dirty="0" smtClean="0"/>
              <a:t>Thursdays</a:t>
            </a:r>
          </a:p>
          <a:p>
            <a:pPr marL="0" indent="0">
              <a:buNone/>
            </a:pPr>
            <a:r>
              <a:rPr lang="en-GB" dirty="0" smtClean="0"/>
              <a:t>9.30am - 12.30pm and 1 – 4pm</a:t>
            </a:r>
          </a:p>
          <a:p>
            <a:pPr marL="0" indent="0">
              <a:buNone/>
            </a:pPr>
            <a:r>
              <a:rPr lang="en-GB" dirty="0" smtClean="0"/>
              <a:t> </a:t>
            </a: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550" y="913168"/>
            <a:ext cx="9520726" cy="424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can learners book an appointment?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11550" y="5294707"/>
            <a:ext cx="114279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find out about all or our courses on offer visit: 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www.adultlearning.islington.gov.uk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11550" y="1602481"/>
            <a:ext cx="101433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the summer term we are offering IAG sessions via telephone and/or via MS Teams</a:t>
            </a:r>
          </a:p>
        </p:txBody>
      </p:sp>
    </p:spTree>
    <p:extLst>
      <p:ext uri="{BB962C8B-B14F-4D97-AF65-F5344CB8AC3E}">
        <p14:creationId xmlns:p14="http://schemas.microsoft.com/office/powerpoint/2010/main" val="355536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082" y="276916"/>
            <a:ext cx="9131575" cy="359189"/>
          </a:xfrm>
        </p:spPr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457" t="12843" r="30153" b="14574"/>
          <a:stretch/>
        </p:blipFill>
        <p:spPr>
          <a:xfrm>
            <a:off x="-304299" y="-49696"/>
            <a:ext cx="4512419" cy="4944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0050" t="14628" r="31802" b="17986"/>
          <a:stretch/>
        </p:blipFill>
        <p:spPr>
          <a:xfrm>
            <a:off x="3977007" y="2332364"/>
            <a:ext cx="4035287" cy="45620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7051" t="13492" r="28023" b="8536"/>
          <a:stretch/>
        </p:blipFill>
        <p:spPr>
          <a:xfrm>
            <a:off x="8183453" y="160773"/>
            <a:ext cx="4008547" cy="445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2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05417" y="2627392"/>
            <a:ext cx="3879067" cy="15301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GB" altLang="en-US" sz="33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David Coleman</a:t>
            </a:r>
          </a:p>
          <a:p>
            <a:pPr defTabSz="6858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GB" altLang="en-US" sz="21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Safeguarding Lead</a:t>
            </a:r>
          </a:p>
          <a:p>
            <a:pPr defTabSz="6858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GB" altLang="en-US" sz="21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Tel 020 7527 3343</a:t>
            </a:r>
          </a:p>
          <a:p>
            <a:pPr defTabSz="6858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GB" altLang="en-US" sz="21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ACLSafeguarding@islington.ac.uk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417" y="534746"/>
            <a:ext cx="7886700" cy="994172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Safeguarding</a:t>
            </a:r>
            <a:endParaRPr lang="en-GB" dirty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979" y="7985"/>
            <a:ext cx="5430520" cy="688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37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347"/>
          <a:stretch/>
        </p:blipFill>
        <p:spPr>
          <a:xfrm>
            <a:off x="6433423" y="857251"/>
            <a:ext cx="4028492" cy="509651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730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https://dictionary.cambridge.org/plus/quiz/image</a:t>
            </a:r>
            <a:r>
              <a:rPr lang="en-GB" dirty="0" smtClean="0"/>
              <a:t>/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807" y="1488886"/>
            <a:ext cx="11610997" cy="4507657"/>
          </a:xfrm>
        </p:spPr>
        <p:txBody>
          <a:bodyPr/>
          <a:lstStyle/>
          <a:p>
            <a:r>
              <a:rPr lang="en-GB" sz="2400" dirty="0">
                <a:hlinkClick r:id="rId2"/>
              </a:rPr>
              <a:t>https://dictionary.cambridge.org/plus/quiz/image</a:t>
            </a:r>
            <a:r>
              <a:rPr lang="en-GB" sz="2400" dirty="0" smtClean="0">
                <a:hlinkClick r:id="rId2"/>
              </a:rPr>
              <a:t>/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Decide on a topic collectively from the images I will show you. We will play a quiz.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A72F1-7C48-48D3-BD10-6E63D5D10D17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17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lington Council">
  <a:themeElements>
    <a:clrScheme name="PH LBI Colours">
      <a:dk1>
        <a:sysClr val="windowText" lastClr="000000"/>
      </a:dk1>
      <a:lt1>
        <a:sysClr val="window" lastClr="FFFFFF"/>
      </a:lt1>
      <a:dk2>
        <a:srgbClr val="003893"/>
      </a:dk2>
      <a:lt2>
        <a:srgbClr val="EEECE1"/>
      </a:lt2>
      <a:accent1>
        <a:srgbClr val="007229"/>
      </a:accent1>
      <a:accent2>
        <a:srgbClr val="B9D300"/>
      </a:accent2>
      <a:accent3>
        <a:srgbClr val="0097AC"/>
      </a:accent3>
      <a:accent4>
        <a:srgbClr val="003151"/>
      </a:accent4>
      <a:accent5>
        <a:srgbClr val="9C307D"/>
      </a:accent5>
      <a:accent6>
        <a:srgbClr val="591E55"/>
      </a:accent6>
      <a:hlink>
        <a:srgbClr val="003893"/>
      </a:hlink>
      <a:folHlink>
        <a:srgbClr val="5600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>
          <a:defRPr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CE2CCF9E8B04C82CAD9412AB99853" ma:contentTypeVersion="9" ma:contentTypeDescription="Create a new document." ma:contentTypeScope="" ma:versionID="0205f85d50610c948b32b0702bffd475">
  <xsd:schema xmlns:xsd="http://www.w3.org/2001/XMLSchema" xmlns:xs="http://www.w3.org/2001/XMLSchema" xmlns:p="http://schemas.microsoft.com/office/2006/metadata/properties" xmlns:ns3="15214c3a-c4c8-4e1b-a9e9-78803475fd2c" targetNamespace="http://schemas.microsoft.com/office/2006/metadata/properties" ma:root="true" ma:fieldsID="e8ffbe8545d8726e788a94ae0780955b" ns3:_="">
    <xsd:import namespace="15214c3a-c4c8-4e1b-a9e9-78803475fd2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214c3a-c4c8-4e1b-a9e9-78803475fd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3163C7-C031-4EE1-BE53-B44058DA99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EDEDC6-3292-438A-A6B4-A022432EC9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214c3a-c4c8-4e1b-a9e9-78803475fd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2AF983-8EEF-464B-8CB5-0942C9DAF92F}">
  <ds:schemaRefs>
    <ds:schemaRef ds:uri="http://purl.org/dc/terms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15214c3a-c4c8-4e1b-a9e9-78803475fd2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4516</TotalTime>
  <Words>452</Words>
  <Application>Microsoft Office PowerPoint</Application>
  <PresentationFormat>Widescreen</PresentationFormat>
  <Paragraphs>94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Islington Council</vt:lpstr>
      <vt:lpstr>ESOL L1 Spring Term</vt:lpstr>
      <vt:lpstr>Session aims/objs</vt:lpstr>
      <vt:lpstr>Online Learning Class Rules</vt:lpstr>
      <vt:lpstr>Our ACL 1-1 IAG offer</vt:lpstr>
      <vt:lpstr>How can learners book an appointment?</vt:lpstr>
      <vt:lpstr>PowerPoint Presentation</vt:lpstr>
      <vt:lpstr>Safeguarding</vt:lpstr>
      <vt:lpstr>PowerPoint Presentation</vt:lpstr>
      <vt:lpstr>https://dictionary.cambridge.org/plus/quiz/image/ </vt:lpstr>
      <vt:lpstr>Write down your thoughts on the quiz</vt:lpstr>
      <vt:lpstr>https://www.bbc.co.uk/learningenglish/english/course/emw/unit-1/session-11 </vt:lpstr>
      <vt:lpstr>Lesson summary</vt:lpstr>
      <vt:lpstr>References: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ESOL Level 1 Summer Term</dc:title>
  <dc:creator>Microsoft Office User</dc:creator>
  <cp:lastModifiedBy>Rahim, Nilupa</cp:lastModifiedBy>
  <cp:revision>343</cp:revision>
  <dcterms:created xsi:type="dcterms:W3CDTF">2020-04-27T09:47:50Z</dcterms:created>
  <dcterms:modified xsi:type="dcterms:W3CDTF">2021-03-15T14:27:57Z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0x01010079FCE2CCF9E8B04C82CAD9412AB99853</vt:lpwstr>
  </property>
</Properties>
</file>