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4"/>
  </p:sldMasterIdLst>
  <p:sldIdLst>
    <p:sldId id="256" r:id="rId5"/>
    <p:sldId id="257" r:id="rId6"/>
    <p:sldId id="258" r:id="rId7"/>
    <p:sldId id="265" r:id="rId8"/>
    <p:sldId id="260" r:id="rId9"/>
    <p:sldId id="261" r:id="rId10"/>
    <p:sldId id="266" r:id="rId11"/>
    <p:sldId id="267" r:id="rId12"/>
    <p:sldId id="262" r:id="rId13"/>
    <p:sldId id="264" r:id="rId14"/>
    <p:sldId id="263" r:id="rId15"/>
    <p:sldId id="25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05"/>
  </p:normalViewPr>
  <p:slideViewPr>
    <p:cSldViewPr snapToGrid="0" snapToObjects="1">
      <p:cViewPr varScale="1">
        <p:scale>
          <a:sx n="96" d="100"/>
          <a:sy n="96" d="100"/>
        </p:scale>
        <p:origin x="57" y="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0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98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656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4400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795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286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26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01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31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7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7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1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9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29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48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2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04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6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4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ESOL Level 1</a:t>
            </a:r>
            <a:br>
              <a:rPr lang="en-US" dirty="0"/>
            </a:br>
            <a:r>
              <a:rPr lang="en-US" dirty="0" smtClean="0"/>
              <a:t>Autumn </a:t>
            </a:r>
            <a:r>
              <a:rPr lang="en-US" dirty="0"/>
              <a:t>Term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28th </a:t>
            </a:r>
            <a:r>
              <a:rPr lang="en-US" sz="4000" dirty="0" smtClean="0"/>
              <a:t>Sept </a:t>
            </a:r>
            <a:r>
              <a:rPr lang="mr-IN" sz="4000" dirty="0"/>
              <a:t>–</a:t>
            </a:r>
            <a:r>
              <a:rPr lang="en-US" sz="4000" dirty="0"/>
              <a:t> </a:t>
            </a:r>
            <a:r>
              <a:rPr lang="en-US" sz="4000" dirty="0" smtClean="0"/>
              <a:t>7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Dec </a:t>
            </a:r>
            <a:r>
              <a:rPr lang="en-US" sz="40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95869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dirty="0"/>
              <a:t>Your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5042"/>
            <a:ext cx="10820400" cy="402412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altLang="en-US" sz="3200" b="1" dirty="0"/>
              <a:t>Ensure you take responsibility for your own learning</a:t>
            </a:r>
          </a:p>
          <a:p>
            <a:pPr>
              <a:buNone/>
            </a:pPr>
            <a:endParaRPr lang="en-GB" altLang="en-US" sz="3200" b="1" dirty="0"/>
          </a:p>
          <a:p>
            <a:pPr lvl="1"/>
            <a:r>
              <a:rPr lang="en-GB" altLang="en-US" sz="3200" dirty="0"/>
              <a:t>Attend classes regularly</a:t>
            </a:r>
          </a:p>
          <a:p>
            <a:pPr lvl="1"/>
            <a:r>
              <a:rPr lang="en-GB" altLang="en-US" sz="3200" dirty="0"/>
              <a:t>Be punctual</a:t>
            </a:r>
          </a:p>
          <a:p>
            <a:pPr lvl="1"/>
            <a:r>
              <a:rPr lang="en-GB" altLang="en-US" sz="3200" dirty="0"/>
              <a:t>Complete group work &amp; individual tasks</a:t>
            </a:r>
          </a:p>
          <a:p>
            <a:pPr lvl="1"/>
            <a:r>
              <a:rPr lang="en-GB" altLang="en-US" sz="3200" dirty="0"/>
              <a:t>Provide/seek support form your peers</a:t>
            </a:r>
          </a:p>
          <a:p>
            <a:endParaRPr lang="en-US" dirty="0"/>
          </a:p>
        </p:txBody>
      </p:sp>
      <p:pic>
        <p:nvPicPr>
          <p:cNvPr id="4" name="Picture 5" descr="Sillohetes holding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649" y="5108575"/>
            <a:ext cx="28797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09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982" y="381000"/>
            <a:ext cx="8610600" cy="1293028"/>
          </a:xfrm>
        </p:spPr>
        <p:txBody>
          <a:bodyPr/>
          <a:lstStyle/>
          <a:p>
            <a:pPr algn="ctr" eaLnBrk="1" hangingPunct="1"/>
            <a:r>
              <a:rPr lang="en-GB" altLang="en-US" b="1">
                <a:latin typeface="Arial" charset="0"/>
              </a:rPr>
              <a:t>Summary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556591" y="1381540"/>
            <a:ext cx="10949609" cy="4837146"/>
          </a:xfrm>
        </p:spPr>
        <p:txBody>
          <a:bodyPr/>
          <a:lstStyle/>
          <a:p>
            <a:pPr eaLnBrk="1" hangingPunct="1"/>
            <a:r>
              <a:rPr lang="en-GB" altLang="en-US" sz="3600" dirty="0"/>
              <a:t>Self introductions</a:t>
            </a:r>
          </a:p>
          <a:p>
            <a:pPr eaLnBrk="1" hangingPunct="1"/>
            <a:r>
              <a:rPr lang="en-GB" altLang="en-US" sz="3600" dirty="0"/>
              <a:t>Course </a:t>
            </a:r>
            <a:r>
              <a:rPr lang="en-GB" altLang="en-US" sz="3600" dirty="0" smtClean="0"/>
              <a:t>information</a:t>
            </a:r>
          </a:p>
          <a:p>
            <a:pPr eaLnBrk="1" hangingPunct="1"/>
            <a:r>
              <a:rPr lang="en-GB" altLang="en-US" sz="3600" dirty="0" smtClean="0"/>
              <a:t>H/S induction</a:t>
            </a:r>
            <a:endParaRPr lang="en-GB" altLang="en-US" sz="3600" dirty="0"/>
          </a:p>
          <a:p>
            <a:pPr eaLnBrk="1" hangingPunct="1"/>
            <a:r>
              <a:rPr lang="en-GB" altLang="en-US" sz="3600" dirty="0"/>
              <a:t>Agreed boundaries</a:t>
            </a:r>
          </a:p>
          <a:p>
            <a:pPr eaLnBrk="1" hangingPunct="1"/>
            <a:r>
              <a:rPr lang="en-GB" altLang="en-US" sz="3600" b="1" dirty="0" smtClean="0"/>
              <a:t>H/W: complete diagnostic assessment and learner profile on </a:t>
            </a:r>
            <a:r>
              <a:rPr lang="en-GB" altLang="en-US" sz="3600" b="1" dirty="0"/>
              <a:t>M</a:t>
            </a:r>
            <a:r>
              <a:rPr lang="en-GB" altLang="en-US" sz="3600" b="1" dirty="0" smtClean="0"/>
              <a:t>oodle</a:t>
            </a:r>
            <a:endParaRPr lang="en-GB" altLang="en-US" sz="3600" b="1" dirty="0"/>
          </a:p>
          <a:p>
            <a:pPr eaLnBrk="1" hangingPunct="1"/>
            <a:endParaRPr lang="en-GB" altLang="en-US" dirty="0"/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496BA3-E411-7743-BA28-F21A5E9E0344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GB" altLang="en-US" sz="1000"/>
          </a:p>
        </p:txBody>
      </p:sp>
      <p:pic>
        <p:nvPicPr>
          <p:cNvPr id="14341" name="Picture 5" descr="MCj043393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071" y="5261768"/>
            <a:ext cx="1643929" cy="143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Picture 6" descr="MCj03963040000[1]"/>
          <p:cNvSpPr>
            <a:spLocks noChangeAspect="1" noChangeArrowheads="1"/>
          </p:cNvSpPr>
          <p:nvPr/>
        </p:nvSpPr>
        <p:spPr bwMode="auto">
          <a:xfrm>
            <a:off x="2495551" y="4724401"/>
            <a:ext cx="9128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4343" name="Picture 7" descr="MPj040112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425" y="5704103"/>
            <a:ext cx="3811454" cy="102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10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dirty="0"/>
              <a:t>The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05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Welcome to the session</a:t>
            </a:r>
            <a:br>
              <a:rPr lang="en-US" dirty="0"/>
            </a:br>
            <a:r>
              <a:rPr lang="en-US" dirty="0"/>
              <a:t>and the new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541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813" y="361417"/>
            <a:ext cx="10820400" cy="1293028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62" y="1348353"/>
            <a:ext cx="11623729" cy="5509647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/>
              <a:t>Aim: </a:t>
            </a:r>
            <a:r>
              <a:rPr lang="en-GB" sz="3200" dirty="0"/>
              <a:t>course induction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/>
              <a:t>Objs</a:t>
            </a:r>
            <a:r>
              <a:rPr lang="en-GB" sz="3200" b="1" dirty="0"/>
              <a:t>: </a:t>
            </a:r>
            <a:r>
              <a:rPr lang="en-GB" sz="3200" dirty="0"/>
              <a:t>by the end of this session, you will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/>
              <a:t>Familiarise yourself with ACL VLE (Moodle)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/>
              <a:t>List some online learning classroom </a:t>
            </a:r>
            <a:r>
              <a:rPr lang="en-GB" sz="3200" dirty="0" smtClean="0"/>
              <a:t>rules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/>
              <a:t>Familiarise yourself on ACL Safeguarding procedures</a:t>
            </a:r>
            <a:endParaRPr lang="en-GB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/>
              <a:t>Introduce yourself to the </a:t>
            </a:r>
            <a:r>
              <a:rPr lang="en-GB" sz="3200" dirty="0" smtClean="0"/>
              <a:t>group and give some personal information</a:t>
            </a:r>
            <a:endParaRPr lang="en-GB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/>
              <a:t>Ask and answer some questions relating to the </a:t>
            </a:r>
            <a:r>
              <a:rPr lang="en-GB" sz="3200" dirty="0" smtClean="0"/>
              <a:t>course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25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21" y="277356"/>
            <a:ext cx="8698396" cy="796071"/>
          </a:xfrm>
        </p:spPr>
        <p:txBody>
          <a:bodyPr>
            <a:normAutofit/>
          </a:bodyPr>
          <a:lstStyle/>
          <a:p>
            <a:pPr algn="ctr"/>
            <a:r>
              <a:rPr lang="en-GB" sz="3600" b="1" cap="none" dirty="0" smtClean="0"/>
              <a:t>Getting to know you</a:t>
            </a:r>
            <a:endParaRPr lang="en-GB" sz="36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40" y="1162878"/>
            <a:ext cx="11608904" cy="51999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Spend to minutes introducing yourself to the rest of the group and talk about the following:</a:t>
            </a:r>
          </a:p>
          <a:p>
            <a:endParaRPr lang="en-US" sz="3200" b="1" dirty="0"/>
          </a:p>
          <a:p>
            <a:r>
              <a:rPr lang="en-US" sz="3200" dirty="0" smtClean="0"/>
              <a:t>Your name, some personal info that you want to share (i.e. country of origin </a:t>
            </a:r>
            <a:r>
              <a:rPr lang="en-US" sz="3200" dirty="0" err="1" smtClean="0"/>
              <a:t>etc</a:t>
            </a:r>
            <a:r>
              <a:rPr lang="en-US" sz="3200" dirty="0" smtClean="0"/>
              <a:t>)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What </a:t>
            </a:r>
            <a:r>
              <a:rPr lang="en-US" sz="3200" dirty="0"/>
              <a:t>are you most proud of </a:t>
            </a:r>
            <a:r>
              <a:rPr lang="en-US" sz="3200" dirty="0" smtClean="0"/>
              <a:t>currently? </a:t>
            </a:r>
          </a:p>
          <a:p>
            <a:pPr marL="0" indent="0">
              <a:buNone/>
            </a:pPr>
            <a:r>
              <a:rPr lang="en-US" sz="3200" b="1" i="1" dirty="0" smtClean="0"/>
              <a:t>(speaking: “I am most proud of….”)</a:t>
            </a:r>
          </a:p>
          <a:p>
            <a:endParaRPr lang="en-US" sz="3200" dirty="0"/>
          </a:p>
          <a:p>
            <a:r>
              <a:rPr lang="en-US" sz="3200" dirty="0" smtClean="0"/>
              <a:t>What are your current aspirations?</a:t>
            </a:r>
          </a:p>
          <a:p>
            <a:pPr marL="0" indent="0">
              <a:buNone/>
            </a:pPr>
            <a:r>
              <a:rPr lang="en-US" sz="3200" dirty="0" smtClean="0"/>
              <a:t>(</a:t>
            </a:r>
            <a:r>
              <a:rPr lang="en-US" sz="3200" b="1" dirty="0" smtClean="0"/>
              <a:t>speaking: </a:t>
            </a:r>
            <a:r>
              <a:rPr lang="en-US" sz="3200" dirty="0" smtClean="0"/>
              <a:t>“</a:t>
            </a:r>
            <a:r>
              <a:rPr lang="en-US" sz="3200" b="1" i="1" dirty="0" smtClean="0"/>
              <a:t>My current aspiration is</a:t>
            </a:r>
            <a:r>
              <a:rPr lang="en-US" sz="3200" b="1" i="1" dirty="0"/>
              <a:t>/ </a:t>
            </a:r>
            <a:r>
              <a:rPr lang="en-US" sz="3200" b="1" i="1" dirty="0" smtClean="0"/>
              <a:t>aspirations are….”)</a:t>
            </a:r>
            <a:r>
              <a:rPr lang="en-US" i="1" dirty="0"/>
              <a:t/>
            </a:r>
            <a:br>
              <a:rPr lang="en-US" i="1" dirty="0"/>
            </a:br>
            <a:r>
              <a:rPr lang="en-US" b="1" i="1" dirty="0"/>
              <a:t/>
            </a:r>
            <a:br>
              <a:rPr lang="en-US" b="1" i="1" dirty="0"/>
            </a:b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54884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549275"/>
            <a:ext cx="7924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b="1" dirty="0">
                <a:latin typeface="Arial" charset="0"/>
              </a:rPr>
              <a:t>Skills you will develop on this course (ESOL Level 1)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4E3C7E-3569-9F4B-98CD-8CE9A432BAD6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en-US" sz="1000"/>
          </a:p>
        </p:txBody>
      </p:sp>
      <p:sp>
        <p:nvSpPr>
          <p:cNvPr id="9220" name="Line 8"/>
          <p:cNvSpPr>
            <a:spLocks noChangeShapeType="1"/>
          </p:cNvSpPr>
          <p:nvPr/>
        </p:nvSpPr>
        <p:spPr bwMode="auto">
          <a:xfrm flipH="1" flipV="1">
            <a:off x="4511676" y="3141664"/>
            <a:ext cx="50482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9"/>
          <p:cNvSpPr>
            <a:spLocks noChangeShapeType="1"/>
          </p:cNvSpPr>
          <p:nvPr/>
        </p:nvSpPr>
        <p:spPr bwMode="auto">
          <a:xfrm flipV="1">
            <a:off x="6600825" y="3284539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11"/>
          <p:cNvSpPr>
            <a:spLocks noChangeShapeType="1"/>
          </p:cNvSpPr>
          <p:nvPr/>
        </p:nvSpPr>
        <p:spPr bwMode="auto">
          <a:xfrm flipH="1">
            <a:off x="5087939" y="4508500"/>
            <a:ext cx="5032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12"/>
          <p:cNvSpPr>
            <a:spLocks noChangeShapeType="1"/>
          </p:cNvSpPr>
          <p:nvPr/>
        </p:nvSpPr>
        <p:spPr bwMode="auto">
          <a:xfrm>
            <a:off x="6816725" y="4437064"/>
            <a:ext cx="503238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Oval 13"/>
          <p:cNvSpPr>
            <a:spLocks noChangeArrowheads="1"/>
          </p:cNvSpPr>
          <p:nvPr/>
        </p:nvSpPr>
        <p:spPr bwMode="auto">
          <a:xfrm>
            <a:off x="2711450" y="2565401"/>
            <a:ext cx="1873250" cy="79057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accent6"/>
                </a:solidFill>
                <a:latin typeface="Comic Sans MS" charset="0"/>
              </a:rPr>
              <a:t>Spelling</a:t>
            </a:r>
          </a:p>
        </p:txBody>
      </p:sp>
      <p:sp>
        <p:nvSpPr>
          <p:cNvPr id="9225" name="Oval 14"/>
          <p:cNvSpPr>
            <a:spLocks noChangeArrowheads="1"/>
          </p:cNvSpPr>
          <p:nvPr/>
        </p:nvSpPr>
        <p:spPr bwMode="auto">
          <a:xfrm>
            <a:off x="3359150" y="5229226"/>
            <a:ext cx="1944688" cy="7921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Reading</a:t>
            </a:r>
          </a:p>
        </p:txBody>
      </p:sp>
      <p:sp>
        <p:nvSpPr>
          <p:cNvPr id="9226" name="Oval 15"/>
          <p:cNvSpPr>
            <a:spLocks noChangeArrowheads="1"/>
          </p:cNvSpPr>
          <p:nvPr/>
        </p:nvSpPr>
        <p:spPr bwMode="auto">
          <a:xfrm>
            <a:off x="6527801" y="5300663"/>
            <a:ext cx="2233613" cy="8636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Punctuation</a:t>
            </a:r>
          </a:p>
        </p:txBody>
      </p:sp>
      <p:sp>
        <p:nvSpPr>
          <p:cNvPr id="9227" name="Oval 16"/>
          <p:cNvSpPr>
            <a:spLocks noChangeArrowheads="1"/>
          </p:cNvSpPr>
          <p:nvPr/>
        </p:nvSpPr>
        <p:spPr bwMode="auto">
          <a:xfrm>
            <a:off x="8366125" y="3862389"/>
            <a:ext cx="1943100" cy="935037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Speaking &amp;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 listening</a:t>
            </a:r>
          </a:p>
        </p:txBody>
      </p:sp>
      <p:sp>
        <p:nvSpPr>
          <p:cNvPr id="9228" name="Oval 17"/>
          <p:cNvSpPr>
            <a:spLocks noChangeArrowheads="1"/>
          </p:cNvSpPr>
          <p:nvPr/>
        </p:nvSpPr>
        <p:spPr bwMode="auto">
          <a:xfrm>
            <a:off x="5591176" y="2565400"/>
            <a:ext cx="2016125" cy="719138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Grammar</a:t>
            </a:r>
          </a:p>
        </p:txBody>
      </p:sp>
      <p:sp>
        <p:nvSpPr>
          <p:cNvPr id="9229" name="Line 19"/>
          <p:cNvSpPr>
            <a:spLocks noChangeShapeType="1"/>
          </p:cNvSpPr>
          <p:nvPr/>
        </p:nvSpPr>
        <p:spPr bwMode="auto">
          <a:xfrm flipH="1">
            <a:off x="3792539" y="4221163"/>
            <a:ext cx="7191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Oval 20"/>
          <p:cNvSpPr>
            <a:spLocks noChangeArrowheads="1"/>
          </p:cNvSpPr>
          <p:nvPr/>
        </p:nvSpPr>
        <p:spPr bwMode="auto">
          <a:xfrm>
            <a:off x="2424114" y="4076701"/>
            <a:ext cx="1368425" cy="7207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Writing</a:t>
            </a:r>
          </a:p>
        </p:txBody>
      </p:sp>
      <p:sp>
        <p:nvSpPr>
          <p:cNvPr id="9231" name="Oval 22"/>
          <p:cNvSpPr>
            <a:spLocks noChangeArrowheads="1"/>
          </p:cNvSpPr>
          <p:nvPr/>
        </p:nvSpPr>
        <p:spPr bwMode="auto">
          <a:xfrm>
            <a:off x="4511676" y="3716339"/>
            <a:ext cx="3097213" cy="865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Comic Sans MS" charset="0"/>
              </a:rPr>
              <a:t>ESOL Level 1</a:t>
            </a:r>
          </a:p>
        </p:txBody>
      </p:sp>
      <p:sp>
        <p:nvSpPr>
          <p:cNvPr id="9232" name="Line 23"/>
          <p:cNvSpPr>
            <a:spLocks noChangeShapeType="1"/>
          </p:cNvSpPr>
          <p:nvPr/>
        </p:nvSpPr>
        <p:spPr bwMode="auto">
          <a:xfrm>
            <a:off x="7554913" y="4216401"/>
            <a:ext cx="81121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Oval 15"/>
          <p:cNvSpPr>
            <a:spLocks noChangeArrowheads="1"/>
          </p:cNvSpPr>
          <p:nvPr/>
        </p:nvSpPr>
        <p:spPr bwMode="auto">
          <a:xfrm>
            <a:off x="8120063" y="2668588"/>
            <a:ext cx="2233612" cy="8636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Language related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to </a:t>
            </a:r>
            <a:r>
              <a:rPr lang="en-GB" altLang="en-US" sz="1800" dirty="0" smtClean="0">
                <a:latin typeface="Comic Sans MS" charset="0"/>
              </a:rPr>
              <a:t>Me and My Health</a:t>
            </a:r>
            <a:endParaRPr lang="en-GB" altLang="en-US" sz="1800" dirty="0">
              <a:latin typeface="Comic Sans MS" charset="0"/>
            </a:endParaRPr>
          </a:p>
        </p:txBody>
      </p:sp>
      <p:pic>
        <p:nvPicPr>
          <p:cNvPr id="92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4265">
            <a:off x="7383464" y="3578225"/>
            <a:ext cx="132873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60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2" grpId="1"/>
      <p:bldP spid="9224" grpId="0" animBg="1"/>
      <p:bldP spid="9225" grpId="0" animBg="1"/>
      <p:bldP spid="9226" grpId="0" animBg="1"/>
      <p:bldP spid="9227" grpId="0" animBg="1"/>
      <p:bldP spid="9228" grpId="0" animBg="1"/>
      <p:bldP spid="9230" grpId="0" animBg="1"/>
      <p:bldP spid="9231" grpId="0" animBg="1"/>
      <p:bldP spid="92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113" y="549275"/>
            <a:ext cx="7772400" cy="1143000"/>
          </a:xfrm>
        </p:spPr>
        <p:txBody>
          <a:bodyPr/>
          <a:lstStyle/>
          <a:p>
            <a:pPr algn="ctr" eaLnBrk="1" hangingPunct="1"/>
            <a:r>
              <a:rPr lang="en-GB" altLang="en-US" b="1" dirty="0">
                <a:latin typeface="Arial" charset="0"/>
              </a:rPr>
              <a:t>Group Agreement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91260" y="1883880"/>
            <a:ext cx="9959032" cy="4158145"/>
          </a:xfrm>
        </p:spPr>
        <p:txBody>
          <a:bodyPr>
            <a:normAutofit/>
          </a:bodyPr>
          <a:lstStyle/>
          <a:p>
            <a:pPr eaLnBrk="1" hangingPunct="1">
              <a:buFont typeface="Wingdings" charset="2"/>
              <a:buNone/>
            </a:pPr>
            <a:r>
              <a:rPr lang="en-GB" altLang="en-US" sz="3200" b="1" dirty="0"/>
              <a:t>How can we work together, effectively?</a:t>
            </a:r>
          </a:p>
          <a:p>
            <a:pPr eaLnBrk="1" hangingPunct="1">
              <a:buFont typeface="Wingdings" charset="2"/>
              <a:buNone/>
            </a:pPr>
            <a:endParaRPr lang="en-GB" altLang="en-US" dirty="0"/>
          </a:p>
          <a:p>
            <a:pPr eaLnBrk="1" hangingPunct="1"/>
            <a:r>
              <a:rPr lang="en-GB" altLang="en-US" sz="3200" dirty="0"/>
              <a:t>Discuss acceptable boundaries</a:t>
            </a:r>
          </a:p>
          <a:p>
            <a:pPr eaLnBrk="1" hangingPunct="1"/>
            <a:r>
              <a:rPr lang="en-GB" altLang="en-US" sz="3200" dirty="0"/>
              <a:t>Negotiate </a:t>
            </a:r>
            <a:r>
              <a:rPr lang="en-GB" altLang="en-US" sz="3200" dirty="0" smtClean="0"/>
              <a:t>at least 5 class rules</a:t>
            </a:r>
            <a:endParaRPr lang="en-GB" altLang="en-US" sz="3200" dirty="0"/>
          </a:p>
          <a:p>
            <a:pPr lvl="1" eaLnBrk="1" hangingPunct="1">
              <a:buFont typeface="Wingdings" charset="2"/>
              <a:buNone/>
            </a:pPr>
            <a:endParaRPr lang="en-GB" altLang="en-US" sz="2800" dirty="0"/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1C55DB-33C8-7945-A7D5-9A60AEFD7749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GB" altLang="en-US" sz="1000"/>
          </a:p>
        </p:txBody>
      </p:sp>
      <p:sp>
        <p:nvSpPr>
          <p:cNvPr id="11269" name="Picture 5" descr="MCj03963040000[1]"/>
          <p:cNvSpPr>
            <a:spLocks noChangeAspect="1" noChangeArrowheads="1"/>
          </p:cNvSpPr>
          <p:nvPr/>
        </p:nvSpPr>
        <p:spPr bwMode="auto">
          <a:xfrm>
            <a:off x="7680325" y="4292600"/>
            <a:ext cx="2160588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6" name="Picture 5" descr="Sillohetes holding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091" y="4292600"/>
            <a:ext cx="28797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466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0" grpId="1"/>
      <p:bldP spid="7170" grpId="2"/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04" y="-24684"/>
            <a:ext cx="12278408" cy="69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96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60951" y="269612"/>
            <a:ext cx="10515601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Islington Council Adult Community Learning </a:t>
            </a:r>
          </a:p>
          <a:p>
            <a:r>
              <a:rPr lang="en-US" dirty="0"/>
              <a:t>Learner Code of Conduct for on-line learning  </a:t>
            </a:r>
          </a:p>
          <a:p>
            <a:r>
              <a:rPr lang="en-US" dirty="0"/>
              <a:t>We ask that you:</a:t>
            </a:r>
          </a:p>
          <a:p>
            <a:r>
              <a:rPr lang="en-US" dirty="0"/>
              <a:t>1.	Respect others, regardless of culture, ability, race, gender, age or sexual orientation.  Harassment, bullying, discrimination, swearing, racist, homophobic or sexist terms are not acceptable actions will not be tolerated.  </a:t>
            </a:r>
          </a:p>
          <a:p>
            <a:r>
              <a:rPr lang="en-US" dirty="0"/>
              <a:t>2.	Are always courteous and respectful to staff members and other learners  </a:t>
            </a:r>
          </a:p>
          <a:p>
            <a:r>
              <a:rPr lang="en-US" dirty="0"/>
              <a:t>3.	Show a positive commitment to your own development and learning. </a:t>
            </a:r>
          </a:p>
          <a:p>
            <a:r>
              <a:rPr lang="en-US" dirty="0"/>
              <a:t>4.	Show respect for another learners’ development and cooperate appropriately</a:t>
            </a:r>
          </a:p>
          <a:p>
            <a:r>
              <a:rPr lang="en-US" dirty="0"/>
              <a:t>5.	Attend and arrive punctually to training/assessment events that you have been scheduled to take. </a:t>
            </a:r>
          </a:p>
          <a:p>
            <a:r>
              <a:rPr lang="en-US" dirty="0"/>
              <a:t>6.	Locate yourself in an appropriate area if attending live classes e.g. not in bedrooms</a:t>
            </a:r>
          </a:p>
          <a:p>
            <a:r>
              <a:rPr lang="en-US" dirty="0"/>
              <a:t>7.	Understand that learners progress at different paces.</a:t>
            </a:r>
          </a:p>
          <a:p>
            <a:r>
              <a:rPr lang="en-US" dirty="0"/>
              <a:t>8.	Understand that there is a certain amount of necessary paperwork which must be completed by each learner</a:t>
            </a:r>
          </a:p>
          <a:p>
            <a:r>
              <a:rPr lang="en-US" dirty="0"/>
              <a:t>9.	Wear appropriate dress when attending online learning sessions and ensure other members of your household are aware </a:t>
            </a:r>
          </a:p>
          <a:p>
            <a:r>
              <a:rPr lang="en-US" dirty="0"/>
              <a:t>10.	Complete work and collect evidence for assessment within agreed timescales </a:t>
            </a:r>
          </a:p>
          <a:p>
            <a:r>
              <a:rPr lang="en-US" dirty="0"/>
              <a:t>11.	Use an appropriate and professional email address</a:t>
            </a:r>
          </a:p>
          <a:p>
            <a:r>
              <a:rPr lang="en-US" dirty="0"/>
              <a:t>12.	Follow agreed guidelines when instructed by the tutor e.g. muting sound when presentations are occurring </a:t>
            </a:r>
          </a:p>
          <a:p>
            <a:r>
              <a:rPr lang="en-US" dirty="0"/>
              <a:t>13.	Be patient as responses online/phone can sometimes take slightly longer as the tutor or individual is having to record/respond to others within the class at the same time</a:t>
            </a:r>
          </a:p>
          <a:p>
            <a:r>
              <a:rPr lang="en-US" dirty="0"/>
              <a:t>14.	Do not record or distribute any online learning sessions to others, abide by ACL Islington Safeguarding, e-safety and Prevent Policy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4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8" y="47625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GB" altLang="en-US" b="1" dirty="0">
                <a:latin typeface="Arial" charset="0"/>
              </a:rPr>
              <a:t>My role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charset="2"/>
              <a:buNone/>
            </a:pPr>
            <a:r>
              <a:rPr lang="en-GB" altLang="en-US" b="1" dirty="0"/>
              <a:t>Ensure successful learning of all</a:t>
            </a:r>
          </a:p>
          <a:p>
            <a:pPr eaLnBrk="1" hangingPunct="1">
              <a:buFont typeface="Wingdings" charset="2"/>
              <a:buNone/>
            </a:pPr>
            <a:endParaRPr lang="en-GB" altLang="en-US" b="1" dirty="0"/>
          </a:p>
          <a:p>
            <a:pPr lvl="1" eaLnBrk="1" hangingPunct="1"/>
            <a:r>
              <a:rPr lang="en-GB" altLang="en-US" sz="2800" dirty="0"/>
              <a:t>Make learning relevant</a:t>
            </a:r>
          </a:p>
          <a:p>
            <a:pPr lvl="1" eaLnBrk="1" hangingPunct="1"/>
            <a:r>
              <a:rPr lang="en-GB" altLang="en-US" sz="2800" dirty="0"/>
              <a:t>Group work &amp; individual tasks</a:t>
            </a:r>
          </a:p>
          <a:p>
            <a:pPr lvl="1" eaLnBrk="1" hangingPunct="1"/>
            <a:r>
              <a:rPr lang="en-GB" altLang="en-US" sz="2800" dirty="0"/>
              <a:t>Peer support </a:t>
            </a:r>
          </a:p>
          <a:p>
            <a:pPr lvl="1" eaLnBrk="1" hangingPunct="1"/>
            <a:r>
              <a:rPr lang="en-GB" altLang="en-US" sz="2800" dirty="0"/>
              <a:t>Provide individual feedback and support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9C0385-18E8-CB46-8F37-9BF82E426D5B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altLang="en-US" sz="1000"/>
          </a:p>
        </p:txBody>
      </p:sp>
      <p:pic>
        <p:nvPicPr>
          <p:cNvPr id="12293" name="Picture 5" descr="Sillohetes holding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841" y="327593"/>
            <a:ext cx="28797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084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9" grpId="0" build="p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9" ma:contentTypeDescription="Create a new document." ma:contentTypeScope="" ma:versionID="0205f85d50610c948b32b0702bffd475">
  <xsd:schema xmlns:xsd="http://www.w3.org/2001/XMLSchema" xmlns:xs="http://www.w3.org/2001/XMLSchema" xmlns:p="http://schemas.microsoft.com/office/2006/metadata/properties" xmlns:ns3="15214c3a-c4c8-4e1b-a9e9-78803475fd2c" targetNamespace="http://schemas.microsoft.com/office/2006/metadata/properties" ma:root="true" ma:fieldsID="e8ffbe8545d8726e788a94ae0780955b" ns3:_="">
    <xsd:import namespace="15214c3a-c4c8-4e1b-a9e9-78803475fd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2AF983-8EEF-464B-8CB5-0942C9DAF92F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15214c3a-c4c8-4e1b-a9e9-78803475fd2c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13163C7-C031-4EE1-BE53-B44058DA99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EDEDC6-3292-438A-A6B4-A022432EC9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159</TotalTime>
  <Words>568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Comic Sans MS</vt:lpstr>
      <vt:lpstr>Mangal</vt:lpstr>
      <vt:lpstr>Tw Cen MT</vt:lpstr>
      <vt:lpstr>Wingdings</vt:lpstr>
      <vt:lpstr>Droplet</vt:lpstr>
      <vt:lpstr>ESOL Level 1 Autumn Term</vt:lpstr>
      <vt:lpstr>Welcome to the session and the new term</vt:lpstr>
      <vt:lpstr>Session aims/objs</vt:lpstr>
      <vt:lpstr>Getting to know you</vt:lpstr>
      <vt:lpstr>Skills you will develop on this course (ESOL Level 1)</vt:lpstr>
      <vt:lpstr>Group Agreement</vt:lpstr>
      <vt:lpstr>PowerPoint Presentation</vt:lpstr>
      <vt:lpstr>PowerPoint Presentation</vt:lpstr>
      <vt:lpstr>My role</vt:lpstr>
      <vt:lpstr>Your responsibility</vt:lpstr>
      <vt:lpstr>Summary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Level 1 Summer Term</dc:title>
  <dc:creator>Microsoft Office User</dc:creator>
  <cp:lastModifiedBy>Rahim, Nilupa</cp:lastModifiedBy>
  <cp:revision>26</cp:revision>
  <dcterms:created xsi:type="dcterms:W3CDTF">2020-04-27T09:47:50Z</dcterms:created>
  <dcterms:modified xsi:type="dcterms:W3CDTF">2020-09-28T11:52:20Z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