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0" r:id="rId6"/>
    <p:sldId id="304" r:id="rId7"/>
    <p:sldId id="307" r:id="rId8"/>
    <p:sldId id="305" r:id="rId9"/>
    <p:sldId id="306" r:id="rId10"/>
    <p:sldId id="289" r:id="rId11"/>
    <p:sldId id="290" r:id="rId12"/>
    <p:sldId id="291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2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177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25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303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031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0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7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2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00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69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7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15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372F3-CFBE-48F4-BA15-BA86E928F6EC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669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372F3-CFBE-48F4-BA15-BA86E928F6EC}" type="datetimeFigureOut">
              <a:rPr lang="en-GB" smtClean="0"/>
              <a:t>25/06/2021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DC62B-65EC-4A1E-8037-E3E061D161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21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sol.britishcouncil.org/content/teachers/lessons-and-activities/activities/titanic-and-third-conditiona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035" y="238539"/>
            <a:ext cx="10376452" cy="439972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GB" dirty="0"/>
              <a:t>Welcome to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000" dirty="0">
                <a:latin typeface="Calibri" panose="020F0502020204030204" pitchFamily="34" charset="0"/>
                <a:cs typeface="Calibri" panose="020F0502020204030204" pitchFamily="34" charset="0"/>
              </a:rPr>
              <a:t> Summer Term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035" y="4797287"/>
            <a:ext cx="10457690" cy="1156627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L2 Speaking, Listening and Communication exam</a:t>
            </a:r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65653" y="5953914"/>
            <a:ext cx="12437166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282887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clickEffect">
                                  <p:stCondLst>
                                    <p:cond delay="30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esol.britishcouncil.org/content/teachers/lessons-and-activities/activities/titanic-and-third-conditional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54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540" y="374754"/>
            <a:ext cx="10611191" cy="1228760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40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Week </a:t>
            </a:r>
            <a:r>
              <a:rPr lang="en-GB" sz="4000" b="1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8: Aims </a:t>
            </a:r>
            <a:r>
              <a:rPr lang="en-GB" sz="4000" b="1" dirty="0">
                <a:latin typeface="Arial Rounded MT Bold" panose="020F0704030504030204" pitchFamily="34" charset="0"/>
                <a:cs typeface="Calibri" panose="020F0502020204030204" pitchFamily="34" charset="0"/>
              </a:rPr>
              <a:t>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540" y="1858780"/>
            <a:ext cx="10573063" cy="4287186"/>
          </a:xfr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32500" lnSpcReduction="20000"/>
          </a:bodyPr>
          <a:lstStyle/>
          <a:p>
            <a:pPr marL="1371600" indent="-1371600">
              <a:buFont typeface="+mj-lt"/>
              <a:buAutoNum type="arabicPeriod"/>
            </a:pPr>
            <a:r>
              <a:rPr lang="en-GB" sz="11100" dirty="0" smtClean="0">
                <a:latin typeface="Calibri" panose="020F0502020204030204" pitchFamily="34" charset="0"/>
                <a:cs typeface="Calibri" panose="020F0502020204030204" pitchFamily="34" charset="0"/>
              </a:rPr>
              <a:t>Listen to a presentation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11100" dirty="0" smtClean="0">
                <a:latin typeface="Calibri" panose="020F0502020204030204" pitchFamily="34" charset="0"/>
                <a:cs typeface="Calibri" panose="020F0502020204030204" pitchFamily="34" charset="0"/>
              </a:rPr>
              <a:t>Give a presentation</a:t>
            </a:r>
          </a:p>
          <a:p>
            <a:pPr marL="1371600" indent="-1371600">
              <a:buFont typeface="+mj-lt"/>
              <a:buAutoNum type="arabicPeriod"/>
            </a:pPr>
            <a:r>
              <a:rPr lang="en-GB" sz="111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Have a discussion</a:t>
            </a: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endParaRPr lang="en-GB" sz="1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AutoNum type="arabicPeriod" startAt="2"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809" t="23772" r="26229" b="23575"/>
          <a:stretch/>
        </p:blipFill>
        <p:spPr>
          <a:xfrm>
            <a:off x="1587418" y="325120"/>
            <a:ext cx="8445582" cy="62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6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2520" y="1234440"/>
            <a:ext cx="944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L2 Speaking</a:t>
            </a:r>
            <a:r>
              <a:rPr lang="en-GB" b="1" dirty="0"/>
              <a:t>, Listening and Communication exam process </a:t>
            </a:r>
            <a:endParaRPr lang="en-GB" dirty="0"/>
          </a:p>
          <a:p>
            <a:r>
              <a:rPr lang="en-GB" dirty="0"/>
              <a:t>Activity 1 – </a:t>
            </a:r>
            <a:r>
              <a:rPr lang="en-GB" b="1" dirty="0"/>
              <a:t>Formal discussion about unfamiliar </a:t>
            </a:r>
            <a:r>
              <a:rPr lang="en-GB" b="1" dirty="0" smtClean="0"/>
              <a:t>topic</a:t>
            </a:r>
            <a:endParaRPr lang="en-GB" dirty="0"/>
          </a:p>
          <a:p>
            <a:r>
              <a:rPr lang="en-GB" dirty="0"/>
              <a:t>Activity 2 – </a:t>
            </a:r>
            <a:r>
              <a:rPr lang="en-GB" b="1" dirty="0"/>
              <a:t>Presentation about </a:t>
            </a:r>
            <a:r>
              <a:rPr lang="en-GB" b="1" dirty="0" smtClean="0"/>
              <a:t>a healthy diet</a:t>
            </a:r>
            <a:r>
              <a:rPr lang="en-GB" dirty="0" smtClean="0"/>
              <a:t> </a:t>
            </a:r>
            <a:r>
              <a:rPr lang="en-GB" dirty="0"/>
              <a:t>(your </a:t>
            </a:r>
            <a:r>
              <a:rPr lang="en-GB" dirty="0" smtClean="0"/>
              <a:t>lifestyle/diet plan </a:t>
            </a:r>
            <a:r>
              <a:rPr lang="en-GB" dirty="0" err="1" smtClean="0"/>
              <a:t>etc</a:t>
            </a:r>
            <a:r>
              <a:rPr lang="en-GB" dirty="0" smtClean="0"/>
              <a:t>) </a:t>
            </a:r>
            <a:r>
              <a:rPr lang="en-GB" dirty="0"/>
              <a:t>– please prepare a poster or a PowerPoint presentation for this or have something to present. It could be a </a:t>
            </a:r>
            <a:r>
              <a:rPr lang="en-GB" dirty="0" smtClean="0"/>
              <a:t>meal plan/prep/diary/photo </a:t>
            </a:r>
            <a:r>
              <a:rPr lang="en-GB" dirty="0"/>
              <a:t>or you could talk about what </a:t>
            </a:r>
            <a:r>
              <a:rPr lang="en-GB" dirty="0" smtClean="0"/>
              <a:t>you did/how you maintain a healthy diet, the challenges and the benefits.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Activity 3 – </a:t>
            </a:r>
            <a:r>
              <a:rPr lang="en-GB" b="1" dirty="0"/>
              <a:t>informal discussion about a healthy diet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681" t="53893" r="29614" b="21290"/>
          <a:stretch/>
        </p:blipFill>
        <p:spPr>
          <a:xfrm>
            <a:off x="1120992" y="391161"/>
            <a:ext cx="8927248" cy="3266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0992" y="4008120"/>
            <a:ext cx="9057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L2 Speaking</a:t>
            </a:r>
            <a:r>
              <a:rPr lang="en-GB" b="1" dirty="0"/>
              <a:t>, Listening and Communication exam process </a:t>
            </a:r>
            <a:endParaRPr lang="en-GB" dirty="0"/>
          </a:p>
          <a:p>
            <a:r>
              <a:rPr lang="en-GB" dirty="0"/>
              <a:t>Activity 1 – </a:t>
            </a:r>
            <a:r>
              <a:rPr lang="en-GB" b="1" dirty="0"/>
              <a:t>Formal discussion about unfamiliar </a:t>
            </a:r>
            <a:r>
              <a:rPr lang="en-GB" b="1" dirty="0" smtClean="0"/>
              <a:t>topic.</a:t>
            </a:r>
            <a:endParaRPr lang="en-GB" dirty="0"/>
          </a:p>
          <a:p>
            <a:r>
              <a:rPr lang="en-GB" dirty="0"/>
              <a:t>Activity 2 – </a:t>
            </a:r>
            <a:r>
              <a:rPr lang="en-GB" b="1" dirty="0"/>
              <a:t>Presentation about </a:t>
            </a:r>
            <a:r>
              <a:rPr lang="en-GB" b="1" dirty="0" smtClean="0"/>
              <a:t>a healthy diet</a:t>
            </a:r>
            <a:r>
              <a:rPr lang="en-GB" dirty="0" smtClean="0"/>
              <a:t> </a:t>
            </a:r>
            <a:r>
              <a:rPr lang="en-GB" dirty="0"/>
              <a:t>(your </a:t>
            </a:r>
            <a:r>
              <a:rPr lang="en-GB" dirty="0" smtClean="0"/>
              <a:t>lifestyle/diet plan </a:t>
            </a:r>
            <a:r>
              <a:rPr lang="en-GB" dirty="0" err="1" smtClean="0"/>
              <a:t>etc</a:t>
            </a:r>
            <a:r>
              <a:rPr lang="en-GB" dirty="0" smtClean="0"/>
              <a:t>) </a:t>
            </a:r>
            <a:r>
              <a:rPr lang="en-GB" dirty="0"/>
              <a:t>– please prepare a poster or a PowerPoint presentation for this or have something to present. It could be a </a:t>
            </a:r>
            <a:r>
              <a:rPr lang="en-GB" dirty="0" smtClean="0"/>
              <a:t>meal plan/prep/diary/photo </a:t>
            </a:r>
            <a:r>
              <a:rPr lang="en-GB" dirty="0"/>
              <a:t>or you could talk about what </a:t>
            </a:r>
            <a:r>
              <a:rPr lang="en-GB" dirty="0" smtClean="0"/>
              <a:t>you did/how you maintain a healthy diet, the challenges and the benefits.</a:t>
            </a:r>
            <a:endParaRPr lang="en-GB" dirty="0"/>
          </a:p>
          <a:p>
            <a:r>
              <a:rPr lang="en-GB" dirty="0"/>
              <a:t> </a:t>
            </a:r>
          </a:p>
          <a:p>
            <a:r>
              <a:rPr lang="en-GB" dirty="0"/>
              <a:t>Activity 3 – </a:t>
            </a:r>
            <a:r>
              <a:rPr lang="en-GB" b="1" dirty="0"/>
              <a:t>informal discussion about a healthy diet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33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575" t="41284" r="24574" b="17038"/>
          <a:stretch/>
        </p:blipFill>
        <p:spPr>
          <a:xfrm>
            <a:off x="1328645" y="812801"/>
            <a:ext cx="8724675" cy="460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2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97" y="723696"/>
            <a:ext cx="11604332" cy="42564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Summary of lesson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893B5-1B84-4AA8-9780-88C1A84140F8}" type="datetime1">
              <a:rPr lang="en-US" smtClean="0"/>
              <a:t>6/25/2021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06504" y="1542036"/>
            <a:ext cx="11610997" cy="4507657"/>
          </a:xfrm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>
                <a:solidFill>
                  <a:prstClr val="black"/>
                </a:solidFill>
              </a:rPr>
              <a:t>In the lesson, you…(change the verb to its past form)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Take part in a SLC exam</a:t>
            </a:r>
            <a:endParaRPr 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dirty="0"/>
          </a:p>
          <a:p>
            <a:pPr lvl="0">
              <a:lnSpc>
                <a:spcPct val="150000"/>
              </a:lnSpc>
              <a:spcBef>
                <a:spcPts val="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>
              <a:solidFill>
                <a:prstClr val="black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774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2037A-4942-4206-937A-B7AB6E09D7C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80836" y="979060"/>
            <a:ext cx="10628616" cy="4555093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cs typeface="Sassoon Infant Rg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tx1"/>
                </a:solidFill>
              </a:rPr>
              <a:t>Conversation </a:t>
            </a:r>
            <a:r>
              <a:rPr lang="en-GB" altLang="en-US" sz="2400" b="1" dirty="0" smtClean="0">
                <a:solidFill>
                  <a:schemeClr val="tx1"/>
                </a:solidFill>
              </a:rPr>
              <a:t>segment</a:t>
            </a:r>
            <a:endParaRPr lang="en-GB" altLang="en-US" sz="24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Suggest a topic that you would like to talk about…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the most popular topic wins and you will talk about that.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It can be about anything (non-political):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Any interesting facts you recently learned/discovered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Arts and culture</a:t>
            </a:r>
          </a:p>
          <a:p>
            <a:pPr marL="342900" indent="-342900">
              <a:lnSpc>
                <a:spcPct val="100000"/>
              </a:lnSpc>
              <a:spcBef>
                <a:spcPct val="0"/>
              </a:spcBef>
            </a:pPr>
            <a:r>
              <a:rPr lang="en-GB" altLang="en-US" sz="2400" dirty="0" smtClean="0">
                <a:solidFill>
                  <a:schemeClr val="tx1"/>
                </a:solidFill>
              </a:rPr>
              <a:t>Books</a:t>
            </a:r>
            <a:endParaRPr lang="en-GB" altLang="en-US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05103" y="2870994"/>
            <a:ext cx="2547529" cy="204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13" ma:contentTypeDescription="Create a new document." ma:contentTypeScope="" ma:versionID="85cf6e6e9ce17b6636caa667de98f14f">
  <xsd:schema xmlns:xsd="http://www.w3.org/2001/XMLSchema" xmlns:xs="http://www.w3.org/2001/XMLSchema" xmlns:p="http://schemas.microsoft.com/office/2006/metadata/properties" xmlns:ns3="15214c3a-c4c8-4e1b-a9e9-78803475fd2c" xmlns:ns4="9da31f7d-053b-4dc7-8630-e8b4f9ad6862" targetNamespace="http://schemas.microsoft.com/office/2006/metadata/properties" ma:root="true" ma:fieldsID="2597a0c79cbeff1869f01e01b3b7a48c" ns3:_="" ns4:_="">
    <xsd:import namespace="15214c3a-c4c8-4e1b-a9e9-78803475fd2c"/>
    <xsd:import namespace="9da31f7d-053b-4dc7-8630-e8b4f9ad68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31f7d-053b-4dc7-8630-e8b4f9ad686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6E5FBD-5974-47B4-A58C-581175A923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AF2CDA-9815-498C-AAEE-F9FF596E46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9da31f7d-053b-4dc7-8630-e8b4f9ad68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8CDC4D-2908-4ECF-8203-7FAF7ED4F480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9da31f7d-053b-4dc7-8630-e8b4f9ad6862"/>
    <ds:schemaRef ds:uri="15214c3a-c4c8-4e1b-a9e9-78803475fd2c"/>
    <ds:schemaRef ds:uri="http://www.w3.org/XML/1998/namespace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278</Words>
  <Application>Microsoft Office PowerPoint</Application>
  <PresentationFormat>Widescreen</PresentationFormat>
  <Paragraphs>60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Sassoon Infant Rg</vt:lpstr>
      <vt:lpstr>Twinkl</vt:lpstr>
      <vt:lpstr>Office Theme</vt:lpstr>
      <vt:lpstr>Welcome to    Summer Term 2021</vt:lpstr>
      <vt:lpstr>Week 8: Aims and objectives</vt:lpstr>
      <vt:lpstr>PowerPoint Presentation</vt:lpstr>
      <vt:lpstr>PowerPoint Presentation</vt:lpstr>
      <vt:lpstr>PowerPoint Presentation</vt:lpstr>
      <vt:lpstr>PowerPoint Presentation</vt:lpstr>
      <vt:lpstr>Summary of lesson</vt:lpstr>
      <vt:lpstr>PowerPoint Presentation</vt:lpstr>
      <vt:lpstr>PowerPoint Presentation</vt:lpstr>
      <vt:lpstr>References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ESOL online E2/3  Summer Term 2021</dc:title>
  <dc:creator>Kelly, Caroline</dc:creator>
  <cp:lastModifiedBy>Rahim, Nilupa</cp:lastModifiedBy>
  <cp:revision>61</cp:revision>
  <dcterms:created xsi:type="dcterms:W3CDTF">2021-06-07T11:18:49Z</dcterms:created>
  <dcterms:modified xsi:type="dcterms:W3CDTF">2021-06-25T13:35:59Z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