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81" r:id="rId5"/>
    <p:sldId id="264" r:id="rId6"/>
    <p:sldId id="265" r:id="rId7"/>
    <p:sldId id="266" r:id="rId8"/>
    <p:sldId id="267" r:id="rId9"/>
    <p:sldId id="268" r:id="rId10"/>
    <p:sldId id="283" r:id="rId11"/>
    <p:sldId id="269" r:id="rId12"/>
    <p:sldId id="271" r:id="rId13"/>
    <p:sldId id="272" r:id="rId14"/>
    <p:sldId id="282" r:id="rId15"/>
    <p:sldId id="273" r:id="rId16"/>
    <p:sldId id="274" r:id="rId17"/>
    <p:sldId id="275" r:id="rId18"/>
    <p:sldId id="277" r:id="rId19"/>
    <p:sldId id="284" r:id="rId20"/>
    <p:sldId id="279" r:id="rId2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cca Harrington" initials="BH" lastIdx="1" clrIdx="0">
    <p:extLst>
      <p:ext uri="{19B8F6BF-5375-455C-9EA6-DF929625EA0E}">
        <p15:presenceInfo xmlns:p15="http://schemas.microsoft.com/office/powerpoint/2012/main" userId="S-1-5-21-1772046207-1364949181-1245804459-313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280" autoAdjust="0"/>
  </p:normalViewPr>
  <p:slideViewPr>
    <p:cSldViewPr showGuides="1">
      <p:cViewPr varScale="1">
        <p:scale>
          <a:sx n="91" d="100"/>
          <a:sy n="91" d="100"/>
        </p:scale>
        <p:origin x="63" y="31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5/19/2021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5/19/2021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73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Words to read out to class to answer:</a:t>
            </a:r>
          </a:p>
          <a:p>
            <a:r>
              <a:rPr lang="en-GB" dirty="0"/>
              <a:t>Day</a:t>
            </a:r>
          </a:p>
          <a:p>
            <a:r>
              <a:rPr lang="en-GB" dirty="0"/>
              <a:t>City</a:t>
            </a:r>
          </a:p>
          <a:p>
            <a:r>
              <a:rPr lang="en-GB" dirty="0"/>
              <a:t>Wife</a:t>
            </a:r>
          </a:p>
          <a:p>
            <a:r>
              <a:rPr lang="en-GB" dirty="0"/>
              <a:t>Dress</a:t>
            </a:r>
          </a:p>
          <a:p>
            <a:r>
              <a:rPr lang="en-GB" dirty="0"/>
              <a:t>Waltz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36D4DF-CE4D-44D6-BF1B-E64884082B1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281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5/19/2021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5/19/2021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5/19/2021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5/19/2021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5/19/2021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5/19/2021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5/19/2021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5/19/2021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5/19/2021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98BCAC-49D6-4B7C-8997-404C362F5CBE}"/>
              </a:ext>
            </a:extLst>
          </p:cNvPr>
          <p:cNvSpPr txBox="1">
            <a:spLocks/>
          </p:cNvSpPr>
          <p:nvPr/>
        </p:nvSpPr>
        <p:spPr>
          <a:xfrm>
            <a:off x="1028945" y="311027"/>
            <a:ext cx="8537106" cy="2386978"/>
          </a:xfrm>
          <a:prstGeom prst="rect">
            <a:avLst/>
          </a:prstGeom>
        </p:spPr>
        <p:txBody>
          <a:bodyPr vert="horz" lIns="121899" tIns="60949" rIns="121899" bIns="60949" rtlCol="0" anchor="t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Gill Sans Ultra Bold" panose="020B0A02020104020203" pitchFamily="34" charset="0"/>
              </a:rPr>
              <a:t>Functional Skills </a:t>
            </a:r>
            <a:r>
              <a:rPr lang="en-GB" dirty="0" smtClean="0">
                <a:latin typeface="Gill Sans Ultra Bold" panose="020B0A02020104020203" pitchFamily="34" charset="0"/>
              </a:rPr>
              <a:t>L1/2 </a:t>
            </a:r>
            <a:r>
              <a:rPr lang="en-GB" dirty="0">
                <a:latin typeface="Gill Sans Ultra Bold" panose="020B0A02020104020203" pitchFamily="34" charset="0"/>
              </a:rPr>
              <a:t>English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122B3D7-12F1-443F-8E33-5EF2D09DDC9B}"/>
              </a:ext>
            </a:extLst>
          </p:cNvPr>
          <p:cNvSpPr txBox="1">
            <a:spLocks/>
          </p:cNvSpPr>
          <p:nvPr/>
        </p:nvSpPr>
        <p:spPr>
          <a:xfrm>
            <a:off x="621804" y="2492896"/>
            <a:ext cx="8064896" cy="4248472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600" dirty="0">
              <a:latin typeface="Franklin Gothic Medium" panose="020B0603020102020204" pitchFamily="34" charset="0"/>
            </a:endParaRPr>
          </a:p>
          <a:p>
            <a:r>
              <a:rPr lang="en-GB" sz="2600" dirty="0">
                <a:latin typeface="Franklin Gothic Medium" panose="020B0603020102020204" pitchFamily="34" charset="0"/>
              </a:rPr>
              <a:t>You are working towards your </a:t>
            </a:r>
            <a:r>
              <a:rPr lang="en-GB" sz="2600" dirty="0" smtClean="0">
                <a:latin typeface="Franklin Gothic Medium" panose="020B0603020102020204" pitchFamily="34" charset="0"/>
              </a:rPr>
              <a:t>L1/2 </a:t>
            </a:r>
            <a:r>
              <a:rPr lang="en-GB" sz="2600" dirty="0">
                <a:latin typeface="Franklin Gothic Medium" panose="020B0603020102020204" pitchFamily="34" charset="0"/>
              </a:rPr>
              <a:t>English Qualification.</a:t>
            </a:r>
          </a:p>
          <a:p>
            <a:endParaRPr lang="en-GB" sz="2600" dirty="0">
              <a:latin typeface="Franklin Gothic Medium" panose="020B0603020102020204" pitchFamily="34" charset="0"/>
            </a:endParaRPr>
          </a:p>
          <a:p>
            <a:pPr marL="342797" indent="-342797">
              <a:buFont typeface="Arial" pitchFamily="34" charset="0"/>
              <a:buChar char="•"/>
            </a:pPr>
            <a:endParaRPr lang="en-GB" altLang="en-US" sz="2600" dirty="0">
              <a:latin typeface="Franklin Gothic Medium" panose="020B0603020102020204" pitchFamily="34" charset="0"/>
            </a:endParaRPr>
          </a:p>
          <a:p>
            <a:r>
              <a:rPr lang="en-GB" altLang="en-US" sz="2600" dirty="0">
                <a:latin typeface="Franklin Gothic Medium" panose="020B0603020102020204" pitchFamily="34" charset="0"/>
              </a:rPr>
              <a:t>We will be working on different topics each week until you are </a:t>
            </a:r>
            <a:r>
              <a:rPr lang="en-GB" altLang="en-US" sz="2600" dirty="0" smtClean="0">
                <a:latin typeface="Franklin Gothic Medium" panose="020B0603020102020204" pitchFamily="34" charset="0"/>
              </a:rPr>
              <a:t>familiar </a:t>
            </a:r>
            <a:r>
              <a:rPr lang="en-GB" altLang="en-US" sz="2600" dirty="0">
                <a:latin typeface="Franklin Gothic Medium" panose="020B0603020102020204" pitchFamily="34" charset="0"/>
              </a:rPr>
              <a:t>with everything you need to know to pass this exam! 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41621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38" y="75635"/>
            <a:ext cx="9872948" cy="1356007"/>
          </a:xfrm>
        </p:spPr>
        <p:txBody>
          <a:bodyPr/>
          <a:lstStyle/>
          <a:p>
            <a:r>
              <a:rPr lang="en-GB" dirty="0"/>
              <a:t>What is the purpose of this text?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571" y="1596120"/>
            <a:ext cx="4902935" cy="47664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9432" y="1431642"/>
            <a:ext cx="26562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What features have been used to persuade you?</a:t>
            </a:r>
          </a:p>
        </p:txBody>
      </p:sp>
      <p:sp>
        <p:nvSpPr>
          <p:cNvPr id="6" name="Oval 5"/>
          <p:cNvSpPr/>
          <p:nvPr/>
        </p:nvSpPr>
        <p:spPr>
          <a:xfrm>
            <a:off x="3787614" y="1772816"/>
            <a:ext cx="2594830" cy="8967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sp>
        <p:nvSpPr>
          <p:cNvPr id="7" name="Oval 6"/>
          <p:cNvSpPr/>
          <p:nvPr/>
        </p:nvSpPr>
        <p:spPr>
          <a:xfrm>
            <a:off x="5203710" y="4365104"/>
            <a:ext cx="1754798" cy="72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sp>
        <p:nvSpPr>
          <p:cNvPr id="8" name="Oval 7"/>
          <p:cNvSpPr/>
          <p:nvPr/>
        </p:nvSpPr>
        <p:spPr>
          <a:xfrm>
            <a:off x="3584705" y="4653136"/>
            <a:ext cx="3301795" cy="8967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pic>
        <p:nvPicPr>
          <p:cNvPr id="12" name="Picture 11" descr="Image result for silver medal">
            <a:extLst>
              <a:ext uri="{FF2B5EF4-FFF2-40B4-BE49-F238E27FC236}">
                <a16:creationId xmlns:a16="http://schemas.microsoft.com/office/drawing/2014/main" id="{A82F61F3-C045-4DBF-9099-7599A2ACA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916" y="397195"/>
            <a:ext cx="502353" cy="71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Image result for gold medal">
            <a:extLst>
              <a:ext uri="{FF2B5EF4-FFF2-40B4-BE49-F238E27FC236}">
                <a16:creationId xmlns:a16="http://schemas.microsoft.com/office/drawing/2014/main" id="{0B6C387F-1111-4D01-BB62-5AB6D2E26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7890" y="393506"/>
            <a:ext cx="502354" cy="7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28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38" y="75635"/>
            <a:ext cx="9872948" cy="1356007"/>
          </a:xfrm>
        </p:spPr>
        <p:txBody>
          <a:bodyPr/>
          <a:lstStyle/>
          <a:p>
            <a:r>
              <a:rPr lang="en-GB" dirty="0"/>
              <a:t>What is the purpose of this text?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571" y="1596120"/>
            <a:ext cx="4902935" cy="47664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9432" y="1431642"/>
            <a:ext cx="26562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What features have been used to persuade you?</a:t>
            </a:r>
          </a:p>
        </p:txBody>
      </p:sp>
      <p:sp>
        <p:nvSpPr>
          <p:cNvPr id="6" name="Oval 5"/>
          <p:cNvSpPr/>
          <p:nvPr/>
        </p:nvSpPr>
        <p:spPr>
          <a:xfrm>
            <a:off x="3787614" y="1772816"/>
            <a:ext cx="2594830" cy="8967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sp>
        <p:nvSpPr>
          <p:cNvPr id="7" name="Oval 6"/>
          <p:cNvSpPr/>
          <p:nvPr/>
        </p:nvSpPr>
        <p:spPr>
          <a:xfrm>
            <a:off x="5203710" y="4365104"/>
            <a:ext cx="1754798" cy="72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sp>
        <p:nvSpPr>
          <p:cNvPr id="8" name="Oval 7"/>
          <p:cNvSpPr/>
          <p:nvPr/>
        </p:nvSpPr>
        <p:spPr>
          <a:xfrm>
            <a:off x="3584705" y="4653136"/>
            <a:ext cx="3301795" cy="8967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sp>
        <p:nvSpPr>
          <p:cNvPr id="9" name="TextBox 8"/>
          <p:cNvSpPr txBox="1"/>
          <p:nvPr/>
        </p:nvSpPr>
        <p:spPr>
          <a:xfrm>
            <a:off x="8702512" y="1815591"/>
            <a:ext cx="2656244" cy="23069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399" dirty="0"/>
              <a:t>Emotional language, to make you feel a certain way, to convince you to agree.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1510" y="2945553"/>
            <a:ext cx="2256055" cy="341516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399" dirty="0"/>
              <a:t>Using ‘you’ to make you feel like the text is talking directly to you, to help convince you that you can help.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43045" y="5013176"/>
            <a:ext cx="3327199" cy="15691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399" dirty="0"/>
              <a:t>Facts and information to support the message and convince you.</a:t>
            </a:r>
          </a:p>
        </p:txBody>
      </p:sp>
      <p:pic>
        <p:nvPicPr>
          <p:cNvPr id="12" name="Picture 11" descr="Image result for silver medal">
            <a:extLst>
              <a:ext uri="{FF2B5EF4-FFF2-40B4-BE49-F238E27FC236}">
                <a16:creationId xmlns:a16="http://schemas.microsoft.com/office/drawing/2014/main" id="{A82F61F3-C045-4DBF-9099-7599A2ACA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916" y="397195"/>
            <a:ext cx="502353" cy="71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Image result for gold medal">
            <a:extLst>
              <a:ext uri="{FF2B5EF4-FFF2-40B4-BE49-F238E27FC236}">
                <a16:creationId xmlns:a16="http://schemas.microsoft.com/office/drawing/2014/main" id="{0B6C387F-1111-4D01-BB62-5AB6D2E26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7890" y="393506"/>
            <a:ext cx="502354" cy="7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7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600" dirty="0"/>
              <a:t>The purpose of this text is to: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A</a:t>
            </a:r>
            <a:r>
              <a:rPr lang="en-GB" dirty="0"/>
              <a:t>	Persuade young people to not get social media	</a:t>
            </a:r>
          </a:p>
          <a:p>
            <a:pPr marL="0" indent="0">
              <a:buNone/>
            </a:pPr>
            <a:r>
              <a:rPr lang="en-GB" b="1" dirty="0"/>
              <a:t>B</a:t>
            </a:r>
            <a:r>
              <a:rPr lang="en-GB" dirty="0"/>
              <a:t>	Explain the dangers of social media</a:t>
            </a:r>
          </a:p>
          <a:p>
            <a:pPr marL="0" indent="0">
              <a:buNone/>
            </a:pPr>
            <a:r>
              <a:rPr lang="en-GB" b="1" dirty="0"/>
              <a:t>C</a:t>
            </a:r>
            <a:r>
              <a:rPr lang="en-GB" dirty="0"/>
              <a:t>	Recount an experience with social media</a:t>
            </a:r>
          </a:p>
          <a:p>
            <a:pPr marL="0" indent="0">
              <a:buNone/>
            </a:pPr>
            <a:r>
              <a:rPr lang="en-GB" b="1" dirty="0"/>
              <a:t>D</a:t>
            </a:r>
            <a:r>
              <a:rPr lang="en-GB" dirty="0"/>
              <a:t>	Instruct on what to do if you are cyberbullied</a:t>
            </a:r>
          </a:p>
        </p:txBody>
      </p:sp>
      <p:sp>
        <p:nvSpPr>
          <p:cNvPr id="5" name="Oval 4"/>
          <p:cNvSpPr/>
          <p:nvPr/>
        </p:nvSpPr>
        <p:spPr>
          <a:xfrm>
            <a:off x="1045301" y="3432944"/>
            <a:ext cx="584615" cy="504056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Image result for silver medal">
            <a:extLst>
              <a:ext uri="{FF2B5EF4-FFF2-40B4-BE49-F238E27FC236}">
                <a16:creationId xmlns:a16="http://schemas.microsoft.com/office/drawing/2014/main" id="{A82F61F3-C045-4DBF-9099-7599A2ACA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486" y="341136"/>
            <a:ext cx="502353" cy="71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27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Exam-style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would be the </a:t>
            </a:r>
            <a:r>
              <a:rPr lang="en-GB" b="1" dirty="0"/>
              <a:t>best</a:t>
            </a:r>
            <a:r>
              <a:rPr lang="en-GB" dirty="0"/>
              <a:t> alternative title to this article?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A </a:t>
            </a:r>
            <a:r>
              <a:rPr lang="en-GB" dirty="0"/>
              <a:t>	How to stay safe on social media</a:t>
            </a:r>
          </a:p>
          <a:p>
            <a:pPr marL="0" indent="0">
              <a:buNone/>
            </a:pPr>
            <a:r>
              <a:rPr lang="en-GB" b="1" dirty="0"/>
              <a:t>B</a:t>
            </a:r>
            <a:r>
              <a:rPr lang="en-GB" dirty="0"/>
              <a:t>	Cyberbullying? Here’s what to do</a:t>
            </a:r>
          </a:p>
          <a:p>
            <a:pPr marL="0" indent="0">
              <a:buNone/>
            </a:pPr>
            <a:r>
              <a:rPr lang="en-GB" b="1" dirty="0"/>
              <a:t>C</a:t>
            </a:r>
            <a:r>
              <a:rPr lang="en-GB" dirty="0"/>
              <a:t>	What are the risks of social media?</a:t>
            </a:r>
          </a:p>
          <a:p>
            <a:pPr marL="0" indent="0">
              <a:buNone/>
            </a:pPr>
            <a:r>
              <a:rPr lang="en-GB" b="1" dirty="0"/>
              <a:t>D</a:t>
            </a:r>
            <a:r>
              <a:rPr lang="en-GB" dirty="0"/>
              <a:t>	Children and social media</a:t>
            </a:r>
          </a:p>
        </p:txBody>
      </p:sp>
      <p:sp>
        <p:nvSpPr>
          <p:cNvPr id="4" name="Oval 3"/>
          <p:cNvSpPr/>
          <p:nvPr/>
        </p:nvSpPr>
        <p:spPr>
          <a:xfrm>
            <a:off x="1053852" y="4005064"/>
            <a:ext cx="584615" cy="504056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614692" y="2636912"/>
            <a:ext cx="222792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What does alternative mean?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31690" y="5710535"/>
            <a:ext cx="532859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What other titles can you think of?</a:t>
            </a:r>
          </a:p>
        </p:txBody>
      </p:sp>
      <p:pic>
        <p:nvPicPr>
          <p:cNvPr id="7" name="Picture 6" descr="Image result for silver medal">
            <a:extLst>
              <a:ext uri="{FF2B5EF4-FFF2-40B4-BE49-F238E27FC236}">
                <a16:creationId xmlns:a16="http://schemas.microsoft.com/office/drawing/2014/main" id="{A82F61F3-C045-4DBF-9099-7599A2ACA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486" y="341136"/>
            <a:ext cx="502353" cy="71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26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Timed reading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701800"/>
            <a:ext cx="3824975" cy="46795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200" dirty="0"/>
              <a:t>You have </a:t>
            </a:r>
            <a:r>
              <a:rPr lang="en-GB" sz="2200" b="1" dirty="0"/>
              <a:t>15 minutes </a:t>
            </a:r>
            <a:r>
              <a:rPr lang="en-GB" sz="2200" dirty="0"/>
              <a:t>to complete this reading </a:t>
            </a:r>
            <a:r>
              <a:rPr lang="en-GB" sz="2200" dirty="0" smtClean="0"/>
              <a:t>task.</a:t>
            </a:r>
          </a:p>
          <a:p>
            <a:pPr marL="0" indent="0">
              <a:buNone/>
            </a:pPr>
            <a:r>
              <a:rPr lang="en-GB" sz="2200" dirty="0" smtClean="0"/>
              <a:t>Remember to skim and scan. Get a general understanding then find detail or key points.</a:t>
            </a:r>
            <a:endParaRPr lang="en-GB" sz="2200" dirty="0"/>
          </a:p>
          <a:p>
            <a:pPr marL="0" indent="0">
              <a:buNone/>
            </a:pPr>
            <a:r>
              <a:rPr lang="en-GB" dirty="0" smtClean="0"/>
              <a:t>1.What is the text about?</a:t>
            </a:r>
          </a:p>
          <a:p>
            <a:pPr marL="0" indent="0">
              <a:buNone/>
            </a:pPr>
            <a:r>
              <a:rPr lang="en-GB" dirty="0" smtClean="0"/>
              <a:t>2.Write down the </a:t>
            </a:r>
            <a:r>
              <a:rPr lang="en-GB" dirty="0" smtClean="0"/>
              <a:t>main points </a:t>
            </a:r>
            <a:r>
              <a:rPr lang="en-GB" dirty="0" smtClean="0"/>
              <a:t>and we will feed back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Timer</a:t>
            </a:r>
            <a:r>
              <a:rPr lang="en-GB" dirty="0" smtClean="0"/>
              <a:t>: ( </a:t>
            </a:r>
            <a:r>
              <a:rPr lang="en-GB" dirty="0" smtClean="0"/>
              <a:t>5 </a:t>
            </a:r>
            <a:r>
              <a:rPr lang="en-GB" dirty="0" smtClean="0"/>
              <a:t>minutes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316" y="2011647"/>
            <a:ext cx="6363498" cy="36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Image result for silver medal">
            <a:extLst>
              <a:ext uri="{FF2B5EF4-FFF2-40B4-BE49-F238E27FC236}">
                <a16:creationId xmlns:a16="http://schemas.microsoft.com/office/drawing/2014/main" id="{A82F61F3-C045-4DBF-9099-7599A2ACA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486" y="341136"/>
            <a:ext cx="502353" cy="71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57452" y="571706"/>
            <a:ext cx="158417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800" dirty="0"/>
              <a:t>If you finish early, ask for the stretch!</a:t>
            </a:r>
          </a:p>
        </p:txBody>
      </p:sp>
      <p:pic>
        <p:nvPicPr>
          <p:cNvPr id="8" name="Picture 7" descr="Image result for gold medal">
            <a:extLst>
              <a:ext uri="{FF2B5EF4-FFF2-40B4-BE49-F238E27FC236}">
                <a16:creationId xmlns:a16="http://schemas.microsoft.com/office/drawing/2014/main" id="{0B6C387F-1111-4D01-BB62-5AB6D2E26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684" y="342775"/>
            <a:ext cx="398808" cy="56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1F5FBD-A3AB-4D69-B61C-CCC4F7302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724" y="333297"/>
            <a:ext cx="507859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0863C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89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300" y="270358"/>
            <a:ext cx="8532178" cy="1154473"/>
          </a:xfrm>
        </p:spPr>
        <p:txBody>
          <a:bodyPr/>
          <a:lstStyle/>
          <a:p>
            <a:r>
              <a:rPr lang="en-GB" dirty="0"/>
              <a:t>Plural Rules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495292" y="377553"/>
            <a:ext cx="5747956" cy="341408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 sz="1799" b="1" dirty="0">
              <a:solidFill>
                <a:prstClr val="white"/>
              </a:solidFill>
              <a:latin typeface="Century Gothic" panose="020B0502020202020204"/>
            </a:endParaRPr>
          </a:p>
          <a:p>
            <a:pPr algn="ctr" defTabSz="914126">
              <a:defRPr/>
            </a:pPr>
            <a:endParaRPr lang="en-GB" sz="1699" b="1" dirty="0">
              <a:solidFill>
                <a:prstClr val="white"/>
              </a:solidFill>
              <a:latin typeface="Century Gothic" panose="020B0502020202020204"/>
            </a:endParaRPr>
          </a:p>
          <a:p>
            <a:pPr algn="ctr" defTabSz="914126">
              <a:defRPr/>
            </a:pPr>
            <a:endParaRPr lang="en-GB" sz="2399" dirty="0">
              <a:solidFill>
                <a:prstClr val="white"/>
              </a:solidFill>
            </a:endParaRPr>
          </a:p>
          <a:p>
            <a:pPr algn="ctr" defTabSz="914126">
              <a:defRPr/>
            </a:pPr>
            <a:endParaRPr lang="en-GB" sz="1999" dirty="0">
              <a:solidFill>
                <a:prstClr val="white"/>
              </a:solidFill>
            </a:endParaRPr>
          </a:p>
          <a:p>
            <a:pPr algn="ctr" defTabSz="914126">
              <a:defRPr/>
            </a:pPr>
            <a:r>
              <a:rPr lang="en-GB" sz="1999" dirty="0">
                <a:solidFill>
                  <a:prstClr val="white"/>
                </a:solidFill>
              </a:rPr>
              <a:t>If a word ends in </a:t>
            </a:r>
            <a:r>
              <a:rPr lang="en-GB" sz="1999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</a:t>
            </a:r>
            <a:r>
              <a:rPr lang="en-GB" sz="1999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o, x, s, </a:t>
            </a:r>
            <a:r>
              <a:rPr lang="en-GB" sz="1999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</a:t>
            </a:r>
            <a:r>
              <a:rPr lang="en-GB" sz="1999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or z </a:t>
            </a:r>
            <a:r>
              <a:rPr lang="en-GB" sz="1999" dirty="0">
                <a:solidFill>
                  <a:prstClr val="white"/>
                </a:solidFill>
              </a:rPr>
              <a:t>put </a:t>
            </a:r>
            <a:r>
              <a:rPr lang="en-GB" sz="1999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</a:t>
            </a:r>
            <a:r>
              <a:rPr lang="en-GB" sz="1999" dirty="0">
                <a:solidFill>
                  <a:prstClr val="white"/>
                </a:solidFill>
              </a:rPr>
              <a:t> on the end</a:t>
            </a:r>
          </a:p>
          <a:p>
            <a:pPr algn="ctr" defTabSz="914126">
              <a:defRPr/>
            </a:pPr>
            <a:endParaRPr lang="en-GB" sz="1999" dirty="0">
              <a:solidFill>
                <a:prstClr val="white"/>
              </a:solidFill>
            </a:endParaRPr>
          </a:p>
          <a:p>
            <a:pPr algn="ctr" defTabSz="914126">
              <a:defRPr/>
            </a:pPr>
            <a:r>
              <a:rPr lang="en-GB" sz="1999" dirty="0">
                <a:solidFill>
                  <a:prstClr val="white"/>
                </a:solidFill>
              </a:rPr>
              <a:t>Example</a:t>
            </a:r>
          </a:p>
          <a:p>
            <a:pPr algn="ctr" defTabSz="914126">
              <a:defRPr/>
            </a:pPr>
            <a:r>
              <a:rPr lang="en-GB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One box- some boxes</a:t>
            </a:r>
          </a:p>
          <a:p>
            <a:pPr algn="ctr" defTabSz="914126">
              <a:defRPr/>
            </a:pPr>
            <a:r>
              <a:rPr lang="en-GB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One wish- Three wishes</a:t>
            </a:r>
          </a:p>
          <a:p>
            <a:pPr algn="ctr" defTabSz="914126">
              <a:defRPr/>
            </a:pPr>
            <a:r>
              <a:rPr lang="en-GB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church- Two churches</a:t>
            </a:r>
          </a:p>
          <a:p>
            <a:pPr algn="ctr" defTabSz="914126">
              <a:defRPr/>
            </a:pPr>
            <a:r>
              <a:rPr lang="en-GB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Quiz?</a:t>
            </a:r>
          </a:p>
          <a:p>
            <a:pPr algn="ctr" defTabSz="914126">
              <a:defRPr/>
            </a:pPr>
            <a:r>
              <a:rPr lang="en-GB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Kiss?</a:t>
            </a:r>
          </a:p>
          <a:p>
            <a:pPr algn="ctr" defTabSz="914126">
              <a:defRPr/>
            </a:pPr>
            <a:r>
              <a:rPr lang="en-GB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Hero?</a:t>
            </a:r>
          </a:p>
          <a:p>
            <a:pPr algn="ctr" defTabSz="914126">
              <a:defRPr/>
            </a:pPr>
            <a:r>
              <a:rPr lang="en-GB" sz="1699" b="1" dirty="0">
                <a:solidFill>
                  <a:prstClr val="black"/>
                </a:solidFill>
                <a:latin typeface="Century Gothic" panose="020B0502020202020204"/>
              </a:rPr>
              <a:t> </a:t>
            </a:r>
          </a:p>
          <a:p>
            <a:pPr algn="ctr" defTabSz="914126">
              <a:defRPr/>
            </a:pPr>
            <a:endParaRPr lang="en-GB" sz="1699" b="1" dirty="0">
              <a:solidFill>
                <a:prstClr val="black"/>
              </a:solidFill>
              <a:latin typeface="Century Gothic" panose="020B0502020202020204"/>
            </a:endParaRPr>
          </a:p>
          <a:p>
            <a:pPr algn="ctr" defTabSz="914126">
              <a:defRPr/>
            </a:pPr>
            <a:endParaRPr lang="en-GB" sz="1799" dirty="0">
              <a:solidFill>
                <a:prstClr val="white"/>
              </a:solidFill>
              <a:latin typeface="Century Gothic" panose="020B0502020202020204"/>
            </a:endParaRPr>
          </a:p>
          <a:p>
            <a:pPr algn="ctr" defTabSz="914126">
              <a:defRPr/>
            </a:pPr>
            <a:endParaRPr lang="en-GB" sz="1799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64285" y="4034481"/>
            <a:ext cx="3639075" cy="252291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r>
              <a:rPr lang="en-GB" sz="2399" dirty="0">
                <a:solidFill>
                  <a:prstClr val="white"/>
                </a:solidFill>
                <a:latin typeface="Century Gothic" panose="020B0502020202020204"/>
              </a:rPr>
              <a:t>If a word ends in a </a:t>
            </a:r>
            <a:r>
              <a:rPr lang="en-GB" sz="23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vowel and a y then add a s</a:t>
            </a:r>
          </a:p>
          <a:p>
            <a:pPr algn="ctr" defTabSz="914126">
              <a:defRPr/>
            </a:pPr>
            <a:endParaRPr lang="en-GB" sz="2399" dirty="0">
              <a:solidFill>
                <a:prstClr val="white"/>
              </a:solidFill>
              <a:latin typeface="Century Gothic" panose="020B0502020202020204"/>
            </a:endParaRPr>
          </a:p>
          <a:p>
            <a:pPr algn="ctr" defTabSz="914126">
              <a:defRPr/>
            </a:pPr>
            <a:r>
              <a:rPr lang="en-GB" sz="2399" dirty="0">
                <a:solidFill>
                  <a:prstClr val="white"/>
                </a:solidFill>
                <a:latin typeface="Century Gothic" panose="020B0502020202020204"/>
              </a:rPr>
              <a:t>Example</a:t>
            </a:r>
          </a:p>
          <a:p>
            <a:pPr algn="ctr" defTabSz="914126">
              <a:defRPr/>
            </a:pPr>
            <a:r>
              <a:rPr lang="en-GB" sz="23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K</a:t>
            </a:r>
            <a:r>
              <a:rPr lang="en-GB" sz="2399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ey</a:t>
            </a:r>
            <a:r>
              <a:rPr lang="en-GB" sz="23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-Keys</a:t>
            </a:r>
          </a:p>
        </p:txBody>
      </p:sp>
      <p:sp>
        <p:nvSpPr>
          <p:cNvPr id="7" name="Rectangle 6"/>
          <p:cNvSpPr/>
          <p:nvPr/>
        </p:nvSpPr>
        <p:spPr>
          <a:xfrm>
            <a:off x="719357" y="1510439"/>
            <a:ext cx="4448457" cy="222916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r>
              <a:rPr lang="en-GB" sz="1999" dirty="0">
                <a:solidFill>
                  <a:prstClr val="white"/>
                </a:solidFill>
                <a:latin typeface="Century Gothic" panose="020B0502020202020204"/>
              </a:rPr>
              <a:t>If a word ends in </a:t>
            </a:r>
            <a:r>
              <a:rPr lang="en-GB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a consonant then a y then you change the y to </a:t>
            </a:r>
            <a:r>
              <a:rPr lang="en-GB" sz="19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ies</a:t>
            </a:r>
            <a:endParaRPr lang="en-GB" sz="19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/>
            </a:endParaRPr>
          </a:p>
          <a:p>
            <a:pPr algn="ctr" defTabSz="914126">
              <a:defRPr/>
            </a:pPr>
            <a:endParaRPr lang="en-GB" sz="1999" dirty="0">
              <a:solidFill>
                <a:prstClr val="white"/>
              </a:solidFill>
              <a:latin typeface="Century Gothic" panose="020B0502020202020204"/>
            </a:endParaRPr>
          </a:p>
          <a:p>
            <a:pPr algn="ctr" defTabSz="914126">
              <a:defRPr/>
            </a:pPr>
            <a:r>
              <a:rPr lang="en-GB" sz="1999" dirty="0">
                <a:solidFill>
                  <a:prstClr val="white"/>
                </a:solidFill>
                <a:latin typeface="Century Gothic" panose="020B0502020202020204"/>
              </a:rPr>
              <a:t>Example</a:t>
            </a:r>
          </a:p>
          <a:p>
            <a:pPr algn="ctr" defTabSz="914126">
              <a:defRPr/>
            </a:pPr>
            <a:r>
              <a:rPr lang="en-GB" sz="1999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</a:rPr>
              <a:t>F</a:t>
            </a:r>
            <a:r>
              <a:rPr lang="en-GB" sz="1999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</a:rPr>
              <a:t>ly</a:t>
            </a:r>
            <a:r>
              <a:rPr lang="en-GB" sz="1999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</a:rPr>
              <a:t>-Flies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8238495" y="4034481"/>
            <a:ext cx="3004753" cy="252291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r>
              <a:rPr lang="en-GB" sz="1799" dirty="0">
                <a:solidFill>
                  <a:prstClr val="white"/>
                </a:solidFill>
                <a:latin typeface="Century Gothic" panose="020B0502020202020204"/>
              </a:rPr>
              <a:t>For words ending in </a:t>
            </a:r>
            <a:r>
              <a:rPr lang="en-GB" sz="17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f </a:t>
            </a:r>
            <a:r>
              <a:rPr lang="en-GB" sz="17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or</a:t>
            </a:r>
            <a:r>
              <a:rPr lang="en-GB" sz="17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 </a:t>
            </a:r>
            <a:r>
              <a:rPr lang="en-GB" sz="17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fe</a:t>
            </a:r>
            <a:r>
              <a:rPr lang="en-GB" sz="17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 </a:t>
            </a:r>
            <a:r>
              <a:rPr lang="en-GB" sz="1799" dirty="0">
                <a:solidFill>
                  <a:prstClr val="white"/>
                </a:solidFill>
                <a:latin typeface="Century Gothic" panose="020B0502020202020204"/>
              </a:rPr>
              <a:t>you take </a:t>
            </a:r>
            <a:r>
              <a:rPr lang="en-GB" sz="17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the f and </a:t>
            </a:r>
            <a:r>
              <a:rPr lang="en-GB" sz="17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fe</a:t>
            </a:r>
            <a:r>
              <a:rPr lang="en-GB" sz="17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 off and add </a:t>
            </a:r>
            <a:r>
              <a:rPr lang="en-GB" sz="17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ves</a:t>
            </a:r>
            <a:endParaRPr lang="en-GB" sz="17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/>
            </a:endParaRPr>
          </a:p>
          <a:p>
            <a:pPr algn="ctr" defTabSz="914126">
              <a:defRPr/>
            </a:pPr>
            <a:endParaRPr lang="en-GB" sz="1799" dirty="0">
              <a:solidFill>
                <a:schemeClr val="tx2"/>
              </a:solidFill>
              <a:latin typeface="Century Gothic" panose="020B0502020202020204"/>
            </a:endParaRPr>
          </a:p>
          <a:p>
            <a:pPr algn="ctr" defTabSz="914126">
              <a:defRPr/>
            </a:pPr>
            <a:r>
              <a:rPr lang="en-GB" sz="1799" dirty="0">
                <a:solidFill>
                  <a:prstClr val="white"/>
                </a:solidFill>
                <a:latin typeface="Century Gothic" panose="020B0502020202020204"/>
              </a:rPr>
              <a:t>Example</a:t>
            </a:r>
          </a:p>
          <a:p>
            <a:pPr algn="ctr" defTabSz="914126">
              <a:defRPr/>
            </a:pPr>
            <a:r>
              <a:rPr lang="en-GB" sz="17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Shelf-shelves</a:t>
            </a:r>
          </a:p>
          <a:p>
            <a:pPr algn="ctr" defTabSz="914126">
              <a:defRPr/>
            </a:pPr>
            <a:r>
              <a:rPr lang="en-GB" sz="17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Knife?</a:t>
            </a:r>
          </a:p>
        </p:txBody>
      </p:sp>
      <p:sp>
        <p:nvSpPr>
          <p:cNvPr id="4" name="Rectangle 3"/>
          <p:cNvSpPr/>
          <p:nvPr/>
        </p:nvSpPr>
        <p:spPr>
          <a:xfrm>
            <a:off x="719357" y="4035651"/>
            <a:ext cx="3144937" cy="252174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r>
              <a:rPr lang="en-GB" sz="1799" dirty="0">
                <a:solidFill>
                  <a:prstClr val="white"/>
                </a:solidFill>
                <a:latin typeface="Century Gothic" panose="020B0502020202020204"/>
              </a:rPr>
              <a:t>For most words you add an ‘</a:t>
            </a:r>
            <a:r>
              <a:rPr lang="en-GB" sz="17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s</a:t>
            </a:r>
            <a:r>
              <a:rPr lang="en-GB" sz="1799" dirty="0">
                <a:solidFill>
                  <a:prstClr val="white"/>
                </a:solidFill>
                <a:latin typeface="Century Gothic" panose="020B0502020202020204"/>
              </a:rPr>
              <a:t>’ on the end</a:t>
            </a:r>
          </a:p>
          <a:p>
            <a:pPr algn="ctr" defTabSz="914126">
              <a:defRPr/>
            </a:pPr>
            <a:r>
              <a:rPr lang="en-GB" sz="1799" dirty="0">
                <a:solidFill>
                  <a:prstClr val="white"/>
                </a:solidFill>
                <a:latin typeface="Century Gothic" panose="020B0502020202020204"/>
              </a:rPr>
              <a:t>Example- </a:t>
            </a:r>
          </a:p>
          <a:p>
            <a:pPr algn="ctr" defTabSz="914126">
              <a:defRPr/>
            </a:pPr>
            <a:r>
              <a:rPr lang="en-GB" sz="17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One Car, two cars</a:t>
            </a:r>
          </a:p>
        </p:txBody>
      </p:sp>
      <p:pic>
        <p:nvPicPr>
          <p:cNvPr id="9" name="Picture 4" descr="Image result for silver medal">
            <a:extLst>
              <a:ext uri="{FF2B5EF4-FFF2-40B4-BE49-F238E27FC236}">
                <a16:creationId xmlns:a16="http://schemas.microsoft.com/office/drawing/2014/main" id="{A6093FB9-3CB4-4AC0-B5C5-0F71AF9C8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289" y="134709"/>
            <a:ext cx="502353" cy="71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00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Write the plurals of the following singular words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Child</a:t>
            </a:r>
          </a:p>
          <a:p>
            <a:r>
              <a:rPr lang="en-GB" dirty="0" smtClean="0"/>
              <a:t>Knife</a:t>
            </a:r>
          </a:p>
          <a:p>
            <a:r>
              <a:rPr lang="en-GB" dirty="0" smtClean="0"/>
              <a:t>Woman</a:t>
            </a:r>
          </a:p>
          <a:p>
            <a:r>
              <a:rPr lang="en-GB" dirty="0" smtClean="0"/>
              <a:t>Church</a:t>
            </a:r>
          </a:p>
          <a:p>
            <a:r>
              <a:rPr lang="en-GB" dirty="0" smtClean="0"/>
              <a:t>Box</a:t>
            </a:r>
          </a:p>
          <a:p>
            <a:pPr marL="0" indent="0">
              <a:buNone/>
            </a:pPr>
            <a:r>
              <a:rPr lang="en-GB" dirty="0" smtClean="0"/>
              <a:t>    fairy</a:t>
            </a:r>
          </a:p>
          <a:p>
            <a:r>
              <a:rPr lang="en-GB" dirty="0" smtClean="0"/>
              <a:t>Shelf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68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Writing Task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Write an </a:t>
            </a:r>
            <a:r>
              <a:rPr lang="en-GB" b="1" dirty="0"/>
              <a:t>email </a:t>
            </a:r>
            <a:r>
              <a:rPr lang="en-GB" dirty="0"/>
              <a:t>to The Spring Grove Community Centre telling them you </a:t>
            </a:r>
            <a:r>
              <a:rPr lang="en-GB" b="1" dirty="0" smtClean="0"/>
              <a:t>have plans to hold a jumble sale and you would like like their permission and support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You </a:t>
            </a:r>
            <a:r>
              <a:rPr lang="en-GB" dirty="0" smtClean="0"/>
              <a:t>could include details of how</a:t>
            </a:r>
          </a:p>
          <a:p>
            <a:pPr marL="0" indent="0">
              <a:buNone/>
            </a:pPr>
            <a:r>
              <a:rPr lang="en-GB" dirty="0"/>
              <a:t>p</a:t>
            </a:r>
            <a:r>
              <a:rPr lang="en-GB" dirty="0" smtClean="0"/>
              <a:t>eople can s</a:t>
            </a:r>
            <a:r>
              <a:rPr lang="en-GB" b="1" dirty="0" smtClean="0"/>
              <a:t>ell </a:t>
            </a:r>
            <a:r>
              <a:rPr lang="en-GB" b="1" dirty="0"/>
              <a:t>items at the jumble sale</a:t>
            </a:r>
          </a:p>
          <a:p>
            <a:pPr marL="0" indent="0">
              <a:buNone/>
            </a:pPr>
            <a:r>
              <a:rPr lang="en-GB" dirty="0" smtClean="0"/>
              <a:t>Or how they can</a:t>
            </a:r>
            <a:r>
              <a:rPr lang="en-GB" b="1" dirty="0" smtClean="0"/>
              <a:t> donate various items</a:t>
            </a: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W</a:t>
            </a:r>
            <a:r>
              <a:rPr lang="en-GB" b="1" dirty="0" smtClean="0"/>
              <a:t>rite </a:t>
            </a:r>
            <a:r>
              <a:rPr lang="en-GB" b="1" dirty="0"/>
              <a:t>in full </a:t>
            </a:r>
            <a:r>
              <a:rPr lang="en-GB" b="1" dirty="0" smtClean="0"/>
              <a:t>sentences and use some techniques to persuade the council to allow your plans to go ahead.</a:t>
            </a:r>
            <a:endParaRPr lang="en-GB" b="1" dirty="0"/>
          </a:p>
        </p:txBody>
      </p:sp>
      <p:pic>
        <p:nvPicPr>
          <p:cNvPr id="1026" name="Picture 2" descr="Jumble Sale – St Peter's Church Hammersmi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564" y="2636912"/>
            <a:ext cx="4549716" cy="242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1EB970-D16C-4D1F-908D-BEDBEF892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869" y="330274"/>
            <a:ext cx="50641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0863C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1F5FBD-A3AB-4D69-B61C-CCC4F7302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827" y="332656"/>
            <a:ext cx="507859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0863C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194C1D-F9CE-46B5-B364-20E91F2FD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7271" y="330274"/>
            <a:ext cx="509587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0863C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5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Week 4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Main points, purpose and plurals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 Intentions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Identify, understand and extract the main points</a:t>
            </a:r>
          </a:p>
          <a:p>
            <a:r>
              <a:rPr lang="en-GB" dirty="0"/>
              <a:t>Identify different purposes of straightforward texts  </a:t>
            </a:r>
          </a:p>
          <a:p>
            <a:r>
              <a:rPr lang="en-GB" dirty="0"/>
              <a:t>Identify regular plurals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 smtClean="0"/>
              <a:t> </a:t>
            </a:r>
            <a:r>
              <a:rPr lang="en-GB" dirty="0"/>
              <a:t>Identify and understand the main points, ideas and details in texts </a:t>
            </a:r>
          </a:p>
          <a:p>
            <a:r>
              <a:rPr lang="en-GB" dirty="0" smtClean="0"/>
              <a:t> </a:t>
            </a:r>
            <a:r>
              <a:rPr lang="en-GB" dirty="0"/>
              <a:t>Use reference materials and appropriate strategies (e.g. using knowledge of different word types) for a range of purposes, including to find the meaning of words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158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Spellings</a:t>
            </a:r>
          </a:p>
        </p:txBody>
      </p:sp>
      <p:pic>
        <p:nvPicPr>
          <p:cNvPr id="3" name="Picture 2" descr="Image result for silver medal">
            <a:extLst>
              <a:ext uri="{FF2B5EF4-FFF2-40B4-BE49-F238E27FC236}">
                <a16:creationId xmlns:a16="http://schemas.microsoft.com/office/drawing/2014/main" id="{A82F61F3-C045-4DBF-9099-7599A2ACA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08" y="188640"/>
            <a:ext cx="502353" cy="71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75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t">
              <a:lnSpc>
                <a:spcPct val="150000"/>
              </a:lnSpc>
              <a:spcBef>
                <a:spcPts val="0"/>
              </a:spcBef>
            </a:pPr>
            <a:r>
              <a:rPr lang="en-GB" dirty="0"/>
              <a:t>Answers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accommodation</a:t>
            </a:r>
            <a:endParaRPr lang="en-GB" dirty="0"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necessary</a:t>
            </a:r>
            <a:endParaRPr lang="en-GB" dirty="0"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parallel</a:t>
            </a:r>
            <a:endParaRPr lang="en-GB" dirty="0"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scientific</a:t>
            </a:r>
            <a:endParaRPr lang="en-GB" dirty="0"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latin typeface="Arial" panose="020B0604020202020204" pitchFamily="34" charset="0"/>
              </a:rPr>
              <a:t>scenic</a:t>
            </a:r>
            <a:endParaRPr lang="en-GB" dirty="0"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Brought</a:t>
            </a:r>
            <a:endParaRPr lang="en-GB" dirty="0"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Ought</a:t>
            </a:r>
            <a:endParaRPr lang="en-GB" dirty="0"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Though</a:t>
            </a:r>
            <a:endParaRPr lang="en-GB" dirty="0"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separate</a:t>
            </a:r>
            <a:endParaRPr lang="en-GB" dirty="0"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Thorough</a:t>
            </a:r>
            <a:endParaRPr lang="en-GB" dirty="0"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receive</a:t>
            </a:r>
            <a:endParaRPr lang="en-GB" dirty="0"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Naughty</a:t>
            </a:r>
            <a:endParaRPr lang="en-GB" dirty="0"/>
          </a:p>
        </p:txBody>
      </p:sp>
      <p:pic>
        <p:nvPicPr>
          <p:cNvPr id="5" name="Picture 4" descr="Image result for silver medal">
            <a:extLst>
              <a:ext uri="{FF2B5EF4-FFF2-40B4-BE49-F238E27FC236}">
                <a16:creationId xmlns:a16="http://schemas.microsoft.com/office/drawing/2014/main" id="{A82F61F3-C045-4DBF-9099-7599A2ACA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486" y="260648"/>
            <a:ext cx="502353" cy="71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01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100712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Match the names, examples and definitions of organisational features that you could be tested on in the exam!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88882">
            <a:off x="821055" y="2790780"/>
            <a:ext cx="3509922" cy="203498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 rot="392108">
            <a:off x="5666718" y="2577496"/>
            <a:ext cx="2882762" cy="228967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5" b="44526"/>
          <a:stretch/>
        </p:blipFill>
        <p:spPr>
          <a:xfrm>
            <a:off x="3790156" y="5023776"/>
            <a:ext cx="2861791" cy="1645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36"/>
          <a:stretch/>
        </p:blipFill>
        <p:spPr>
          <a:xfrm>
            <a:off x="9406780" y="2780928"/>
            <a:ext cx="2448272" cy="321566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Image result for silver medal">
            <a:extLst>
              <a:ext uri="{FF2B5EF4-FFF2-40B4-BE49-F238E27FC236}">
                <a16:creationId xmlns:a16="http://schemas.microsoft.com/office/drawing/2014/main" id="{A82F61F3-C045-4DBF-9099-7599A2ACA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486" y="341136"/>
            <a:ext cx="502353" cy="71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93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 answers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should have spotted</a:t>
            </a:r>
          </a:p>
          <a:p>
            <a:r>
              <a:rPr lang="en-GB" dirty="0" smtClean="0"/>
              <a:t>A title</a:t>
            </a:r>
          </a:p>
          <a:p>
            <a:r>
              <a:rPr lang="en-GB" dirty="0" smtClean="0"/>
              <a:t>An index</a:t>
            </a:r>
          </a:p>
          <a:p>
            <a:r>
              <a:rPr lang="en-GB" dirty="0" smtClean="0"/>
              <a:t>Bullet points </a:t>
            </a:r>
          </a:p>
          <a:p>
            <a:r>
              <a:rPr lang="en-GB" dirty="0" smtClean="0"/>
              <a:t>Numbering</a:t>
            </a:r>
          </a:p>
          <a:p>
            <a:r>
              <a:rPr lang="en-GB" dirty="0" smtClean="0"/>
              <a:t>Sub headings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173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Exam-style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purpose of this text is to: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A</a:t>
            </a:r>
            <a:r>
              <a:rPr lang="en-GB" dirty="0"/>
              <a:t>	Persuade young people to not get social media	</a:t>
            </a:r>
          </a:p>
          <a:p>
            <a:pPr marL="0" indent="0">
              <a:buNone/>
            </a:pPr>
            <a:r>
              <a:rPr lang="en-GB" b="1" dirty="0"/>
              <a:t>B</a:t>
            </a:r>
            <a:r>
              <a:rPr lang="en-GB" dirty="0"/>
              <a:t>	Explain the dangers of social media</a:t>
            </a:r>
          </a:p>
          <a:p>
            <a:pPr marL="0" indent="0">
              <a:buNone/>
            </a:pPr>
            <a:r>
              <a:rPr lang="en-GB" b="1" dirty="0"/>
              <a:t>C</a:t>
            </a:r>
            <a:r>
              <a:rPr lang="en-GB" dirty="0"/>
              <a:t>	Recount an experience with social media</a:t>
            </a:r>
          </a:p>
          <a:p>
            <a:pPr marL="0" indent="0">
              <a:buNone/>
            </a:pPr>
            <a:r>
              <a:rPr lang="en-GB" b="1" dirty="0"/>
              <a:t>D</a:t>
            </a:r>
            <a:r>
              <a:rPr lang="en-GB" dirty="0"/>
              <a:t>	Instruct on what to do if you are cyberbullied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86700" y="6172200"/>
            <a:ext cx="284725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See your handout</a:t>
            </a:r>
          </a:p>
        </p:txBody>
      </p:sp>
      <p:pic>
        <p:nvPicPr>
          <p:cNvPr id="6" name="Picture 5" descr="Image result for silver medal">
            <a:extLst>
              <a:ext uri="{FF2B5EF4-FFF2-40B4-BE49-F238E27FC236}">
                <a16:creationId xmlns:a16="http://schemas.microsoft.com/office/drawing/2014/main" id="{A82F61F3-C045-4DBF-9099-7599A2ACA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486" y="341136"/>
            <a:ext cx="502353" cy="71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43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purpose?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06" indent="0">
              <a:buNone/>
            </a:pPr>
            <a:r>
              <a:rPr lang="en-GB" dirty="0"/>
              <a:t>The purpose of the text is </a:t>
            </a:r>
            <a:r>
              <a:rPr lang="en-GB" b="1" dirty="0"/>
              <a:t>what the text is aiming to do.</a:t>
            </a:r>
          </a:p>
          <a:p>
            <a:pPr marL="45706" indent="0">
              <a:buNone/>
            </a:pPr>
            <a:endParaRPr lang="en-GB" dirty="0"/>
          </a:p>
          <a:p>
            <a:pPr marL="45706" indent="0">
              <a:buNone/>
            </a:pPr>
            <a:r>
              <a:rPr lang="en-GB" b="1" dirty="0"/>
              <a:t>Persuade</a:t>
            </a:r>
            <a:r>
              <a:rPr lang="en-GB" dirty="0"/>
              <a:t> </a:t>
            </a:r>
            <a:r>
              <a:rPr lang="en-GB" b="1" dirty="0"/>
              <a:t>-</a:t>
            </a:r>
            <a:r>
              <a:rPr lang="en-GB" dirty="0"/>
              <a:t> These texts try to convince you to do something or believe something. </a:t>
            </a:r>
          </a:p>
          <a:p>
            <a:pPr marL="45706" indent="0">
              <a:buNone/>
            </a:pPr>
            <a:r>
              <a:rPr lang="en-GB" b="1" dirty="0"/>
              <a:t>Inform - </a:t>
            </a:r>
            <a:r>
              <a:rPr lang="en-GB" dirty="0"/>
              <a:t>These texts give us facts and evidence about something. </a:t>
            </a:r>
            <a:endParaRPr lang="en-GB" b="1" dirty="0"/>
          </a:p>
          <a:p>
            <a:pPr marL="45706" indent="0">
              <a:buNone/>
            </a:pPr>
            <a:r>
              <a:rPr lang="en-GB" b="1" dirty="0"/>
              <a:t>Recount – </a:t>
            </a:r>
            <a:r>
              <a:rPr lang="en-GB" dirty="0"/>
              <a:t>These texts tell a story about something that has happened.</a:t>
            </a:r>
            <a:endParaRPr lang="en-GB" b="1" dirty="0"/>
          </a:p>
          <a:p>
            <a:pPr marL="45706" indent="0">
              <a:buNone/>
            </a:pPr>
            <a:r>
              <a:rPr lang="en-GB" b="1" dirty="0"/>
              <a:t>Instruct - </a:t>
            </a:r>
            <a:r>
              <a:rPr lang="en-GB" dirty="0"/>
              <a:t>These texts give the reader step by step directions to follow. </a:t>
            </a:r>
            <a:endParaRPr lang="en-GB" b="1" dirty="0"/>
          </a:p>
          <a:p>
            <a:pPr marL="45706" indent="0">
              <a:buNone/>
            </a:pPr>
            <a:r>
              <a:rPr lang="en-GB" b="1" dirty="0"/>
              <a:t>Explain - </a:t>
            </a:r>
            <a:r>
              <a:rPr lang="en-GB" dirty="0"/>
              <a:t>These texts explain the reason for something. </a:t>
            </a:r>
            <a:endParaRPr lang="en-GB" b="1" dirty="0"/>
          </a:p>
          <a:p>
            <a:pPr marL="45706" indent="0">
              <a:buNone/>
            </a:pPr>
            <a:r>
              <a:rPr lang="en-GB" b="1" dirty="0"/>
              <a:t>Describe - </a:t>
            </a:r>
            <a:r>
              <a:rPr lang="en-GB" dirty="0"/>
              <a:t>These texts illustrate in detail a particular thing or experience.</a:t>
            </a:r>
            <a:endParaRPr lang="en-GB" b="1" dirty="0"/>
          </a:p>
          <a:p>
            <a:pPr marL="45706" indent="0">
              <a:buNone/>
            </a:pPr>
            <a:endParaRPr lang="en-GB" b="1" dirty="0"/>
          </a:p>
        </p:txBody>
      </p:sp>
      <p:pic>
        <p:nvPicPr>
          <p:cNvPr id="4" name="Picture 3" descr="Image result for silver medal">
            <a:extLst>
              <a:ext uri="{FF2B5EF4-FFF2-40B4-BE49-F238E27FC236}">
                <a16:creationId xmlns:a16="http://schemas.microsoft.com/office/drawing/2014/main" id="{A82F61F3-C045-4DBF-9099-7599A2ACA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486" y="341136"/>
            <a:ext cx="502353" cy="71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60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9A4E33EC-D715-440E-9062-8AFA4CC9E341}" vid="{0DFBCB81-4ACA-49F1-BA1C-2B43B27F1FC4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81E1819CF9C248B61C0E4D9D0A5454" ma:contentTypeVersion="11" ma:contentTypeDescription="Create a new document." ma:contentTypeScope="" ma:versionID="45c611baa1367372cb9bd2dd6189417c">
  <xsd:schema xmlns:xsd="http://www.w3.org/2001/XMLSchema" xmlns:xs="http://www.w3.org/2001/XMLSchema" xmlns:p="http://schemas.microsoft.com/office/2006/metadata/properties" xmlns:ns3="0f018554-3278-4bdb-9f00-d23e665f071e" xmlns:ns4="466ec694-672e-4b5b-bf42-c12a70c56e68" targetNamespace="http://schemas.microsoft.com/office/2006/metadata/properties" ma:root="true" ma:fieldsID="2176b191234005346f003f1909797f86" ns3:_="" ns4:_="">
    <xsd:import namespace="0f018554-3278-4bdb-9f00-d23e665f071e"/>
    <xsd:import namespace="466ec694-672e-4b5b-bf42-c12a70c56e6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18554-3278-4bdb-9f00-d23e665f07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6ec694-672e-4b5b-bf42-c12a70c56e6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9E6CBD-987A-4C43-848D-E8AD462573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018554-3278-4bdb-9f00-d23e665f071e"/>
    <ds:schemaRef ds:uri="466ec694-672e-4b5b-bf42-c12a70c56e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F8F695-0CAE-40CC-8385-EBCC71363FF1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0f018554-3278-4bdb-9f00-d23e665f071e"/>
    <ds:schemaRef ds:uri="466ec694-672e-4b5b-bf42-c12a70c56e68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8B0F815-CAE8-4B8B-9FAA-4822E008C0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546</TotalTime>
  <Words>779</Words>
  <Application>Microsoft Office PowerPoint</Application>
  <PresentationFormat>Custom</PresentationFormat>
  <Paragraphs>139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Franklin Gothic Medium</vt:lpstr>
      <vt:lpstr>Gill Sans Ultra Bold</vt:lpstr>
      <vt:lpstr>Times New Roman</vt:lpstr>
      <vt:lpstr>Books 16x9</vt:lpstr>
      <vt:lpstr>PowerPoint Presentation</vt:lpstr>
      <vt:lpstr>Week 4 </vt:lpstr>
      <vt:lpstr>Lesson Intentions</vt:lpstr>
      <vt:lpstr>Spellings</vt:lpstr>
      <vt:lpstr>Answers</vt:lpstr>
      <vt:lpstr>Starter</vt:lpstr>
      <vt:lpstr>Starter answers </vt:lpstr>
      <vt:lpstr>Exam-style question</vt:lpstr>
      <vt:lpstr>What is purpose?</vt:lpstr>
      <vt:lpstr>What is the purpose of this text?</vt:lpstr>
      <vt:lpstr>What is the purpose of this text?</vt:lpstr>
      <vt:lpstr>PowerPoint Presentation</vt:lpstr>
      <vt:lpstr>Exam-style question</vt:lpstr>
      <vt:lpstr>Timed reading task</vt:lpstr>
      <vt:lpstr>Plural Rules</vt:lpstr>
      <vt:lpstr>Write the plurals of the following singular words</vt:lpstr>
      <vt:lpstr>Writing Task</vt:lpstr>
    </vt:vector>
  </TitlesOfParts>
  <Company>West Herts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9</dc:title>
  <dc:creator>Becca Harrington</dc:creator>
  <cp:lastModifiedBy>Hill, Deborah</cp:lastModifiedBy>
  <cp:revision>28</cp:revision>
  <dcterms:created xsi:type="dcterms:W3CDTF">2020-08-25T13:42:34Z</dcterms:created>
  <dcterms:modified xsi:type="dcterms:W3CDTF">2021-05-19T15:50:04Z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0x0101002981E1819CF9C248B61C0E4D9D0A5454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