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82" r:id="rId5"/>
  </p:sldMasterIdLst>
  <p:notesMasterIdLst>
    <p:notesMasterId r:id="rId26"/>
  </p:notesMasterIdLst>
  <p:sldIdLst>
    <p:sldId id="271" r:id="rId6"/>
    <p:sldId id="272" r:id="rId7"/>
    <p:sldId id="310" r:id="rId8"/>
    <p:sldId id="311" r:id="rId9"/>
    <p:sldId id="273" r:id="rId10"/>
    <p:sldId id="299" r:id="rId11"/>
    <p:sldId id="280" r:id="rId12"/>
    <p:sldId id="293" r:id="rId13"/>
    <p:sldId id="294" r:id="rId14"/>
    <p:sldId id="295" r:id="rId15"/>
    <p:sldId id="300" r:id="rId16"/>
    <p:sldId id="305" r:id="rId17"/>
    <p:sldId id="301" r:id="rId18"/>
    <p:sldId id="304" r:id="rId19"/>
    <p:sldId id="308" r:id="rId20"/>
    <p:sldId id="275" r:id="rId21"/>
    <p:sldId id="278" r:id="rId22"/>
    <p:sldId id="307" r:id="rId23"/>
    <p:sldId id="274" r:id="rId24"/>
    <p:sldId id="30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05"/>
  </p:normalViewPr>
  <p:slideViewPr>
    <p:cSldViewPr snapToGrid="0" snapToObjects="1">
      <p:cViewPr varScale="1">
        <p:scale>
          <a:sx n="95" d="100"/>
          <a:sy n="95" d="100"/>
        </p:scale>
        <p:origin x="93" y="-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C81A6-6718-4D96-BEF1-F08B1156B536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17DA8-6DF3-4C28-8570-09BC3F5A1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05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21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0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0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99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91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63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03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40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515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8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5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04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8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8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2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9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8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2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7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9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gulcoy.esen@islington.gov.uk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adultlearning.islington.gov.uk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itannica.com/on-this-day/January-15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4" y="1368000"/>
            <a:ext cx="10773387" cy="4644382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Functional </a:t>
            </a:r>
            <a:r>
              <a:rPr lang="en-US" sz="6000" kern="12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Skills English Level </a:t>
            </a:r>
            <a:r>
              <a:rPr lang="en-US" sz="6000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2</a:t>
            </a:r>
            <a:r>
              <a:rPr lang="en-US" sz="6000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/>
            </a:r>
            <a:br>
              <a:rPr lang="en-US" sz="6000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US" sz="6000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Spring </a:t>
            </a:r>
            <a:r>
              <a:rPr lang="en-US" sz="6000" kern="12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Term</a:t>
            </a:r>
          </a:p>
          <a:p>
            <a:pPr marL="0" indent="0" algn="ctr">
              <a:buNone/>
            </a:pPr>
            <a:endParaRPr lang="en-US" sz="1000" kern="12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1000" kern="12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1000" kern="12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lvl="0" indent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 kern="1200" dirty="0" smtClean="0">
                <a:solidFill>
                  <a:prstClr val="black"/>
                </a:solidFill>
                <a:latin typeface="Calibri" panose="020F0502020204030204"/>
              </a:rPr>
              <a:t>15th </a:t>
            </a:r>
            <a:r>
              <a:rPr lang="en-US" sz="4000" kern="1200" dirty="0">
                <a:solidFill>
                  <a:prstClr val="black"/>
                </a:solidFill>
                <a:latin typeface="Calibri" panose="020F0502020204030204"/>
              </a:rPr>
              <a:t>Jan </a:t>
            </a:r>
            <a:r>
              <a:rPr lang="mr-IN" sz="4000" kern="1200" dirty="0">
                <a:solidFill>
                  <a:prstClr val="black"/>
                </a:solidFill>
                <a:latin typeface="Calibri" panose="020F0502020204030204"/>
              </a:rPr>
              <a:t>–</a:t>
            </a:r>
            <a:r>
              <a:rPr lang="en-US" sz="4000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kern="1200" dirty="0" smtClean="0">
                <a:solidFill>
                  <a:prstClr val="black"/>
                </a:solidFill>
                <a:latin typeface="Calibri" panose="020F0502020204030204"/>
              </a:rPr>
              <a:t>30</a:t>
            </a:r>
            <a:r>
              <a:rPr lang="en-US" sz="4000" kern="1200" baseline="30000" dirty="0" smtClean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US" sz="4000" kern="1200" dirty="0" smtClean="0">
                <a:solidFill>
                  <a:prstClr val="black"/>
                </a:solidFill>
                <a:latin typeface="Calibri" panose="020F0502020204030204"/>
              </a:rPr>
              <a:t> Apr 2021</a:t>
            </a:r>
            <a:endParaRPr lang="en-US" sz="4000" kern="12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 kern="1200" dirty="0" smtClean="0">
                <a:solidFill>
                  <a:prstClr val="black"/>
                </a:solidFill>
                <a:latin typeface="Calibri" panose="020F0502020204030204"/>
              </a:rPr>
              <a:t>1hr session</a:t>
            </a:r>
            <a:endParaRPr lang="en-US" sz="4000" kern="12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38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167768" y="1981646"/>
            <a:ext cx="4487172" cy="293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ESOL tutors and their learners: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ontact Gulcoy on 07712 403428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Email </a:t>
            </a:r>
            <a:r>
              <a:rPr kumimoji="0" lang="en-GB" sz="20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gulcoy.esen@islington.gov.uk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Appointments available: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Mondays and Tuesdays 1.30 - 3pm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summer term we are offering IAG sessions 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16070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113" y="549275"/>
            <a:ext cx="7772400" cy="1143000"/>
          </a:xfrm>
        </p:spPr>
        <p:txBody>
          <a:bodyPr/>
          <a:lstStyle/>
          <a:p>
            <a:pPr algn="ctr" eaLnBrk="1" hangingPunct="1"/>
            <a:r>
              <a:rPr lang="en-GB" altLang="en-US" b="1" dirty="0">
                <a:latin typeface="Arial" charset="0"/>
              </a:rPr>
              <a:t>Group Agreement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91260" y="1883880"/>
            <a:ext cx="9959032" cy="4158145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GB" altLang="en-US" sz="3200" b="1" dirty="0"/>
              <a:t>How can we work together, effectively?</a:t>
            </a:r>
          </a:p>
          <a:p>
            <a:pPr eaLnBrk="1" hangingPunct="1">
              <a:buFont typeface="Wingdings" charset="2"/>
              <a:buNone/>
            </a:pPr>
            <a:endParaRPr lang="en-GB" altLang="en-US" dirty="0"/>
          </a:p>
          <a:p>
            <a:pPr eaLnBrk="1" hangingPunct="1"/>
            <a:r>
              <a:rPr lang="en-GB" altLang="en-US" sz="3200" dirty="0"/>
              <a:t>Discuss acceptable boundaries</a:t>
            </a:r>
          </a:p>
          <a:p>
            <a:pPr eaLnBrk="1" hangingPunct="1"/>
            <a:r>
              <a:rPr lang="en-GB" altLang="en-US" sz="3200" dirty="0"/>
              <a:t>Negotiate </a:t>
            </a:r>
            <a:r>
              <a:rPr lang="en-GB" altLang="en-US" sz="3200" dirty="0" smtClean="0"/>
              <a:t>at least 5 class </a:t>
            </a:r>
            <a:r>
              <a:rPr lang="en-GB" altLang="en-US" sz="3200" dirty="0"/>
              <a:t>rules</a:t>
            </a:r>
          </a:p>
          <a:p>
            <a:pPr eaLnBrk="1" hangingPunct="1"/>
            <a:endParaRPr lang="en-GB" altLang="en-US" sz="3200" dirty="0"/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1C55DB-33C8-7945-A7D5-9A60AEFD7749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GB" altLang="en-US" sz="1000"/>
          </a:p>
        </p:txBody>
      </p:sp>
      <p:sp>
        <p:nvSpPr>
          <p:cNvPr id="11269" name="Picture 5" descr="MCj03963040000[1]"/>
          <p:cNvSpPr>
            <a:spLocks noChangeAspect="1" noChangeArrowheads="1"/>
          </p:cNvSpPr>
          <p:nvPr/>
        </p:nvSpPr>
        <p:spPr bwMode="auto">
          <a:xfrm>
            <a:off x="7680325" y="4292600"/>
            <a:ext cx="2160588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6" name="Picture 5" descr="Sillohetes holding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091" y="4292600"/>
            <a:ext cx="28797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15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0" grpId="1"/>
      <p:bldP spid="7170" grpId="2"/>
      <p:bldP spid="71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117" y="119270"/>
            <a:ext cx="11892170" cy="8263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Islington Council Adult Community Learning </a:t>
            </a:r>
            <a:r>
              <a:rPr lang="en-US" b="1" dirty="0" smtClean="0"/>
              <a:t>/ Learner Code of Conduct for on-line learning 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i="1" dirty="0"/>
              <a:t>We ask that you:</a:t>
            </a:r>
          </a:p>
          <a:p>
            <a:r>
              <a:rPr lang="en-US" dirty="0"/>
              <a:t>1</a:t>
            </a:r>
            <a:r>
              <a:rPr lang="en-US" dirty="0" smtClean="0"/>
              <a:t>. Respect </a:t>
            </a:r>
            <a:r>
              <a:rPr lang="en-US" dirty="0"/>
              <a:t>others, regardless of culture, ability, race, gender, age or sexual orientation.  Harassment, bullying, discrimination, swearing, racist, homophobic or sexist terms are not acceptable actions will not be tolerated.  </a:t>
            </a:r>
          </a:p>
          <a:p>
            <a:pPr>
              <a:lnSpc>
                <a:spcPct val="150000"/>
              </a:lnSpc>
            </a:pPr>
            <a:r>
              <a:rPr lang="en-US" dirty="0"/>
              <a:t>2</a:t>
            </a:r>
            <a:r>
              <a:rPr lang="en-US" dirty="0" smtClean="0"/>
              <a:t>. Are </a:t>
            </a:r>
            <a:r>
              <a:rPr lang="en-US" dirty="0"/>
              <a:t>always courteous and respectful to staff members and other learners  </a:t>
            </a:r>
          </a:p>
          <a:p>
            <a:pPr>
              <a:lnSpc>
                <a:spcPct val="150000"/>
              </a:lnSpc>
            </a:pPr>
            <a:r>
              <a:rPr lang="en-US" dirty="0"/>
              <a:t>3</a:t>
            </a:r>
            <a:r>
              <a:rPr lang="en-US" dirty="0" smtClean="0"/>
              <a:t>. Show </a:t>
            </a:r>
            <a:r>
              <a:rPr lang="en-US" dirty="0"/>
              <a:t>a positive commitment to your own development and learning. </a:t>
            </a:r>
          </a:p>
          <a:p>
            <a:pPr>
              <a:lnSpc>
                <a:spcPct val="150000"/>
              </a:lnSpc>
            </a:pPr>
            <a:r>
              <a:rPr lang="en-US" dirty="0"/>
              <a:t>4</a:t>
            </a:r>
            <a:r>
              <a:rPr lang="en-US" dirty="0" smtClean="0"/>
              <a:t>. Show </a:t>
            </a:r>
            <a:r>
              <a:rPr lang="en-US" dirty="0"/>
              <a:t>respect for another learners’ development and cooperate appropriately</a:t>
            </a:r>
          </a:p>
          <a:p>
            <a:pPr>
              <a:lnSpc>
                <a:spcPct val="150000"/>
              </a:lnSpc>
            </a:pPr>
            <a:r>
              <a:rPr lang="en-US" dirty="0"/>
              <a:t>5</a:t>
            </a:r>
            <a:r>
              <a:rPr lang="en-US" dirty="0" smtClean="0"/>
              <a:t>. Attend </a:t>
            </a:r>
            <a:r>
              <a:rPr lang="en-US" dirty="0"/>
              <a:t>and arrive punctually to training/assessment events that you have been scheduled to take. </a:t>
            </a:r>
          </a:p>
          <a:p>
            <a:pPr>
              <a:lnSpc>
                <a:spcPct val="150000"/>
              </a:lnSpc>
            </a:pPr>
            <a:r>
              <a:rPr lang="en-US" dirty="0"/>
              <a:t>6</a:t>
            </a:r>
            <a:r>
              <a:rPr lang="en-US" dirty="0" smtClean="0"/>
              <a:t>.  Locate </a:t>
            </a:r>
            <a:r>
              <a:rPr lang="en-US" dirty="0"/>
              <a:t>yourself in an appropriate area if attending live classes e.g. not in bedrooms</a:t>
            </a:r>
          </a:p>
          <a:p>
            <a:pPr>
              <a:lnSpc>
                <a:spcPct val="150000"/>
              </a:lnSpc>
            </a:pPr>
            <a:r>
              <a:rPr lang="en-US" dirty="0"/>
              <a:t>7</a:t>
            </a:r>
            <a:r>
              <a:rPr lang="en-US" dirty="0" smtClean="0"/>
              <a:t>.  Understand </a:t>
            </a:r>
            <a:r>
              <a:rPr lang="en-US" dirty="0"/>
              <a:t>that learners progress at different paces.</a:t>
            </a:r>
          </a:p>
          <a:p>
            <a:pPr>
              <a:lnSpc>
                <a:spcPct val="150000"/>
              </a:lnSpc>
            </a:pPr>
            <a:r>
              <a:rPr lang="en-US" dirty="0"/>
              <a:t>8</a:t>
            </a:r>
            <a:r>
              <a:rPr lang="en-US" dirty="0" smtClean="0"/>
              <a:t>.  Understand </a:t>
            </a:r>
            <a:r>
              <a:rPr lang="en-US" dirty="0"/>
              <a:t>that there is a certain amount of necessary paperwork which must be completed by each learner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9.  Wear </a:t>
            </a:r>
            <a:r>
              <a:rPr lang="en-US" dirty="0"/>
              <a:t>appropriate dress when attending online learning sessions and ensure other members of your household are aware </a:t>
            </a:r>
          </a:p>
          <a:p>
            <a:pPr>
              <a:lnSpc>
                <a:spcPct val="150000"/>
              </a:lnSpc>
            </a:pPr>
            <a:r>
              <a:rPr lang="en-US" dirty="0"/>
              <a:t>10</a:t>
            </a:r>
            <a:r>
              <a:rPr lang="en-US" dirty="0" smtClean="0"/>
              <a:t>.  Complete </a:t>
            </a:r>
            <a:r>
              <a:rPr lang="en-US" dirty="0"/>
              <a:t>work and collect evidence for assessment within agreed timescales </a:t>
            </a:r>
          </a:p>
          <a:p>
            <a:pPr>
              <a:lnSpc>
                <a:spcPct val="150000"/>
              </a:lnSpc>
            </a:pPr>
            <a:r>
              <a:rPr lang="en-US" dirty="0"/>
              <a:t>11</a:t>
            </a:r>
            <a:r>
              <a:rPr lang="en-US" dirty="0" smtClean="0"/>
              <a:t>.  Use </a:t>
            </a:r>
            <a:r>
              <a:rPr lang="en-US" dirty="0"/>
              <a:t>an appropriate and professional email address</a:t>
            </a:r>
          </a:p>
          <a:p>
            <a:pPr>
              <a:lnSpc>
                <a:spcPct val="150000"/>
              </a:lnSpc>
            </a:pPr>
            <a:r>
              <a:rPr lang="en-US" dirty="0"/>
              <a:t>12</a:t>
            </a:r>
            <a:r>
              <a:rPr lang="en-US" dirty="0" smtClean="0"/>
              <a:t>.  Follow </a:t>
            </a:r>
            <a:r>
              <a:rPr lang="en-US" dirty="0"/>
              <a:t>agreed guidelines when instructed by the tutor e.g. muting sound when presentations are occurring </a:t>
            </a:r>
          </a:p>
          <a:p>
            <a:r>
              <a:rPr lang="en-US" dirty="0"/>
              <a:t>13</a:t>
            </a:r>
            <a:r>
              <a:rPr lang="en-US" dirty="0" smtClean="0"/>
              <a:t>.  Be </a:t>
            </a:r>
            <a:r>
              <a:rPr lang="en-US" dirty="0"/>
              <a:t>patient as responses online/phone can sometimes take slightly longer as the tutor or individual is having to record/respond to others within the class at the same time</a:t>
            </a:r>
          </a:p>
          <a:p>
            <a:r>
              <a:rPr lang="en-US" dirty="0" smtClean="0"/>
              <a:t>14.  Do </a:t>
            </a:r>
            <a:r>
              <a:rPr lang="en-US" dirty="0"/>
              <a:t>not record or distribute any online learning sessions to others, abide by ACL Islington Safeguarding, e-safety and Prevent Policy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8" y="47625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GB" altLang="en-US" b="1" dirty="0">
                <a:latin typeface="Arial" charset="0"/>
              </a:rPr>
              <a:t>My role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GB" altLang="en-US" b="1" dirty="0"/>
              <a:t>Ensure successful learning of all</a:t>
            </a:r>
          </a:p>
          <a:p>
            <a:pPr eaLnBrk="1" hangingPunct="1">
              <a:buFont typeface="Wingdings" charset="2"/>
              <a:buNone/>
            </a:pPr>
            <a:endParaRPr lang="en-GB" altLang="en-US" b="1" dirty="0"/>
          </a:p>
          <a:p>
            <a:pPr lvl="1" eaLnBrk="1" hangingPunct="1"/>
            <a:r>
              <a:rPr lang="en-GB" altLang="en-US" sz="2800" dirty="0"/>
              <a:t>Make learning relevant</a:t>
            </a:r>
          </a:p>
          <a:p>
            <a:pPr lvl="1" eaLnBrk="1" hangingPunct="1"/>
            <a:r>
              <a:rPr lang="en-GB" altLang="en-US" sz="2800" dirty="0"/>
              <a:t>Group work &amp; individual tasks</a:t>
            </a:r>
          </a:p>
          <a:p>
            <a:pPr lvl="1" eaLnBrk="1" hangingPunct="1"/>
            <a:r>
              <a:rPr lang="en-GB" altLang="en-US" sz="2800" dirty="0" smtClean="0"/>
              <a:t>Enable peer support</a:t>
            </a:r>
            <a:endParaRPr lang="en-GB" altLang="en-US" sz="2800" dirty="0"/>
          </a:p>
          <a:p>
            <a:pPr lvl="1" eaLnBrk="1" hangingPunct="1"/>
            <a:r>
              <a:rPr lang="en-GB" altLang="en-US" sz="2800" dirty="0"/>
              <a:t>Provide individual feedback and support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9C0385-18E8-CB46-8F37-9BF82E426D5B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GB" altLang="en-US" sz="1000"/>
          </a:p>
        </p:txBody>
      </p:sp>
      <p:pic>
        <p:nvPicPr>
          <p:cNvPr id="12293" name="Picture 5" descr="Sillohetes holding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7" y="4844997"/>
            <a:ext cx="28797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972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926" y="371307"/>
            <a:ext cx="10820400" cy="786131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008" y="1685836"/>
            <a:ext cx="10820400" cy="4024125"/>
          </a:xfrm>
        </p:spPr>
        <p:txBody>
          <a:bodyPr/>
          <a:lstStyle/>
          <a:p>
            <a:pPr>
              <a:buNone/>
            </a:pPr>
            <a:r>
              <a:rPr lang="en-GB" altLang="en-US" sz="3200" b="1" dirty="0"/>
              <a:t>Ensure you take responsibility for your own learning</a:t>
            </a:r>
          </a:p>
          <a:p>
            <a:pPr>
              <a:buNone/>
            </a:pPr>
            <a:endParaRPr lang="en-GB" altLang="en-US" sz="3200" b="1" dirty="0"/>
          </a:p>
          <a:p>
            <a:pPr lvl="1"/>
            <a:r>
              <a:rPr lang="en-GB" altLang="en-US" sz="3200" dirty="0"/>
              <a:t>Attend classes regularly</a:t>
            </a:r>
          </a:p>
          <a:p>
            <a:pPr lvl="1"/>
            <a:r>
              <a:rPr lang="en-GB" altLang="en-US" sz="3200" dirty="0"/>
              <a:t>Be punctual</a:t>
            </a:r>
          </a:p>
          <a:p>
            <a:pPr lvl="1"/>
            <a:r>
              <a:rPr lang="en-GB" altLang="en-US" sz="3200" dirty="0"/>
              <a:t>Complete group work &amp; individual tasks</a:t>
            </a:r>
          </a:p>
          <a:p>
            <a:pPr lvl="1"/>
            <a:r>
              <a:rPr lang="en-GB" altLang="en-US" sz="3200" dirty="0"/>
              <a:t>Provide/seek support </a:t>
            </a:r>
            <a:r>
              <a:rPr lang="en-GB" altLang="en-US" sz="3200" dirty="0" smtClean="0"/>
              <a:t>from </a:t>
            </a:r>
            <a:r>
              <a:rPr lang="en-GB" altLang="en-US" sz="3200" dirty="0"/>
              <a:t>your </a:t>
            </a:r>
            <a:r>
              <a:rPr lang="en-GB" altLang="en-US" sz="3200" dirty="0" smtClean="0"/>
              <a:t>peers </a:t>
            </a:r>
          </a:p>
          <a:p>
            <a:pPr marL="457200" lvl="1" indent="0">
              <a:buNone/>
            </a:pPr>
            <a:r>
              <a:rPr lang="en-GB" altLang="en-US" sz="3200" dirty="0"/>
              <a:t> </a:t>
            </a:r>
            <a:r>
              <a:rPr lang="en-GB" altLang="en-US" sz="3200" dirty="0" smtClean="0"/>
              <a:t>(set up WA group?) </a:t>
            </a:r>
            <a:endParaRPr lang="en-GB" altLang="en-US" sz="3200" dirty="0"/>
          </a:p>
          <a:p>
            <a:endParaRPr lang="en-US" dirty="0"/>
          </a:p>
        </p:txBody>
      </p:sp>
      <p:pic>
        <p:nvPicPr>
          <p:cNvPr id="4" name="Picture 5" descr="Sillohetes holding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649" y="5108575"/>
            <a:ext cx="28797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88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4" y="1596600"/>
            <a:ext cx="10087587" cy="4644382"/>
          </a:xfrm>
        </p:spPr>
        <p:txBody>
          <a:bodyPr/>
          <a:lstStyle/>
          <a:p>
            <a:r>
              <a:rPr lang="en-GB" sz="2400" dirty="0" smtClean="0"/>
              <a:t>Spelling task (to be emailed/texted over to me once completed) </a:t>
            </a:r>
          </a:p>
          <a:p>
            <a:endParaRPr lang="en-GB" sz="2400" dirty="0" smtClean="0"/>
          </a:p>
          <a:p>
            <a:r>
              <a:rPr lang="en-GB" sz="2400" dirty="0" smtClean="0"/>
              <a:t>Reading and writing to be completed independently after the session </a:t>
            </a:r>
            <a:r>
              <a:rPr lang="en-GB" sz="2400" dirty="0"/>
              <a:t>(to be </a:t>
            </a:r>
            <a:r>
              <a:rPr lang="en-GB" sz="2400" dirty="0" smtClean="0"/>
              <a:t>emailed </a:t>
            </a:r>
            <a:r>
              <a:rPr lang="en-GB" sz="2400" dirty="0"/>
              <a:t>over to me once completed)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729000"/>
            <a:ext cx="11604332" cy="410400"/>
          </a:xfrm>
        </p:spPr>
        <p:txBody>
          <a:bodyPr/>
          <a:lstStyle/>
          <a:p>
            <a:r>
              <a:rPr lang="en-GB" dirty="0" smtClean="0"/>
              <a:t>Now we’ll move onto your diagnostic assessments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17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D/A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23471" t="13661" r="25773" b="1255"/>
          <a:stretch/>
        </p:blipFill>
        <p:spPr>
          <a:xfrm>
            <a:off x="1212574" y="0"/>
            <a:ext cx="6132443" cy="657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9048948" cy="4644382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 smtClean="0"/>
              <a:t>Independent work: </a:t>
            </a:r>
          </a:p>
          <a:p>
            <a:pPr marL="0" indent="0">
              <a:buNone/>
            </a:pPr>
            <a:r>
              <a:rPr lang="en-GB" sz="3200" dirty="0" smtClean="0"/>
              <a:t>complete D/A tasks </a:t>
            </a:r>
            <a:r>
              <a:rPr lang="en-GB" sz="3200" dirty="0" smtClean="0"/>
              <a:t>1-8 (pages 1-15).</a:t>
            </a:r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3200" i="1" dirty="0" smtClean="0"/>
              <a:t>The </a:t>
            </a:r>
            <a:r>
              <a:rPr lang="en-GB" sz="3200" i="1" dirty="0" smtClean="0"/>
              <a:t>spelling task on page 8 has </a:t>
            </a:r>
            <a:r>
              <a:rPr lang="en-GB" sz="3200" i="1" dirty="0" smtClean="0"/>
              <a:t>been done in the </a:t>
            </a:r>
            <a:r>
              <a:rPr lang="en-GB" sz="3200" i="1" dirty="0" smtClean="0"/>
              <a:t>session).</a:t>
            </a:r>
            <a:endParaRPr lang="en-GB" sz="3200" i="1" dirty="0" smtClean="0"/>
          </a:p>
          <a:p>
            <a:pPr marL="0" indent="0">
              <a:buNone/>
            </a:pPr>
            <a:endParaRPr lang="en-GB" sz="3200" dirty="0"/>
          </a:p>
          <a:p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034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982" y="381000"/>
            <a:ext cx="8610600" cy="1293028"/>
          </a:xfrm>
        </p:spPr>
        <p:txBody>
          <a:bodyPr/>
          <a:lstStyle/>
          <a:p>
            <a:pPr algn="ctr" eaLnBrk="1" hangingPunct="1"/>
            <a:r>
              <a:rPr lang="en-GB" altLang="en-US" b="1">
                <a:latin typeface="Arial" charset="0"/>
              </a:rPr>
              <a:t>Summary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/>
              <a:t>Self introductions</a:t>
            </a:r>
          </a:p>
          <a:p>
            <a:pPr eaLnBrk="1" hangingPunct="1"/>
            <a:r>
              <a:rPr lang="en-GB" altLang="en-US" sz="3600" dirty="0"/>
              <a:t>Course information</a:t>
            </a:r>
          </a:p>
          <a:p>
            <a:pPr eaLnBrk="1" hangingPunct="1"/>
            <a:r>
              <a:rPr lang="en-GB" altLang="en-US" sz="3600" dirty="0"/>
              <a:t>Agreed boundaries</a:t>
            </a:r>
          </a:p>
          <a:p>
            <a:pPr eaLnBrk="1" hangingPunct="1"/>
            <a:r>
              <a:rPr lang="en-GB" altLang="en-US" sz="3600" dirty="0" smtClean="0"/>
              <a:t>Took a D/A spelling assessment</a:t>
            </a:r>
            <a:endParaRPr lang="en-GB" altLang="en-US" dirty="0"/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496BA3-E411-7743-BA28-F21A5E9E0344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GB" altLang="en-US" sz="1000"/>
          </a:p>
        </p:txBody>
      </p:sp>
      <p:pic>
        <p:nvPicPr>
          <p:cNvPr id="14341" name="Picture 5" descr="MCj043393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776" y="4809538"/>
            <a:ext cx="1643929" cy="143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Picture 6" descr="MCj03963040000[1]"/>
          <p:cNvSpPr>
            <a:spLocks noChangeAspect="1" noChangeArrowheads="1"/>
          </p:cNvSpPr>
          <p:nvPr/>
        </p:nvSpPr>
        <p:spPr bwMode="auto">
          <a:xfrm>
            <a:off x="2495551" y="4724401"/>
            <a:ext cx="9128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4343" name="Picture 7" descr="MPj040112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768" y="4932647"/>
            <a:ext cx="4773513" cy="128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62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4" y="1368000"/>
            <a:ext cx="10773387" cy="4644382"/>
          </a:xfrm>
        </p:spPr>
        <p:txBody>
          <a:bodyPr/>
          <a:lstStyle/>
          <a:p>
            <a:pPr marL="0" indent="0" algn="ctr">
              <a:buNone/>
            </a:pPr>
            <a:endParaRPr lang="en-US" sz="66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sz="66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The </a:t>
            </a:r>
            <a:r>
              <a:rPr lang="en-US" sz="66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end</a:t>
            </a:r>
            <a:endParaRPr lang="en-GB" sz="3200" dirty="0">
              <a:solidFill>
                <a:sysClr val="windowText" lastClr="000000"/>
              </a:solidFill>
            </a:endParaRP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1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62" y="1348353"/>
            <a:ext cx="11623729" cy="5509647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/>
              <a:t>Aim: </a:t>
            </a:r>
            <a:r>
              <a:rPr lang="en-GB" sz="3200" dirty="0"/>
              <a:t>course induction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/>
              <a:t>Objs</a:t>
            </a:r>
            <a:r>
              <a:rPr lang="en-GB" sz="3200" b="1" dirty="0"/>
              <a:t>: </a:t>
            </a:r>
            <a:r>
              <a:rPr lang="en-GB" sz="3200" dirty="0"/>
              <a:t>by the end of this session, you will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/>
              <a:t>Familiarise yourself with ACL VLE (Moodle)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/>
              <a:t>List some online learning classroom </a:t>
            </a:r>
            <a:r>
              <a:rPr lang="en-GB" sz="3200" dirty="0" smtClean="0"/>
              <a:t>rules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/>
              <a:t>Familiarise yourself on ACL Safeguarding procedures</a:t>
            </a:r>
            <a:endParaRPr lang="en-GB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200" dirty="0"/>
              <a:t>Introduce yourself to the </a:t>
            </a:r>
            <a:r>
              <a:rPr lang="en-GB" sz="3200" dirty="0" smtClean="0"/>
              <a:t>group and talk about your future hopes and aspirations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813" y="361417"/>
            <a:ext cx="10820400" cy="1293028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7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www.britannica.com/on-this-day/January-15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12512" t="14302" r="52350" b="36359"/>
          <a:stretch/>
        </p:blipFill>
        <p:spPr>
          <a:xfrm>
            <a:off x="444636" y="551372"/>
            <a:ext cx="5690152" cy="51133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140972"/>
            <a:ext cx="11604332" cy="410400"/>
          </a:xfrm>
        </p:spPr>
        <p:txBody>
          <a:bodyPr/>
          <a:lstStyle/>
          <a:p>
            <a:r>
              <a:rPr lang="en-GB" dirty="0" smtClean="0"/>
              <a:t>Fun facts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516" y="551372"/>
            <a:ext cx="4042003" cy="5739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10659" y="4777991"/>
            <a:ext cx="2868805" cy="4722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61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10539" t="17142" r="35395" b="60343"/>
          <a:stretch/>
        </p:blipFill>
        <p:spPr>
          <a:xfrm>
            <a:off x="105923" y="-6224"/>
            <a:ext cx="9882224" cy="2633870"/>
          </a:xfrm>
          <a:prstGeom prst="rect">
            <a:avLst/>
          </a:prstGeom>
        </p:spPr>
      </p:pic>
      <p:pic>
        <p:nvPicPr>
          <p:cNvPr id="9" name="Content Placeholder 7"/>
          <p:cNvPicPr>
            <a:picLocks noChangeAspect="1"/>
          </p:cNvPicPr>
          <p:nvPr/>
        </p:nvPicPr>
        <p:blipFill rotWithShape="1">
          <a:blip r:embed="rId2"/>
          <a:srcRect l="10539" t="48122" r="35395" b="36725"/>
          <a:stretch/>
        </p:blipFill>
        <p:spPr bwMode="auto">
          <a:xfrm>
            <a:off x="105923" y="2878854"/>
            <a:ext cx="9748299" cy="185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7"/>
          <p:cNvPicPr>
            <a:picLocks noChangeAspect="1"/>
          </p:cNvPicPr>
          <p:nvPr/>
        </p:nvPicPr>
        <p:blipFill rotWithShape="1">
          <a:blip r:embed="rId2"/>
          <a:srcRect l="10539" t="64270" r="35395" b="18764"/>
          <a:stretch/>
        </p:blipFill>
        <p:spPr bwMode="auto">
          <a:xfrm>
            <a:off x="0" y="5039688"/>
            <a:ext cx="11733227" cy="169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12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40" y="1162878"/>
            <a:ext cx="11608904" cy="51999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Spend </a:t>
            </a:r>
            <a:r>
              <a:rPr lang="en-US" sz="3200" dirty="0" smtClean="0"/>
              <a:t>a few</a:t>
            </a:r>
            <a:r>
              <a:rPr lang="en-US" sz="3200" dirty="0" smtClean="0"/>
              <a:t> </a:t>
            </a:r>
            <a:r>
              <a:rPr lang="en-US" sz="3200" dirty="0" smtClean="0"/>
              <a:t>minutes introducing yourself to the rest of the group and tell the class what your hopes and future aspirations are</a:t>
            </a:r>
            <a:r>
              <a:rPr lang="en-US" sz="3200" dirty="0" smtClean="0"/>
              <a:t>. </a:t>
            </a:r>
            <a:r>
              <a:rPr lang="en-US" sz="3200" dirty="0" smtClean="0"/>
              <a:t>Max 1min each.</a:t>
            </a:r>
            <a:endParaRPr lang="en-US" sz="3200" dirty="0" smtClean="0"/>
          </a:p>
          <a:p>
            <a:endParaRPr lang="en-US" sz="3200" b="1" dirty="0" smtClean="0"/>
          </a:p>
          <a:p>
            <a:endParaRPr lang="en-US" sz="3200" b="1" dirty="0"/>
          </a:p>
          <a:p>
            <a:pPr marL="0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b="1" i="1" dirty="0"/>
              <a:t/>
            </a:r>
            <a:br>
              <a:rPr lang="en-US" b="1" i="1" dirty="0"/>
            </a:br>
            <a:endParaRPr lang="en-GB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21" y="277356"/>
            <a:ext cx="8698396" cy="796071"/>
          </a:xfrm>
        </p:spPr>
        <p:txBody>
          <a:bodyPr>
            <a:normAutofit/>
          </a:bodyPr>
          <a:lstStyle/>
          <a:p>
            <a:pPr algn="ctr"/>
            <a:r>
              <a:rPr lang="en-GB" sz="3600" b="1" cap="none" dirty="0" smtClean="0"/>
              <a:t>Getting to know you</a:t>
            </a:r>
            <a:endParaRPr lang="en-GB" sz="3600" b="1" cap="none" dirty="0"/>
          </a:p>
        </p:txBody>
      </p:sp>
    </p:spTree>
    <p:extLst>
      <p:ext uri="{BB962C8B-B14F-4D97-AF65-F5344CB8AC3E}">
        <p14:creationId xmlns:p14="http://schemas.microsoft.com/office/powerpoint/2010/main" val="323380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28776" y="593726"/>
            <a:ext cx="787600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b="1" dirty="0">
                <a:latin typeface="Arial" charset="0"/>
              </a:rPr>
              <a:t>Skills you will develop </a:t>
            </a:r>
            <a:r>
              <a:rPr lang="en-GB" altLang="en-US" b="1" dirty="0" smtClean="0">
                <a:latin typeface="Arial" charset="0"/>
              </a:rPr>
              <a:t>on this </a:t>
            </a:r>
            <a:r>
              <a:rPr lang="en-GB" altLang="en-US" b="1" dirty="0">
                <a:latin typeface="Arial" charset="0"/>
              </a:rPr>
              <a:t>course </a:t>
            </a:r>
            <a:r>
              <a:rPr lang="en-GB" altLang="en-US" b="1" dirty="0" smtClean="0">
                <a:latin typeface="Arial" charset="0"/>
              </a:rPr>
              <a:t>(FS Level </a:t>
            </a:r>
            <a:r>
              <a:rPr lang="en-GB" altLang="en-US" dirty="0">
                <a:latin typeface="Arial" charset="0"/>
              </a:rPr>
              <a:t>2</a:t>
            </a:r>
            <a:r>
              <a:rPr lang="en-GB" altLang="en-US" b="1" dirty="0" smtClean="0">
                <a:latin typeface="Arial" charset="0"/>
              </a:rPr>
              <a:t>)</a:t>
            </a:r>
            <a:endParaRPr lang="en-GB" altLang="en-US" b="1" dirty="0">
              <a:latin typeface="Arial" charset="0"/>
            </a:endParaRP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4E3C7E-3569-9F4B-98CD-8CE9A432BAD6}" type="slidenum">
              <a:rPr lang="en-GB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GB" altLang="en-US" sz="1000"/>
          </a:p>
        </p:txBody>
      </p:sp>
      <p:sp>
        <p:nvSpPr>
          <p:cNvPr id="9220" name="Line 8"/>
          <p:cNvSpPr>
            <a:spLocks noChangeShapeType="1"/>
          </p:cNvSpPr>
          <p:nvPr/>
        </p:nvSpPr>
        <p:spPr bwMode="auto">
          <a:xfrm flipH="1" flipV="1">
            <a:off x="4511676" y="3141664"/>
            <a:ext cx="50482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9"/>
          <p:cNvSpPr>
            <a:spLocks noChangeShapeType="1"/>
          </p:cNvSpPr>
          <p:nvPr/>
        </p:nvSpPr>
        <p:spPr bwMode="auto">
          <a:xfrm flipV="1">
            <a:off x="6600825" y="3284539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11"/>
          <p:cNvSpPr>
            <a:spLocks noChangeShapeType="1"/>
          </p:cNvSpPr>
          <p:nvPr/>
        </p:nvSpPr>
        <p:spPr bwMode="auto">
          <a:xfrm flipH="1">
            <a:off x="5087939" y="4508500"/>
            <a:ext cx="5032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12"/>
          <p:cNvSpPr>
            <a:spLocks noChangeShapeType="1"/>
          </p:cNvSpPr>
          <p:nvPr/>
        </p:nvSpPr>
        <p:spPr bwMode="auto">
          <a:xfrm>
            <a:off x="6816725" y="4437064"/>
            <a:ext cx="503238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Oval 13"/>
          <p:cNvSpPr>
            <a:spLocks noChangeArrowheads="1"/>
          </p:cNvSpPr>
          <p:nvPr/>
        </p:nvSpPr>
        <p:spPr bwMode="auto">
          <a:xfrm>
            <a:off x="2711450" y="2565401"/>
            <a:ext cx="1873250" cy="79057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accent6"/>
                </a:solidFill>
                <a:latin typeface="Comic Sans MS" charset="0"/>
              </a:rPr>
              <a:t>Spelling</a:t>
            </a:r>
          </a:p>
        </p:txBody>
      </p:sp>
      <p:sp>
        <p:nvSpPr>
          <p:cNvPr id="9225" name="Oval 14"/>
          <p:cNvSpPr>
            <a:spLocks noChangeArrowheads="1"/>
          </p:cNvSpPr>
          <p:nvPr/>
        </p:nvSpPr>
        <p:spPr bwMode="auto">
          <a:xfrm>
            <a:off x="3359150" y="5229226"/>
            <a:ext cx="1944688" cy="7921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Reading</a:t>
            </a:r>
          </a:p>
        </p:txBody>
      </p:sp>
      <p:sp>
        <p:nvSpPr>
          <p:cNvPr id="9226" name="Oval 15"/>
          <p:cNvSpPr>
            <a:spLocks noChangeArrowheads="1"/>
          </p:cNvSpPr>
          <p:nvPr/>
        </p:nvSpPr>
        <p:spPr bwMode="auto">
          <a:xfrm>
            <a:off x="6527801" y="5300663"/>
            <a:ext cx="2233613" cy="8636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Punctuation</a:t>
            </a:r>
          </a:p>
        </p:txBody>
      </p:sp>
      <p:sp>
        <p:nvSpPr>
          <p:cNvPr id="9227" name="Oval 16"/>
          <p:cNvSpPr>
            <a:spLocks noChangeArrowheads="1"/>
          </p:cNvSpPr>
          <p:nvPr/>
        </p:nvSpPr>
        <p:spPr bwMode="auto">
          <a:xfrm>
            <a:off x="8328026" y="3394870"/>
            <a:ext cx="1943100" cy="935037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Speaking &amp;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 listening</a:t>
            </a:r>
          </a:p>
        </p:txBody>
      </p:sp>
      <p:sp>
        <p:nvSpPr>
          <p:cNvPr id="9228" name="Oval 17"/>
          <p:cNvSpPr>
            <a:spLocks noChangeArrowheads="1"/>
          </p:cNvSpPr>
          <p:nvPr/>
        </p:nvSpPr>
        <p:spPr bwMode="auto">
          <a:xfrm>
            <a:off x="5591176" y="2565400"/>
            <a:ext cx="2016125" cy="719138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Grammar</a:t>
            </a:r>
          </a:p>
        </p:txBody>
      </p:sp>
      <p:sp>
        <p:nvSpPr>
          <p:cNvPr id="9229" name="Line 19"/>
          <p:cNvSpPr>
            <a:spLocks noChangeShapeType="1"/>
          </p:cNvSpPr>
          <p:nvPr/>
        </p:nvSpPr>
        <p:spPr bwMode="auto">
          <a:xfrm flipH="1">
            <a:off x="3792539" y="4221163"/>
            <a:ext cx="7191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Oval 20"/>
          <p:cNvSpPr>
            <a:spLocks noChangeArrowheads="1"/>
          </p:cNvSpPr>
          <p:nvPr/>
        </p:nvSpPr>
        <p:spPr bwMode="auto">
          <a:xfrm>
            <a:off x="2424114" y="4076701"/>
            <a:ext cx="1368425" cy="7207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Comic Sans MS" charset="0"/>
              </a:rPr>
              <a:t>Writing</a:t>
            </a:r>
          </a:p>
        </p:txBody>
      </p:sp>
      <p:sp>
        <p:nvSpPr>
          <p:cNvPr id="9231" name="Oval 22"/>
          <p:cNvSpPr>
            <a:spLocks noChangeArrowheads="1"/>
          </p:cNvSpPr>
          <p:nvPr/>
        </p:nvSpPr>
        <p:spPr bwMode="auto">
          <a:xfrm>
            <a:off x="4511676" y="3716339"/>
            <a:ext cx="3097213" cy="865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 smtClean="0">
                <a:latin typeface="Comic Sans MS" charset="0"/>
              </a:rPr>
              <a:t>FS </a:t>
            </a:r>
            <a:r>
              <a:rPr lang="en-GB" altLang="en-US" sz="2400" dirty="0">
                <a:latin typeface="Comic Sans MS" charset="0"/>
              </a:rPr>
              <a:t>Level </a:t>
            </a:r>
            <a:r>
              <a:rPr lang="en-GB" altLang="en-US" sz="2400" dirty="0" smtClean="0">
                <a:latin typeface="Comic Sans MS" charset="0"/>
              </a:rPr>
              <a:t>2</a:t>
            </a:r>
            <a:endParaRPr lang="en-GB" altLang="en-US" sz="2400" dirty="0">
              <a:latin typeface="Comic Sans MS" charset="0"/>
            </a:endParaRPr>
          </a:p>
        </p:txBody>
      </p:sp>
      <p:sp>
        <p:nvSpPr>
          <p:cNvPr id="9232" name="Line 23"/>
          <p:cNvSpPr>
            <a:spLocks noChangeShapeType="1"/>
          </p:cNvSpPr>
          <p:nvPr/>
        </p:nvSpPr>
        <p:spPr bwMode="auto">
          <a:xfrm flipV="1">
            <a:off x="7554913" y="4076702"/>
            <a:ext cx="773113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4265">
            <a:off x="7383464" y="3578225"/>
            <a:ext cx="132873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187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2" grpId="1"/>
      <p:bldP spid="9224" grpId="0" animBg="1"/>
      <p:bldP spid="9225" grpId="0" animBg="1"/>
      <p:bldP spid="9226" grpId="0" animBg="1"/>
      <p:bldP spid="9227" grpId="0" animBg="1"/>
      <p:bldP spid="9228" grpId="0" animBg="1"/>
      <p:bldP spid="9230" grpId="0" animBg="1"/>
      <p:bldP spid="92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10" t="11836" r="29646" b="-6127"/>
          <a:stretch/>
        </p:blipFill>
        <p:spPr>
          <a:xfrm>
            <a:off x="363077" y="56030"/>
            <a:ext cx="5175582" cy="7156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347"/>
          <a:stretch/>
        </p:blipFill>
        <p:spPr>
          <a:xfrm>
            <a:off x="6545898" y="0"/>
            <a:ext cx="5371322" cy="6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4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9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261512"/>
            <a:ext cx="11604185" cy="5479823"/>
          </a:xfrm>
        </p:spPr>
        <p:txBody>
          <a:bodyPr>
            <a:normAutofit/>
          </a:bodyPr>
          <a:lstStyle/>
          <a:p>
            <a:r>
              <a:rPr lang="en-GB" dirty="0" smtClean="0"/>
              <a:t>Our qualified advisors provide 1-1 confidential interviews with learners where the focus is on </a:t>
            </a:r>
            <a:r>
              <a:rPr lang="en-GB" b="1" dirty="0" smtClean="0"/>
              <a:t>your  learning journey.  </a:t>
            </a:r>
          </a:p>
          <a:p>
            <a:r>
              <a:rPr lang="en-GB" dirty="0" smtClean="0"/>
              <a:t>You can </a:t>
            </a:r>
            <a:r>
              <a:rPr lang="en-GB" b="1" dirty="0" smtClean="0"/>
              <a:t>tell your story </a:t>
            </a:r>
            <a:r>
              <a:rPr lang="en-GB" dirty="0" smtClean="0"/>
              <a:t>and be actively listened to, challenged, supported and inspired to overcome personal barriers, plan for the future, and progress.</a:t>
            </a:r>
          </a:p>
          <a:p>
            <a:r>
              <a:rPr lang="en-GB" dirty="0" smtClean="0"/>
              <a:t>There is a chance for you to ask questions, and </a:t>
            </a:r>
            <a:r>
              <a:rPr lang="en-GB" b="1" dirty="0" smtClean="0"/>
              <a:t>explore </a:t>
            </a:r>
            <a:r>
              <a:rPr lang="en-GB" dirty="0" smtClean="0"/>
              <a:t>any aspect of training, learning or employment  you are thinking of progressing onto, in a non – judgemental and safe, up to date, environment.</a:t>
            </a:r>
          </a:p>
          <a:p>
            <a:r>
              <a:rPr lang="en-GB" dirty="0" smtClean="0"/>
              <a:t>It’s an opportunity for you to </a:t>
            </a:r>
            <a:r>
              <a:rPr lang="en-GB" b="1" dirty="0" smtClean="0"/>
              <a:t>plan</a:t>
            </a:r>
            <a:r>
              <a:rPr lang="en-GB" dirty="0" smtClean="0"/>
              <a:t> a  specific and realistic route into employment, training or further qualifications.</a:t>
            </a:r>
          </a:p>
          <a:p>
            <a:r>
              <a:rPr lang="en-GB" dirty="0" smtClean="0"/>
              <a:t>We can give you help to </a:t>
            </a:r>
            <a:r>
              <a:rPr lang="en-GB" b="1" dirty="0" smtClean="0"/>
              <a:t>tackle change </a:t>
            </a:r>
            <a:r>
              <a:rPr lang="en-GB" dirty="0" smtClean="0"/>
              <a:t>and identify your strengths, skills and transferable skills to use effectively for the future.</a:t>
            </a:r>
          </a:p>
          <a:p>
            <a:r>
              <a:rPr lang="en-GB" dirty="0" smtClean="0"/>
              <a:t>You will also be given </a:t>
            </a:r>
            <a:r>
              <a:rPr lang="en-GB" b="1" dirty="0" smtClean="0"/>
              <a:t>information </a:t>
            </a:r>
            <a:r>
              <a:rPr lang="en-GB" dirty="0" smtClean="0"/>
              <a:t>about training courses, qualifications and employment opportunities which is relevant to you, up to date, impartial in line with current equality and diversity legislation.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the IAG sessions involve?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2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9" ma:contentTypeDescription="Create a new document." ma:contentTypeScope="" ma:versionID="0205f85d50610c948b32b0702bffd475">
  <xsd:schema xmlns:xsd="http://www.w3.org/2001/XMLSchema" xmlns:xs="http://www.w3.org/2001/XMLSchema" xmlns:p="http://schemas.microsoft.com/office/2006/metadata/properties" xmlns:ns3="15214c3a-c4c8-4e1b-a9e9-78803475fd2c" targetNamespace="http://schemas.microsoft.com/office/2006/metadata/properties" ma:root="true" ma:fieldsID="e8ffbe8545d8726e788a94ae0780955b" ns3:_="">
    <xsd:import namespace="15214c3a-c4c8-4e1b-a9e9-78803475fd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22FC9A-2612-4ADC-A8A3-24D99283EE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A77364-5556-4E1D-AD95-3C238494D056}">
  <ds:schemaRefs>
    <ds:schemaRef ds:uri="http://schemas.microsoft.com/office/2006/metadata/properties"/>
    <ds:schemaRef ds:uri="http://www.w3.org/XML/1998/namespace"/>
    <ds:schemaRef ds:uri="15214c3a-c4c8-4e1b-a9e9-78803475fd2c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A02F204-FAE0-42D4-9597-002E0AA48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964</Words>
  <Application>Microsoft Office PowerPoint</Application>
  <PresentationFormat>Widescreen</PresentationFormat>
  <Paragraphs>138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Mangal</vt:lpstr>
      <vt:lpstr>Wingdings</vt:lpstr>
      <vt:lpstr>Office Theme</vt:lpstr>
      <vt:lpstr>Islington Council</vt:lpstr>
      <vt:lpstr>PowerPoint Presentation</vt:lpstr>
      <vt:lpstr>Session aims/objs</vt:lpstr>
      <vt:lpstr>Fun facts</vt:lpstr>
      <vt:lpstr>PowerPoint Presentation</vt:lpstr>
      <vt:lpstr>Getting to know you</vt:lpstr>
      <vt:lpstr>Skills you will develop on this course (FS Level 2)</vt:lpstr>
      <vt:lpstr>PowerPoint Presentation</vt:lpstr>
      <vt:lpstr>Our ACL 1-1 IAG offer</vt:lpstr>
      <vt:lpstr>What do the IAG sessions involve?</vt:lpstr>
      <vt:lpstr>How can learners book an appointment?</vt:lpstr>
      <vt:lpstr>Group Agreement</vt:lpstr>
      <vt:lpstr>PowerPoint Presentation</vt:lpstr>
      <vt:lpstr>My role</vt:lpstr>
      <vt:lpstr>Your role</vt:lpstr>
      <vt:lpstr>Now we’ll move onto your diagnostic assessments</vt:lpstr>
      <vt:lpstr>D/A</vt:lpstr>
      <vt:lpstr>PowerPoint Presentation</vt:lpstr>
      <vt:lpstr>Summary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Level 1 Summer Term</dc:title>
  <dc:creator>Microsoft Office User</dc:creator>
  <cp:lastModifiedBy>Rahim, Nilupa</cp:lastModifiedBy>
  <cp:revision>61</cp:revision>
  <dcterms:created xsi:type="dcterms:W3CDTF">2020-04-27T09:47:50Z</dcterms:created>
  <dcterms:modified xsi:type="dcterms:W3CDTF">2021-01-15T12:36:24Z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