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82" r:id="rId5"/>
  </p:sldMasterIdLst>
  <p:notesMasterIdLst>
    <p:notesMasterId r:id="rId20"/>
  </p:notesMasterIdLst>
  <p:sldIdLst>
    <p:sldId id="271" r:id="rId6"/>
    <p:sldId id="272" r:id="rId7"/>
    <p:sldId id="319" r:id="rId8"/>
    <p:sldId id="280" r:id="rId9"/>
    <p:sldId id="293" r:id="rId10"/>
    <p:sldId id="295" r:id="rId11"/>
    <p:sldId id="326" r:id="rId12"/>
    <p:sldId id="310" r:id="rId13"/>
    <p:sldId id="328" r:id="rId14"/>
    <p:sldId id="327" r:id="rId15"/>
    <p:sldId id="324" r:id="rId16"/>
    <p:sldId id="307" r:id="rId17"/>
    <p:sldId id="274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81A6-6718-4D96-BEF1-F08B1156B53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7DA8-6DF3-4C28-8570-09BC3F5A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5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21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0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0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9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91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03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1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8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5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04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5198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8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2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2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7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9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ngtonacl.bksblive2.co.uk/bksbLive2/PlayIResource.aspx?ID=1929&amp;View=0&amp;ExitUrl=%2fbksblive2%2fstaff%2ftutorresources.aspx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.files.bbci.co.uk/skillswise/en33inst-e2-w-order-the-instructions.pdf" TargetMode="External"/><Relationship Id="rId2" Type="http://schemas.openxmlformats.org/officeDocument/2006/relationships/hyperlink" Target="https://www.britannica.com/on-this-day/January-1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bbcgoodfood.com/recipes/lamb-biryani" TargetMode="External"/><Relationship Id="rId5" Type="http://schemas.openxmlformats.org/officeDocument/2006/relationships/hyperlink" Target="http://teach.files.bbci.co.uk/skillswise/en33inst-l1-f-following-and-writing-instructions.pdf" TargetMode="External"/><Relationship Id="rId4" Type="http://schemas.openxmlformats.org/officeDocument/2006/relationships/hyperlink" Target="http://teach.files.bbci.co.uk/skillswise/en33inst-l1-w-writing-a-recipe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ulcoy.esen@islington.gov.uk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dultlearning.islington.gov.uk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0773387" cy="464438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ESOL Level 1</a:t>
            </a: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Spring </a:t>
            </a:r>
            <a:r>
              <a:rPr lang="en-US" sz="6000" b="1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Term</a:t>
            </a:r>
          </a:p>
          <a:p>
            <a:pPr marL="0" indent="0" algn="ctr">
              <a:buNone/>
            </a:pPr>
            <a:endParaRPr lang="en-US" sz="1000" b="1" kern="12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b="1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b="1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1st </a:t>
            </a: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Feb </a:t>
            </a:r>
            <a:r>
              <a:rPr lang="mr-IN" sz="4000" b="1" kern="1200" dirty="0">
                <a:solidFill>
                  <a:prstClr val="black"/>
                </a:solidFill>
                <a:latin typeface="Calibri" panose="020F0502020204030204"/>
              </a:rPr>
              <a:t>–</a:t>
            </a:r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26</a:t>
            </a:r>
            <a:r>
              <a:rPr lang="en-US" sz="4000" b="1" kern="1200" baseline="30000" dirty="0" smtClean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 Mar 2021</a:t>
            </a:r>
          </a:p>
          <a:p>
            <a:pPr marL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1hr session</a:t>
            </a:r>
            <a:endParaRPr lang="en-US" sz="40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https://islingtonacl.bksblive2.co.uk/bksbLive2/PlayIResource.aspx?ID=1929&amp;View=0&amp;ExitUrl=%2fbksblive2%2fstaff%2ftutorresources.aspx</a:t>
            </a:r>
            <a:r>
              <a:rPr lang="en-GB" dirty="0" smtClean="0">
                <a:hlinkClick r:id="rId2"/>
              </a:rPr>
              <a:t>#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ESOL </a:t>
            </a:r>
            <a:r>
              <a:rPr lang="en-GB" dirty="0" smtClean="0"/>
              <a:t>WRITING / ESOL </a:t>
            </a:r>
            <a:r>
              <a:rPr lang="en-GB" dirty="0"/>
              <a:t>WRITING L1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BKSB ESOL </a:t>
            </a:r>
            <a:r>
              <a:rPr lang="en-GB" smtClean="0"/>
              <a:t>(past/present/future)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53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29347" t="17423" r="33641" b="7727"/>
          <a:stretch/>
        </p:blipFill>
        <p:spPr>
          <a:xfrm>
            <a:off x="119712" y="380344"/>
            <a:ext cx="5114439" cy="66196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124"/>
            <a:ext cx="11604332" cy="410400"/>
          </a:xfrm>
        </p:spPr>
        <p:txBody>
          <a:bodyPr/>
          <a:lstStyle/>
          <a:p>
            <a:r>
              <a:rPr lang="en-GB" dirty="0" smtClean="0"/>
              <a:t>Independent work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428" t="21452" r="32742" b="5625"/>
          <a:stretch/>
        </p:blipFill>
        <p:spPr>
          <a:xfrm>
            <a:off x="6284902" y="139147"/>
            <a:ext cx="5907098" cy="69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4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82" y="381000"/>
            <a:ext cx="8610600" cy="1293028"/>
          </a:xfrm>
        </p:spPr>
        <p:txBody>
          <a:bodyPr/>
          <a:lstStyle/>
          <a:p>
            <a:pPr algn="ctr" eaLnBrk="1" hangingPunct="1"/>
            <a:r>
              <a:rPr lang="en-GB" altLang="en-US" b="1">
                <a:latin typeface="Arial" charset="0"/>
              </a:rPr>
              <a:t>Summary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3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/>
              <a:t>suggested </a:t>
            </a:r>
            <a:r>
              <a:rPr lang="en-GB" sz="3600" dirty="0"/>
              <a:t>correct verb endings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/>
              <a:t>used </a:t>
            </a:r>
            <a:r>
              <a:rPr lang="en-GB" sz="3600" dirty="0"/>
              <a:t>correct verb endings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/>
              <a:t>took </a:t>
            </a:r>
            <a:r>
              <a:rPr lang="en-GB" sz="3600" dirty="0"/>
              <a:t>part in a tutorial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496BA3-E411-7743-BA28-F21A5E9E0344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000"/>
          </a:p>
        </p:txBody>
      </p:sp>
      <p:pic>
        <p:nvPicPr>
          <p:cNvPr id="14341" name="Picture 5" descr="MCj04339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998" y="4873331"/>
            <a:ext cx="1473656" cy="106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icture 6" descr="MCj03963040000[1]"/>
          <p:cNvSpPr>
            <a:spLocks noChangeAspect="1" noChangeArrowheads="1"/>
          </p:cNvSpPr>
          <p:nvPr/>
        </p:nvSpPr>
        <p:spPr bwMode="auto">
          <a:xfrm>
            <a:off x="2495551" y="4724401"/>
            <a:ext cx="9128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4343" name="Picture 7" descr="MPj04011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19" y="4873331"/>
            <a:ext cx="3927145" cy="106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0773387" cy="4644382"/>
          </a:xfrm>
        </p:spPr>
        <p:txBody>
          <a:bodyPr/>
          <a:lstStyle/>
          <a:p>
            <a:pPr marL="0" indent="0" algn="ctr">
              <a:buNone/>
            </a:pPr>
            <a:endParaRPr lang="en-US" sz="66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The </a:t>
            </a:r>
            <a:r>
              <a:rPr lang="en-US" sz="6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end</a:t>
            </a:r>
            <a:endParaRPr lang="en-GB" sz="3200" dirty="0">
              <a:solidFill>
                <a:sysClr val="windowText" lastClr="000000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www.britannica.com/on-this-day/January-15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teach.files.bbci.co.uk/skillswise/en33inst-e2-w-order-the-instructions.pdf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teach.files.bbci.co.uk/skillswise/en33inst-l1-w-writing-a-recipe.pdf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teach.files.bbci.co.uk/skillswise/en33inst-l1-f-following-and-writing-instructions.pdf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www.bbcgoodfood.com/recipes/lamb-biryani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5" y="523629"/>
            <a:ext cx="11604332" cy="410400"/>
          </a:xfrm>
        </p:spPr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34835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Recap: practise grammar (BKSB)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Aim</a:t>
            </a:r>
            <a:r>
              <a:rPr lang="en-GB" sz="3200" b="1" dirty="0"/>
              <a:t>: </a:t>
            </a:r>
            <a:r>
              <a:rPr lang="en-GB" sz="3200" dirty="0" smtClean="0"/>
              <a:t>to use correct verb endings in utterances</a:t>
            </a: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/>
              <a:t>Objs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/>
              <a:t>suggest correct verb endings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/>
              <a:t>use </a:t>
            </a:r>
            <a:r>
              <a:rPr lang="en-GB" sz="3200" dirty="0"/>
              <a:t>correct verb </a:t>
            </a:r>
            <a:r>
              <a:rPr lang="en-GB" sz="3200" dirty="0" smtClean="0"/>
              <a:t>endings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t</a:t>
            </a:r>
            <a:r>
              <a:rPr lang="en-GB" sz="3200" dirty="0" smtClean="0"/>
              <a:t>ake part in a tutorial</a:t>
            </a:r>
            <a:endParaRPr lang="en-GB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24684"/>
            <a:ext cx="12278408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10" t="11836" r="29646" b="-6127"/>
          <a:stretch/>
        </p:blipFill>
        <p:spPr>
          <a:xfrm>
            <a:off x="363077" y="56030"/>
            <a:ext cx="5175582" cy="715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47"/>
          <a:stretch/>
        </p:blipFill>
        <p:spPr>
          <a:xfrm>
            <a:off x="6545898" y="0"/>
            <a:ext cx="5371322" cy="6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67768" y="1981646"/>
            <a:ext cx="4487172" cy="29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ESOL tutors and their learners: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ontact Gulcoy on 07712 403428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Email </a:t>
            </a: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gulcoy.esen@islington.gov.uk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Appointments available: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Mondays and Tuesdays 1.30 - 3pm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16070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96975"/>
            <a:ext cx="32670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591176" y="1341439"/>
            <a:ext cx="50768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/>
              <a:t>Head of Service Q&amp;A session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/>
              <a:t>Duration: 1 hour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/>
              <a:t>Date: Tuesday 2nd March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/>
              <a:t>Time: 10 to 11am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279650" y="4508501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If you are interested in attending this online Zoom session, please let your tutor know.</a:t>
            </a:r>
          </a:p>
        </p:txBody>
      </p:sp>
    </p:spTree>
    <p:extLst>
      <p:ext uri="{BB962C8B-B14F-4D97-AF65-F5344CB8AC3E}">
        <p14:creationId xmlns:p14="http://schemas.microsoft.com/office/powerpoint/2010/main" val="4491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4260" y="269632"/>
            <a:ext cx="11604332" cy="410400"/>
          </a:xfrm>
        </p:spPr>
        <p:txBody>
          <a:bodyPr/>
          <a:lstStyle/>
          <a:p>
            <a:r>
              <a:rPr lang="en-GB" dirty="0" smtClean="0"/>
              <a:t>Interesting facts for this month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410659" y="4777991"/>
            <a:ext cx="2868805" cy="472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12" t="39807" r="35695" b="40881"/>
          <a:stretch/>
        </p:blipFill>
        <p:spPr>
          <a:xfrm>
            <a:off x="1607736" y="680032"/>
            <a:ext cx="10076486" cy="1853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630" t="24950" r="50997" b="24694"/>
          <a:stretch/>
        </p:blipFill>
        <p:spPr>
          <a:xfrm>
            <a:off x="7666893" y="2045703"/>
            <a:ext cx="4472852" cy="482798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l="50595" t="24470" r="32418" b="15490"/>
          <a:stretch/>
        </p:blipFill>
        <p:spPr>
          <a:xfrm>
            <a:off x="139361" y="830345"/>
            <a:ext cx="3066064" cy="570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7999"/>
            <a:ext cx="11454217" cy="48837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three main types of </a:t>
            </a:r>
            <a:r>
              <a:rPr lang="en-US" dirty="0" smtClean="0"/>
              <a:t>tenses.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These </a:t>
            </a:r>
            <a:r>
              <a:rPr lang="en-US" dirty="0"/>
              <a:t>are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dirty="0"/>
              <a:t>The past tense which refers to things that happened in the past </a:t>
            </a:r>
            <a:r>
              <a:rPr lang="en-US" dirty="0"/>
              <a:t>(yesterday, last year).</a:t>
            </a:r>
          </a:p>
          <a:p>
            <a:pPr marL="0" indent="0">
              <a:buNone/>
            </a:pPr>
            <a:r>
              <a:rPr lang="en-US" b="1" dirty="0"/>
              <a:t>The present tense which refers to things that are happening now.</a:t>
            </a:r>
          </a:p>
          <a:p>
            <a:pPr marL="0" indent="0">
              <a:buNone/>
            </a:pPr>
            <a:r>
              <a:rPr lang="en-US" b="1" dirty="0"/>
              <a:t>The future tense which refers to things that happen in the future</a:t>
            </a:r>
            <a:r>
              <a:rPr lang="en-US" dirty="0"/>
              <a:t> (tomorrow, later today, next week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So, for example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I shopped at the supermarket (past tense).</a:t>
            </a:r>
          </a:p>
          <a:p>
            <a:pPr marL="0" indent="0">
              <a:buNone/>
            </a:pPr>
            <a:r>
              <a:rPr lang="en-US" dirty="0"/>
              <a:t>I shop at the supermarket (present tense).</a:t>
            </a:r>
          </a:p>
          <a:p>
            <a:pPr marL="0" indent="0">
              <a:buNone/>
            </a:pPr>
            <a:r>
              <a:rPr lang="en-US" dirty="0"/>
              <a:t>I will shop at the supermarket (future tense).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523629"/>
            <a:ext cx="5038509" cy="410400"/>
          </a:xfrm>
        </p:spPr>
        <p:txBody>
          <a:bodyPr/>
          <a:lstStyle/>
          <a:p>
            <a:pPr marL="0" indent="0"/>
            <a:r>
              <a:rPr lang="en-US" dirty="0" smtClean="0"/>
              <a:t>Three </a:t>
            </a:r>
            <a:r>
              <a:rPr lang="en-US" dirty="0"/>
              <a:t>main types of tenses.</a:t>
            </a:r>
          </a:p>
        </p:txBody>
      </p:sp>
    </p:spTree>
    <p:extLst>
      <p:ext uri="{BB962C8B-B14F-4D97-AF65-F5344CB8AC3E}">
        <p14:creationId xmlns:p14="http://schemas.microsoft.com/office/powerpoint/2010/main" val="7595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A77364-5556-4E1D-AD95-3C238494D056}">
  <ds:schemaRefs>
    <ds:schemaRef ds:uri="http://schemas.openxmlformats.org/package/2006/metadata/core-properties"/>
    <ds:schemaRef ds:uri="15214c3a-c4c8-4e1b-a9e9-78803475fd2c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F22FC9A-2612-4ADC-A8A3-24D99283E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02F204-FAE0-42D4-9597-002E0AA48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</TotalTime>
  <Words>481</Words>
  <Application>Microsoft Office PowerPoint</Application>
  <PresentationFormat>Widescreen</PresentationFormat>
  <Paragraphs>104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Mangal</vt:lpstr>
      <vt:lpstr>Wingdings</vt:lpstr>
      <vt:lpstr>Office Theme</vt:lpstr>
      <vt:lpstr>Islington Council</vt:lpstr>
      <vt:lpstr>PowerPoint Presentation</vt:lpstr>
      <vt:lpstr>Session aims/objs</vt:lpstr>
      <vt:lpstr>PowerPoint Presentation</vt:lpstr>
      <vt:lpstr>PowerPoint Presentation</vt:lpstr>
      <vt:lpstr>Our ACL 1-1 IAG offer</vt:lpstr>
      <vt:lpstr>How can learners book an appointment?</vt:lpstr>
      <vt:lpstr>PowerPoint Presentation</vt:lpstr>
      <vt:lpstr>Interesting facts for this month</vt:lpstr>
      <vt:lpstr>Three main types of tenses.</vt:lpstr>
      <vt:lpstr>BKSB ESOL (past/present/future)</vt:lpstr>
      <vt:lpstr>Independent work</vt:lpstr>
      <vt:lpstr>Summary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169</cp:revision>
  <dcterms:created xsi:type="dcterms:W3CDTF">2020-04-27T09:47:50Z</dcterms:created>
  <dcterms:modified xsi:type="dcterms:W3CDTF">2021-02-01T12:51:50Z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