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  <p:sldMasterId id="2147483766" r:id="rId5"/>
  </p:sldMasterIdLst>
  <p:notesMasterIdLst>
    <p:notesMasterId r:id="rId22"/>
  </p:notesMasterIdLst>
  <p:sldIdLst>
    <p:sldId id="256" r:id="rId6"/>
    <p:sldId id="257" r:id="rId7"/>
    <p:sldId id="258" r:id="rId8"/>
    <p:sldId id="265" r:id="rId9"/>
    <p:sldId id="260" r:id="rId10"/>
    <p:sldId id="261" r:id="rId11"/>
    <p:sldId id="266" r:id="rId12"/>
    <p:sldId id="267" r:id="rId13"/>
    <p:sldId id="277" r:id="rId14"/>
    <p:sldId id="262" r:id="rId15"/>
    <p:sldId id="264" r:id="rId16"/>
    <p:sldId id="271" r:id="rId17"/>
    <p:sldId id="272" r:id="rId18"/>
    <p:sldId id="273" r:id="rId19"/>
    <p:sldId id="263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0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8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5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40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9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86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26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01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31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79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70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1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9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8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2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4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6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4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ulcoy.esen@islington.gov.uk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adultlearning.islington.gov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ESOL Level 1</a:t>
            </a:r>
            <a:br>
              <a:rPr lang="en-US" dirty="0"/>
            </a:br>
            <a:r>
              <a:rPr lang="en-US" dirty="0" smtClean="0"/>
              <a:t>Spring </a:t>
            </a:r>
            <a:r>
              <a:rPr lang="en-US" dirty="0"/>
              <a:t>Term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11th Jan </a:t>
            </a:r>
            <a:r>
              <a:rPr lang="mr-IN" sz="4000" dirty="0"/>
              <a:t>–</a:t>
            </a:r>
            <a:r>
              <a:rPr lang="en-US" sz="4000"/>
              <a:t> </a:t>
            </a:r>
            <a:r>
              <a:rPr lang="en-US" sz="4000" smtClean="0"/>
              <a:t>26th Mar 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4762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My role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GB" altLang="en-US" b="1" dirty="0"/>
              <a:t>Ensure successful learning of all</a:t>
            </a:r>
          </a:p>
          <a:p>
            <a:pPr eaLnBrk="1" hangingPunct="1">
              <a:buFont typeface="Wingdings" charset="2"/>
              <a:buNone/>
            </a:pPr>
            <a:endParaRPr lang="en-GB" altLang="en-US" b="1" dirty="0"/>
          </a:p>
          <a:p>
            <a:pPr lvl="1" eaLnBrk="1" hangingPunct="1"/>
            <a:r>
              <a:rPr lang="en-GB" altLang="en-US" sz="2800" dirty="0"/>
              <a:t>Make learning relevant</a:t>
            </a:r>
          </a:p>
          <a:p>
            <a:pPr lvl="1" eaLnBrk="1" hangingPunct="1"/>
            <a:r>
              <a:rPr lang="en-GB" altLang="en-US" sz="2800" dirty="0"/>
              <a:t>Group work &amp; individual tasks</a:t>
            </a:r>
          </a:p>
          <a:p>
            <a:pPr lvl="1" eaLnBrk="1" hangingPunct="1"/>
            <a:r>
              <a:rPr lang="en-GB" altLang="en-US" sz="2800" dirty="0"/>
              <a:t>Peer support </a:t>
            </a:r>
          </a:p>
          <a:p>
            <a:pPr lvl="1" eaLnBrk="1" hangingPunct="1"/>
            <a:r>
              <a:rPr lang="en-GB" altLang="en-US" sz="2800" dirty="0"/>
              <a:t>Provide individual feedback and support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0385-18E8-CB46-8F37-9BF82E426D5B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000"/>
          </a:p>
        </p:txBody>
      </p:sp>
      <p:pic>
        <p:nvPicPr>
          <p:cNvPr id="12293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41" y="327593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084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Your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5042"/>
            <a:ext cx="10820400" cy="40241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altLang="en-US" sz="3200" b="1" dirty="0"/>
              <a:t>Ensure you take responsibility for your own learning</a:t>
            </a:r>
          </a:p>
          <a:p>
            <a:pPr>
              <a:buNone/>
            </a:pPr>
            <a:endParaRPr lang="en-GB" altLang="en-US" sz="3200" b="1" dirty="0"/>
          </a:p>
          <a:p>
            <a:pPr lvl="1"/>
            <a:r>
              <a:rPr lang="en-GB" altLang="en-US" sz="3200" dirty="0"/>
              <a:t>Attend classes regularly</a:t>
            </a:r>
          </a:p>
          <a:p>
            <a:pPr lvl="1"/>
            <a:r>
              <a:rPr lang="en-GB" altLang="en-US" sz="3200" dirty="0"/>
              <a:t>Be punctual</a:t>
            </a:r>
          </a:p>
          <a:p>
            <a:pPr lvl="1"/>
            <a:r>
              <a:rPr lang="en-GB" altLang="en-US" sz="3200" dirty="0"/>
              <a:t>Complete group work &amp; individual tasks</a:t>
            </a:r>
          </a:p>
          <a:p>
            <a:pPr lvl="1"/>
            <a:r>
              <a:rPr lang="en-GB" altLang="en-US" sz="3200" dirty="0"/>
              <a:t>Provide/seek support form your peers</a:t>
            </a:r>
          </a:p>
          <a:p>
            <a:endParaRPr lang="en-US" dirty="0"/>
          </a:p>
        </p:txBody>
      </p:sp>
      <p:pic>
        <p:nvPicPr>
          <p:cNvPr id="4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49" y="5108575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0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/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the IAG sessions involve?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261512"/>
            <a:ext cx="11604185" cy="5479823"/>
          </a:xfrm>
        </p:spPr>
        <p:txBody>
          <a:bodyPr/>
          <a:lstStyle/>
          <a:p>
            <a:r>
              <a:rPr lang="en-GB" dirty="0" smtClean="0"/>
              <a:t>Our qualified advisors provide 1-1 confidential interviews with learners where the focus is on </a:t>
            </a:r>
            <a:r>
              <a:rPr lang="en-GB" b="1" dirty="0" smtClean="0"/>
              <a:t>your  learning journey.  </a:t>
            </a:r>
          </a:p>
          <a:p>
            <a:r>
              <a:rPr lang="en-GB" dirty="0" smtClean="0"/>
              <a:t>You can </a:t>
            </a:r>
            <a:r>
              <a:rPr lang="en-GB" b="1" dirty="0" smtClean="0"/>
              <a:t>tell your story </a:t>
            </a:r>
            <a:r>
              <a:rPr lang="en-GB" dirty="0" smtClean="0"/>
              <a:t>and be actively listened to, challenged, supported and inspired to overcome personal barriers, plan for the future, and progress.</a:t>
            </a:r>
          </a:p>
          <a:p>
            <a:r>
              <a:rPr lang="en-GB" dirty="0" smtClean="0"/>
              <a:t>There is a chance for you to ask questions, and </a:t>
            </a:r>
            <a:r>
              <a:rPr lang="en-GB" b="1" dirty="0" smtClean="0"/>
              <a:t>explore </a:t>
            </a:r>
            <a:r>
              <a:rPr lang="en-GB" dirty="0" smtClean="0"/>
              <a:t>any aspect of training, learning or employment  you are thinking of progressing onto, in a non – judgemental and safe, up to date, environment.</a:t>
            </a:r>
          </a:p>
          <a:p>
            <a:r>
              <a:rPr lang="en-GB" dirty="0" smtClean="0"/>
              <a:t>It’s an opportunity for you to </a:t>
            </a:r>
            <a:r>
              <a:rPr lang="en-GB" b="1" dirty="0" smtClean="0"/>
              <a:t>plan</a:t>
            </a:r>
            <a:r>
              <a:rPr lang="en-GB" dirty="0" smtClean="0"/>
              <a:t> a  specific and realistic route into employment, training or further qualifications.</a:t>
            </a:r>
          </a:p>
          <a:p>
            <a:r>
              <a:rPr lang="en-GB" dirty="0" smtClean="0"/>
              <a:t>We can give you help to </a:t>
            </a:r>
            <a:r>
              <a:rPr lang="en-GB" b="1" dirty="0" smtClean="0"/>
              <a:t>tackle change </a:t>
            </a:r>
            <a:r>
              <a:rPr lang="en-GB" dirty="0" smtClean="0"/>
              <a:t>and identify your strengths, skills and transferable skills to use effectively for the future.</a:t>
            </a:r>
          </a:p>
          <a:p>
            <a:r>
              <a:rPr lang="en-GB" dirty="0" smtClean="0"/>
              <a:t>You will also be given </a:t>
            </a:r>
            <a:r>
              <a:rPr lang="en-GB" b="1" dirty="0" smtClean="0"/>
              <a:t>information </a:t>
            </a:r>
            <a:r>
              <a:rPr lang="en-GB" dirty="0" smtClean="0"/>
              <a:t>about training courses, qualifications and employment opportunities which is relevant to you, up to date, impartial in line with current equality and diversity legislation.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64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/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7768" y="1981646"/>
            <a:ext cx="4487172" cy="29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ESOL tutors and their learners: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ontact Gulcoy on 07712 403428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 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gulcoy.esen@islington.gov.uk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Appointments available: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Mondays and Tuesdays 1.30 - 3pm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82" y="381000"/>
            <a:ext cx="8610600" cy="1293028"/>
          </a:xfrm>
        </p:spPr>
        <p:txBody>
          <a:bodyPr/>
          <a:lstStyle/>
          <a:p>
            <a:pPr algn="ctr" eaLnBrk="1" hangingPunct="1"/>
            <a:r>
              <a:rPr lang="en-GB" altLang="en-US" b="1">
                <a:latin typeface="Arial" charset="0"/>
              </a:rPr>
              <a:t>Summary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556591" y="1381540"/>
            <a:ext cx="10949609" cy="4837146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Self introductions</a:t>
            </a:r>
          </a:p>
          <a:p>
            <a:pPr eaLnBrk="1" hangingPunct="1"/>
            <a:r>
              <a:rPr lang="en-GB" altLang="en-US" sz="3600" dirty="0"/>
              <a:t>Course </a:t>
            </a:r>
            <a:r>
              <a:rPr lang="en-GB" altLang="en-US" sz="3600" dirty="0" smtClean="0"/>
              <a:t>information</a:t>
            </a:r>
          </a:p>
          <a:p>
            <a:pPr eaLnBrk="1" hangingPunct="1"/>
            <a:r>
              <a:rPr lang="en-GB" altLang="en-US" sz="3600" dirty="0" smtClean="0"/>
              <a:t>H/S induction</a:t>
            </a:r>
            <a:endParaRPr lang="en-GB" altLang="en-US" sz="3600" dirty="0"/>
          </a:p>
          <a:p>
            <a:pPr eaLnBrk="1" hangingPunct="1"/>
            <a:r>
              <a:rPr lang="en-GB" altLang="en-US" sz="3600" dirty="0"/>
              <a:t>Agreed boundaries</a:t>
            </a:r>
          </a:p>
          <a:p>
            <a:pPr eaLnBrk="1" hangingPunct="1"/>
            <a:r>
              <a:rPr lang="en-GB" altLang="en-US" sz="3600" b="1" dirty="0" smtClean="0"/>
              <a:t>H/W: complete diagnostic assessment and learner profile on </a:t>
            </a:r>
            <a:r>
              <a:rPr lang="en-GB" altLang="en-US" sz="3600" b="1" dirty="0"/>
              <a:t>M</a:t>
            </a:r>
            <a:r>
              <a:rPr lang="en-GB" altLang="en-US" sz="3600" b="1" dirty="0" smtClean="0"/>
              <a:t>oodle</a:t>
            </a:r>
            <a:endParaRPr lang="en-GB" altLang="en-US" sz="3600" b="1" dirty="0"/>
          </a:p>
          <a:p>
            <a:pPr eaLnBrk="1" hangingPunct="1"/>
            <a:endParaRPr lang="en-GB" altLang="en-US" dirty="0"/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496BA3-E411-7743-BA28-F21A5E9E0344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000"/>
          </a:p>
        </p:txBody>
      </p:sp>
      <p:pic>
        <p:nvPicPr>
          <p:cNvPr id="14341" name="Picture 5" descr="MCj04339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071" y="5261768"/>
            <a:ext cx="1643929" cy="143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icture 6" descr="MCj03963040000[1]"/>
          <p:cNvSpPr>
            <a:spLocks noChangeAspect="1" noChangeArrowheads="1"/>
          </p:cNvSpPr>
          <p:nvPr/>
        </p:nvSpPr>
        <p:spPr bwMode="auto">
          <a:xfrm>
            <a:off x="2495551" y="4724401"/>
            <a:ext cx="9128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3" name="Picture 7" descr="MPj04011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25" y="5704103"/>
            <a:ext cx="3811454" cy="102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0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Welcome to the session</a:t>
            </a:r>
            <a:br>
              <a:rPr lang="en-US" dirty="0"/>
            </a:br>
            <a:r>
              <a:rPr lang="en-US" dirty="0" smtClean="0"/>
              <a:t>a new course/term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41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Aim: </a:t>
            </a:r>
            <a:r>
              <a:rPr lang="en-GB" sz="3200" dirty="0"/>
              <a:t>course induction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will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Familiarise yourself with ACL VLE (Moodle)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List some online learning classroom </a:t>
            </a:r>
            <a:r>
              <a:rPr lang="en-GB" sz="3200" dirty="0" smtClean="0"/>
              <a:t>rules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/>
              <a:t>Familiarise yourself on ACL Safeguarding procedures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Introduce yourself to the </a:t>
            </a:r>
            <a:r>
              <a:rPr lang="en-GB" sz="3200" dirty="0" smtClean="0"/>
              <a:t>group and give some personal information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Ask and answer some questions relating to the </a:t>
            </a:r>
            <a:r>
              <a:rPr lang="en-GB" sz="3200" dirty="0" smtClean="0"/>
              <a:t>course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21" y="277356"/>
            <a:ext cx="8698396" cy="796071"/>
          </a:xfrm>
        </p:spPr>
        <p:txBody>
          <a:bodyPr>
            <a:normAutofit/>
          </a:bodyPr>
          <a:lstStyle/>
          <a:p>
            <a:pPr algn="ctr"/>
            <a:r>
              <a:rPr lang="en-GB" sz="3600" b="1" cap="none" dirty="0" smtClean="0"/>
              <a:t>Getting to know you</a:t>
            </a:r>
            <a:endParaRPr lang="en-GB" sz="36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1162878"/>
            <a:ext cx="11608904" cy="51999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Spend to minutes introducing yourself to the rest of the group and talk about the following:</a:t>
            </a:r>
          </a:p>
          <a:p>
            <a:endParaRPr lang="en-US" sz="3200" b="1" dirty="0"/>
          </a:p>
          <a:p>
            <a:r>
              <a:rPr lang="en-US" sz="3200" dirty="0" smtClean="0"/>
              <a:t>Your name, some personal info that you want to share (i.e. country of origin </a:t>
            </a:r>
            <a:r>
              <a:rPr lang="en-US" sz="3200" dirty="0" err="1" smtClean="0"/>
              <a:t>etc</a:t>
            </a:r>
            <a:r>
              <a:rPr lang="en-US" sz="3200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What </a:t>
            </a:r>
            <a:r>
              <a:rPr lang="en-US" sz="3200" dirty="0"/>
              <a:t>are you most proud of </a:t>
            </a:r>
            <a:r>
              <a:rPr lang="en-US" sz="3200" dirty="0" smtClean="0"/>
              <a:t>currently? </a:t>
            </a:r>
          </a:p>
          <a:p>
            <a:pPr marL="0" indent="0">
              <a:buNone/>
            </a:pPr>
            <a:r>
              <a:rPr lang="en-US" sz="3200" b="1" i="1" dirty="0" smtClean="0"/>
              <a:t>(speaking: “I am most proud of….”)</a:t>
            </a:r>
          </a:p>
          <a:p>
            <a:endParaRPr lang="en-US" sz="3200" dirty="0"/>
          </a:p>
          <a:p>
            <a:r>
              <a:rPr lang="en-US" sz="3200" dirty="0" smtClean="0"/>
              <a:t>What are your current aspirations?</a:t>
            </a:r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200" b="1" dirty="0" smtClean="0"/>
              <a:t>speaking: </a:t>
            </a:r>
            <a:r>
              <a:rPr lang="en-US" sz="3200" dirty="0" smtClean="0"/>
              <a:t>“</a:t>
            </a:r>
            <a:r>
              <a:rPr lang="en-US" sz="3200" b="1" i="1" dirty="0" smtClean="0"/>
              <a:t>My current aspiration is</a:t>
            </a:r>
            <a:r>
              <a:rPr lang="en-US" sz="3200" b="1" i="1" dirty="0"/>
              <a:t>/ </a:t>
            </a:r>
            <a:r>
              <a:rPr lang="en-US" sz="3200" b="1" i="1" dirty="0" smtClean="0"/>
              <a:t>aspirations are….”)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54884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549275"/>
            <a:ext cx="792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>
                <a:latin typeface="Arial" charset="0"/>
              </a:rPr>
              <a:t>Skills you will develop on this course (ESOL Level 1)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E3C7E-3569-9F4B-98CD-8CE9A432BAD6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000"/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 flipH="1" flipV="1">
            <a:off x="4511676" y="3141664"/>
            <a:ext cx="5048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V="1">
            <a:off x="6600825" y="32845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 flipH="1">
            <a:off x="5087939" y="4508500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6816725" y="4437064"/>
            <a:ext cx="50323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>
            <a:off x="2711450" y="2565401"/>
            <a:ext cx="187325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accent6"/>
                </a:solidFill>
                <a:latin typeface="Comic Sans MS" charset="0"/>
              </a:rPr>
              <a:t>Spelling</a:t>
            </a:r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3359150" y="5229226"/>
            <a:ext cx="1944688" cy="7921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Reading</a:t>
            </a:r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6527801" y="5300663"/>
            <a:ext cx="2233613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Punctuation</a:t>
            </a:r>
          </a:p>
        </p:txBody>
      </p:sp>
      <p:sp>
        <p:nvSpPr>
          <p:cNvPr id="9227" name="Oval 16"/>
          <p:cNvSpPr>
            <a:spLocks noChangeArrowheads="1"/>
          </p:cNvSpPr>
          <p:nvPr/>
        </p:nvSpPr>
        <p:spPr bwMode="auto">
          <a:xfrm>
            <a:off x="8366125" y="3862389"/>
            <a:ext cx="1943100" cy="93503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Speaking &amp;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 listening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5591176" y="2565400"/>
            <a:ext cx="2016125" cy="7191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Grammar</a:t>
            </a:r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flipH="1">
            <a:off x="3792539" y="4221163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Oval 20"/>
          <p:cNvSpPr>
            <a:spLocks noChangeArrowheads="1"/>
          </p:cNvSpPr>
          <p:nvPr/>
        </p:nvSpPr>
        <p:spPr bwMode="auto">
          <a:xfrm>
            <a:off x="2424114" y="4076701"/>
            <a:ext cx="1368425" cy="720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Writing</a:t>
            </a:r>
          </a:p>
        </p:txBody>
      </p:sp>
      <p:sp>
        <p:nvSpPr>
          <p:cNvPr id="9231" name="Oval 22"/>
          <p:cNvSpPr>
            <a:spLocks noChangeArrowheads="1"/>
          </p:cNvSpPr>
          <p:nvPr/>
        </p:nvSpPr>
        <p:spPr bwMode="auto">
          <a:xfrm>
            <a:off x="4511676" y="3716339"/>
            <a:ext cx="3097213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Comic Sans MS" charset="0"/>
              </a:rPr>
              <a:t>ESOL Level 1</a:t>
            </a:r>
          </a:p>
        </p:txBody>
      </p:sp>
      <p:sp>
        <p:nvSpPr>
          <p:cNvPr id="9232" name="Line 23"/>
          <p:cNvSpPr>
            <a:spLocks noChangeShapeType="1"/>
          </p:cNvSpPr>
          <p:nvPr/>
        </p:nvSpPr>
        <p:spPr bwMode="auto">
          <a:xfrm>
            <a:off x="7554913" y="4216401"/>
            <a:ext cx="81121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Oval 15"/>
          <p:cNvSpPr>
            <a:spLocks noChangeArrowheads="1"/>
          </p:cNvSpPr>
          <p:nvPr/>
        </p:nvSpPr>
        <p:spPr bwMode="auto">
          <a:xfrm>
            <a:off x="8120063" y="2668588"/>
            <a:ext cx="2233612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Language related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to </a:t>
            </a:r>
            <a:r>
              <a:rPr lang="en-GB" altLang="en-US" sz="1800" dirty="0" smtClean="0">
                <a:latin typeface="Comic Sans MS" charset="0"/>
              </a:rPr>
              <a:t>Me and My Home</a:t>
            </a:r>
            <a:endParaRPr lang="en-GB" altLang="en-US" sz="1800" dirty="0">
              <a:latin typeface="Comic Sans MS" charset="0"/>
            </a:endParaRPr>
          </a:p>
        </p:txBody>
      </p:sp>
      <p:pic>
        <p:nvPicPr>
          <p:cNvPr id="92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4265">
            <a:off x="7383464" y="3578225"/>
            <a:ext cx="1328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60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9224" grpId="0" animBg="1"/>
      <p:bldP spid="9225" grpId="0" animBg="1"/>
      <p:bldP spid="9226" grpId="0" animBg="1"/>
      <p:bldP spid="9227" grpId="0" animBg="1"/>
      <p:bldP spid="9228" grpId="0" animBg="1"/>
      <p:bldP spid="9230" grpId="0" animBg="1"/>
      <p:bldP spid="9231" grpId="0" animBg="1"/>
      <p:bldP spid="92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5492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Group Agreement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91260" y="1883880"/>
            <a:ext cx="9959032" cy="4158145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GB" altLang="en-US" sz="3200" b="1" dirty="0"/>
              <a:t>How can we work together, effectively?</a:t>
            </a:r>
          </a:p>
          <a:p>
            <a:pPr eaLnBrk="1" hangingPunct="1">
              <a:buFont typeface="Wingdings" charset="2"/>
              <a:buNone/>
            </a:pPr>
            <a:endParaRPr lang="en-GB" altLang="en-US" dirty="0"/>
          </a:p>
          <a:p>
            <a:pPr eaLnBrk="1" hangingPunct="1"/>
            <a:r>
              <a:rPr lang="en-GB" altLang="en-US" sz="3200" dirty="0"/>
              <a:t>Discuss acceptable boundaries</a:t>
            </a:r>
          </a:p>
          <a:p>
            <a:pPr eaLnBrk="1" hangingPunct="1"/>
            <a:r>
              <a:rPr lang="en-GB" altLang="en-US" sz="3200" dirty="0"/>
              <a:t>Negotiate </a:t>
            </a:r>
            <a:r>
              <a:rPr lang="en-GB" altLang="en-US" sz="3200" dirty="0" smtClean="0"/>
              <a:t>at least 5 class rules</a:t>
            </a:r>
            <a:endParaRPr lang="en-GB" altLang="en-US" sz="3200" dirty="0"/>
          </a:p>
          <a:p>
            <a:pPr lvl="1" eaLnBrk="1" hangingPunct="1">
              <a:buFont typeface="Wingdings" charset="2"/>
              <a:buNone/>
            </a:pPr>
            <a:endParaRPr lang="en-GB" altLang="en-US" sz="2800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1C55DB-33C8-7945-A7D5-9A60AEFD7749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000"/>
          </a:p>
        </p:txBody>
      </p:sp>
      <p:sp>
        <p:nvSpPr>
          <p:cNvPr id="11269" name="Picture 5" descr="MCj03963040000[1]"/>
          <p:cNvSpPr>
            <a:spLocks noChangeAspect="1" noChangeArrowheads="1"/>
          </p:cNvSpPr>
          <p:nvPr/>
        </p:nvSpPr>
        <p:spPr bwMode="auto">
          <a:xfrm>
            <a:off x="7680325" y="4292600"/>
            <a:ext cx="21605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6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91" y="4292600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6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0" grpId="2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24684"/>
            <a:ext cx="12278408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9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0951" y="269612"/>
            <a:ext cx="10515601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Islington Council Adult Community Learning </a:t>
            </a:r>
          </a:p>
          <a:p>
            <a:r>
              <a:rPr lang="en-US" dirty="0"/>
              <a:t>Learner Code of Conduct for on-line learning  </a:t>
            </a:r>
          </a:p>
          <a:p>
            <a:r>
              <a:rPr lang="en-US" dirty="0"/>
              <a:t>We ask that you:</a:t>
            </a:r>
          </a:p>
          <a:p>
            <a:r>
              <a:rPr lang="en-US" dirty="0"/>
              <a:t>1.	Respect others, regardless of culture, ability, race, gender, age or sexual orientation.  Harassment, bullying, discrimination, swearing, racist, homophobic or sexist terms are not acceptable actions will not be tolerated.  </a:t>
            </a:r>
          </a:p>
          <a:p>
            <a:r>
              <a:rPr lang="en-US" dirty="0"/>
              <a:t>2.	Are always courteous and respectful to staff members and other learners  </a:t>
            </a:r>
          </a:p>
          <a:p>
            <a:r>
              <a:rPr lang="en-US" dirty="0"/>
              <a:t>3.	Show a positive commitment to your own development and learning. </a:t>
            </a:r>
          </a:p>
          <a:p>
            <a:r>
              <a:rPr lang="en-US" dirty="0"/>
              <a:t>4.	Show respect for another learners’ development and cooperate appropriately</a:t>
            </a:r>
          </a:p>
          <a:p>
            <a:r>
              <a:rPr lang="en-US" dirty="0"/>
              <a:t>5.	Attend and arrive punctually to training/assessment events that you have been scheduled to take. </a:t>
            </a:r>
          </a:p>
          <a:p>
            <a:r>
              <a:rPr lang="en-US" dirty="0"/>
              <a:t>6.	Locate yourself in an appropriate area if attending live classes e.g. not in bedrooms</a:t>
            </a:r>
          </a:p>
          <a:p>
            <a:r>
              <a:rPr lang="en-US" dirty="0"/>
              <a:t>7.	Understand that learners progress at different paces.</a:t>
            </a:r>
          </a:p>
          <a:p>
            <a:r>
              <a:rPr lang="en-US" dirty="0"/>
              <a:t>8.	Understand that there is a certain amount of necessary paperwork which must be completed by each learner</a:t>
            </a:r>
          </a:p>
          <a:p>
            <a:r>
              <a:rPr lang="en-US" dirty="0"/>
              <a:t>9.	Wear appropriate dress when attending online learning sessions and ensure other members of your household are aware </a:t>
            </a:r>
          </a:p>
          <a:p>
            <a:r>
              <a:rPr lang="en-US" dirty="0"/>
              <a:t>10.	Complete work and collect evidence for assessment within agreed timescales </a:t>
            </a:r>
          </a:p>
          <a:p>
            <a:r>
              <a:rPr lang="en-US" dirty="0"/>
              <a:t>11.	Use an appropriate and professional email address</a:t>
            </a:r>
          </a:p>
          <a:p>
            <a:r>
              <a:rPr lang="en-US" dirty="0"/>
              <a:t>12.	Follow agreed guidelines when instructed by the tutor e.g. muting sound when presentations are occurring </a:t>
            </a:r>
          </a:p>
          <a:p>
            <a:r>
              <a:rPr lang="en-US" dirty="0"/>
              <a:t>13.	Be patient as responses online/phone can sometimes take slightly longer as the tutor or individual is having to record/respond to others within the class at the same time</a:t>
            </a:r>
          </a:p>
          <a:p>
            <a:r>
              <a:rPr lang="en-US" dirty="0"/>
              <a:t>14.	Do not record or distribute any online learning sessions to others, abide by ACL Islington Safeguarding, e-safety and Prevent Policy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4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539" y="105811"/>
            <a:ext cx="5869057" cy="66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03330efd39116121a3de783eeec73f40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d0bb333cb4cedda485b846be54d81f15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AF983-8EEF-464B-8CB5-0942C9DAF92F}">
  <ds:schemaRefs>
    <ds:schemaRef ds:uri="http://schemas.openxmlformats.org/package/2006/metadata/core-properties"/>
    <ds:schemaRef ds:uri="http://purl.org/dc/terms/"/>
    <ds:schemaRef ds:uri="http://purl.org/dc/dcmitype/"/>
    <ds:schemaRef ds:uri="864a162b-6542-4936-93da-60f3c2cf7848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fda347e8-585c-4e63-a911-a81b04e8784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D89EDF-C7DB-4620-82F3-358B45F86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190</TotalTime>
  <Words>961</Words>
  <Application>Microsoft Office PowerPoint</Application>
  <PresentationFormat>Widescreen</PresentationFormat>
  <Paragraphs>123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Mangal</vt:lpstr>
      <vt:lpstr>Tw Cen MT</vt:lpstr>
      <vt:lpstr>Wingdings</vt:lpstr>
      <vt:lpstr>Droplet</vt:lpstr>
      <vt:lpstr>Islington Council</vt:lpstr>
      <vt:lpstr>ESOL Level 1 Spring Term</vt:lpstr>
      <vt:lpstr>Welcome to the session a new course/term</vt:lpstr>
      <vt:lpstr>Session aims/objs</vt:lpstr>
      <vt:lpstr>Getting to know you</vt:lpstr>
      <vt:lpstr>Skills you will develop on this course (ESOL Level 1)</vt:lpstr>
      <vt:lpstr>Group Agreement</vt:lpstr>
      <vt:lpstr>PowerPoint Presentation</vt:lpstr>
      <vt:lpstr>PowerPoint Presentation</vt:lpstr>
      <vt:lpstr>PowerPoint Presentation</vt:lpstr>
      <vt:lpstr>My role</vt:lpstr>
      <vt:lpstr>Your responsibility</vt:lpstr>
      <vt:lpstr>Our ACL 1-1 IAG offer</vt:lpstr>
      <vt:lpstr>What do the IAG sessions involve?</vt:lpstr>
      <vt:lpstr>How can learners book an appointment?</vt:lpstr>
      <vt:lpstr>Summary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Healey, John</cp:lastModifiedBy>
  <cp:revision>33</cp:revision>
  <dcterms:created xsi:type="dcterms:W3CDTF">2020-04-27T09:47:50Z</dcterms:created>
  <dcterms:modified xsi:type="dcterms:W3CDTF">2022-03-11T16:17:17Z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