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4"/>
  </p:sldMasterIdLst>
  <p:notesMasterIdLst>
    <p:notesMasterId r:id="rId27"/>
  </p:notesMasterIdLst>
  <p:sldIdLst>
    <p:sldId id="256" r:id="rId5"/>
    <p:sldId id="258" r:id="rId6"/>
    <p:sldId id="323" r:id="rId7"/>
    <p:sldId id="271" r:id="rId8"/>
    <p:sldId id="273" r:id="rId9"/>
    <p:sldId id="305" r:id="rId10"/>
    <p:sldId id="325" r:id="rId11"/>
    <p:sldId id="326" r:id="rId12"/>
    <p:sldId id="340" r:id="rId13"/>
    <p:sldId id="341" r:id="rId14"/>
    <p:sldId id="342" r:id="rId15"/>
    <p:sldId id="343" r:id="rId16"/>
    <p:sldId id="345" r:id="rId17"/>
    <p:sldId id="347" r:id="rId18"/>
    <p:sldId id="349" r:id="rId19"/>
    <p:sldId id="350" r:id="rId20"/>
    <p:sldId id="348" r:id="rId21"/>
    <p:sldId id="339" r:id="rId22"/>
    <p:sldId id="306" r:id="rId23"/>
    <p:sldId id="352" r:id="rId24"/>
    <p:sldId id="292" r:id="rId25"/>
    <p:sldId id="35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05"/>
  </p:normalViewPr>
  <p:slideViewPr>
    <p:cSldViewPr snapToGrid="0" snapToObjects="1">
      <p:cViewPr varScale="1">
        <p:scale>
          <a:sx n="96" d="100"/>
          <a:sy n="96" d="100"/>
        </p:scale>
        <p:origin x="78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2B23B-76E6-4910-B56C-C9AAA3A011F0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CDD0-EA4A-442F-A3CD-3CE1BAB32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50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10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82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08050"/>
            <a:ext cx="1036320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981200"/>
            <a:ext cx="5080000" cy="375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07617" y="1981200"/>
            <a:ext cx="5080000" cy="3752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95016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22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90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94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69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29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78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3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6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2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ltlearning.islington.gov.uk/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ESOL L1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Spring </a:t>
            </a:r>
            <a:r>
              <a:rPr lang="en-US" dirty="0"/>
              <a:t>Term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22nd Mar </a:t>
            </a:r>
            <a:r>
              <a:rPr lang="en-GB" sz="4000" dirty="0" smtClean="0"/>
              <a:t>2021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869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5" y="359634"/>
            <a:ext cx="11604332" cy="425646"/>
          </a:xfrm>
        </p:spPr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ourse 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899" y="1075363"/>
            <a:ext cx="11610997" cy="4987507"/>
          </a:xfrm>
        </p:spPr>
        <p:txBody>
          <a:bodyPr/>
          <a:lstStyle/>
          <a:p>
            <a:endParaRPr lang="en-GB" sz="2400" dirty="0" smtClean="0"/>
          </a:p>
          <a:p>
            <a:r>
              <a:rPr lang="en-GB" sz="2400" dirty="0" smtClean="0"/>
              <a:t>Please write a paragraph on:</a:t>
            </a:r>
          </a:p>
          <a:p>
            <a:endParaRPr lang="en-GB" sz="2400" dirty="0" smtClean="0"/>
          </a:p>
          <a:p>
            <a:endParaRPr lang="en-GB" sz="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describing </a:t>
            </a:r>
            <a:r>
              <a:rPr lang="en-GB" sz="2400" dirty="0"/>
              <a:t>your language skills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what you learned </a:t>
            </a:r>
            <a:r>
              <a:rPr lang="en-GB" sz="2400" dirty="0"/>
              <a:t>this </a:t>
            </a:r>
            <a:r>
              <a:rPr lang="en-GB" sz="2400" dirty="0" smtClean="0"/>
              <a:t>term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w</a:t>
            </a:r>
            <a:r>
              <a:rPr lang="en-GB" sz="2400" dirty="0" smtClean="0"/>
              <a:t>hat you would like to focus more on next term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/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400" i="1" dirty="0" smtClean="0"/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400" i="1" dirty="0" smtClean="0"/>
              <a:t>E.g.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400" i="1" dirty="0"/>
              <a:t>O</a:t>
            </a:r>
            <a:r>
              <a:rPr lang="en-GB" sz="2400" i="1" dirty="0" smtClean="0"/>
              <a:t>n </a:t>
            </a:r>
            <a:r>
              <a:rPr lang="en-GB" sz="2400" i="1" dirty="0"/>
              <a:t>this course, I learned how to…(+ infinitive) write in paragraphs/spell words</a:t>
            </a:r>
            <a:r>
              <a:rPr lang="en-GB" sz="2400" i="1" dirty="0" smtClean="0"/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800" i="1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i="1" u="sng" dirty="0" smtClean="0"/>
              <a:t>Please email me your course evaluation</a:t>
            </a:r>
            <a:endParaRPr lang="en-GB" sz="2400" i="1" u="sng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949E-C1B2-4CFD-9EF7-AF6C1DC995AB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209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Grammar practise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03" y="1623063"/>
            <a:ext cx="11610997" cy="4507657"/>
          </a:xfrm>
        </p:spPr>
        <p:txBody>
          <a:bodyPr/>
          <a:lstStyle/>
          <a:p>
            <a:r>
              <a:rPr lang="en-GB" sz="2800" dirty="0" smtClean="0"/>
              <a:t>Correct the spelling and grammatical errors in the text below</a:t>
            </a:r>
          </a:p>
          <a:p>
            <a:endParaRPr lang="en-GB" sz="2800" dirty="0"/>
          </a:p>
          <a:p>
            <a:r>
              <a:rPr lang="en-GB" sz="2800" dirty="0"/>
              <a:t>t</a:t>
            </a:r>
            <a:r>
              <a:rPr lang="en-GB" sz="2800" dirty="0" smtClean="0"/>
              <a:t>he match had an disappointing turnout however while the player could of had more support, they done the spectators </a:t>
            </a:r>
            <a:r>
              <a:rPr lang="en-GB" sz="2800" dirty="0"/>
              <a:t>p</a:t>
            </a:r>
            <a:r>
              <a:rPr lang="en-GB" sz="2800" dirty="0" smtClean="0"/>
              <a:t>roud by winning the game</a:t>
            </a:r>
          </a:p>
          <a:p>
            <a:endParaRPr lang="en-GB" sz="2800" dirty="0"/>
          </a:p>
          <a:p>
            <a:r>
              <a:rPr lang="en-GB" sz="2800" dirty="0"/>
              <a:t>7</a:t>
            </a:r>
            <a:r>
              <a:rPr lang="en-GB" sz="2800" dirty="0" smtClean="0"/>
              <a:t> errors</a:t>
            </a:r>
          </a:p>
          <a:p>
            <a:endParaRPr lang="en-GB" sz="2800" dirty="0"/>
          </a:p>
          <a:p>
            <a:endParaRPr lang="en-GB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71F1-9D53-4D10-9DB9-EA60191419B0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53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Corrections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DD7A-04DF-4691-B5CE-D8A05D008BDF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39151" y="1760555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GB" sz="2800" kern="0" dirty="0" smtClean="0">
                <a:solidFill>
                  <a:srgbClr val="FF0000"/>
                </a:solidFill>
              </a:rPr>
              <a:t>T</a:t>
            </a:r>
            <a:r>
              <a:rPr lang="en-GB" sz="2800" kern="0" dirty="0" smtClean="0"/>
              <a:t>he match had an disappointing turnout</a:t>
            </a:r>
            <a:r>
              <a:rPr lang="en-GB" sz="2800" kern="0" dirty="0" smtClean="0">
                <a:solidFill>
                  <a:srgbClr val="FF0000"/>
                </a:solidFill>
              </a:rPr>
              <a:t>. H</a:t>
            </a:r>
            <a:r>
              <a:rPr lang="en-GB" sz="2800" kern="0" dirty="0" smtClean="0"/>
              <a:t>owever</a:t>
            </a:r>
            <a:r>
              <a:rPr lang="en-GB" sz="2800" kern="0" dirty="0" smtClean="0">
                <a:solidFill>
                  <a:srgbClr val="FF0000"/>
                </a:solidFill>
              </a:rPr>
              <a:t>,</a:t>
            </a:r>
            <a:r>
              <a:rPr lang="en-GB" sz="2800" kern="0" dirty="0" smtClean="0"/>
              <a:t> while the player could </a:t>
            </a:r>
            <a:r>
              <a:rPr lang="en-GB" sz="2800" kern="0" dirty="0" smtClean="0">
                <a:solidFill>
                  <a:srgbClr val="FF0000"/>
                </a:solidFill>
              </a:rPr>
              <a:t>have</a:t>
            </a:r>
            <a:r>
              <a:rPr lang="en-GB" sz="2800" kern="0" dirty="0" smtClean="0"/>
              <a:t> had more support, they </a:t>
            </a:r>
            <a:r>
              <a:rPr lang="en-GB" sz="2800" kern="0" dirty="0" smtClean="0">
                <a:solidFill>
                  <a:srgbClr val="FF0000"/>
                </a:solidFill>
              </a:rPr>
              <a:t>did</a:t>
            </a:r>
            <a:r>
              <a:rPr lang="en-GB" sz="2800" kern="0" dirty="0" smtClean="0"/>
              <a:t> the spectators proud by winning the game</a:t>
            </a:r>
            <a:r>
              <a:rPr lang="en-GB" sz="2800" kern="0" dirty="0" smtClean="0">
                <a:solidFill>
                  <a:srgbClr val="FF0000"/>
                </a:solidFill>
              </a:rPr>
              <a:t>.</a:t>
            </a:r>
          </a:p>
          <a:p>
            <a:pPr defTabSz="914400"/>
            <a:endParaRPr lang="en-GB" sz="2800" kern="0" dirty="0" smtClean="0"/>
          </a:p>
          <a:p>
            <a:pPr defTabSz="914400"/>
            <a:r>
              <a:rPr lang="en-GB" sz="2800" kern="0" dirty="0"/>
              <a:t>7</a:t>
            </a:r>
            <a:r>
              <a:rPr lang="en-GB" sz="2800" kern="0" dirty="0" smtClean="0"/>
              <a:t> errors</a:t>
            </a:r>
          </a:p>
          <a:p>
            <a:pPr defTabSz="914400"/>
            <a:endParaRPr lang="en-GB" sz="2800" kern="0" dirty="0" smtClean="0"/>
          </a:p>
          <a:p>
            <a:pPr defTabSz="914400"/>
            <a:endParaRPr lang="en-GB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3438999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1" y="384810"/>
            <a:ext cx="6203949" cy="331470"/>
          </a:xfrm>
        </p:spPr>
        <p:txBody>
          <a:bodyPr/>
          <a:lstStyle/>
          <a:p>
            <a:r>
              <a:rPr lang="en-GB" dirty="0" smtClean="0"/>
              <a:t>Grammar practise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3576" y="1198880"/>
            <a:ext cx="11120543" cy="5013960"/>
          </a:xfrm>
        </p:spPr>
        <p:txBody>
          <a:bodyPr/>
          <a:lstStyle/>
          <a:p>
            <a:r>
              <a:rPr lang="en-GB" sz="2800" b="1" dirty="0" smtClean="0"/>
              <a:t>Which one of these sentences uses the past tense correctly</a:t>
            </a:r>
          </a:p>
          <a:p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The council made these changes for environmental reasons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They have cutted the budget for </a:t>
            </a:r>
            <a:r>
              <a:rPr lang="en-GB" sz="2400" dirty="0"/>
              <a:t>w</a:t>
            </a:r>
            <a:r>
              <a:rPr lang="en-GB" sz="2400" dirty="0" smtClean="0"/>
              <a:t>aste collection significantly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Recently, the council did changed its policy on recycling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5097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71" y="379730"/>
            <a:ext cx="10363200" cy="463550"/>
          </a:xfrm>
        </p:spPr>
        <p:txBody>
          <a:bodyPr/>
          <a:lstStyle/>
          <a:p>
            <a:r>
              <a:rPr lang="en-GB" dirty="0"/>
              <a:t>Grammar practise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2336" y="1117600"/>
            <a:ext cx="11176423" cy="374396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Write the sentences below in the </a:t>
            </a:r>
            <a:r>
              <a:rPr lang="en-GB" sz="2800" i="1" dirty="0" smtClean="0"/>
              <a:t>past tense</a:t>
            </a:r>
            <a:r>
              <a:rPr lang="en-GB" sz="2800" dirty="0" smtClean="0"/>
              <a:t>. Use ‘</a:t>
            </a:r>
            <a:r>
              <a:rPr lang="en-GB" sz="2800" b="1" dirty="0" smtClean="0"/>
              <a:t>have’ / ‘has’ </a:t>
            </a:r>
            <a:r>
              <a:rPr lang="en-GB" sz="2800" dirty="0" smtClean="0"/>
              <a:t>in your answers.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 smtClean="0"/>
              <a:t>Karen goes to </a:t>
            </a:r>
            <a:r>
              <a:rPr lang="en-GB" sz="2800" dirty="0" smtClean="0"/>
              <a:t>the music </a:t>
            </a:r>
            <a:r>
              <a:rPr lang="en-GB" sz="2800" dirty="0" smtClean="0"/>
              <a:t>festival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 smtClean="0"/>
              <a:t>We decorate the house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2599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71" y="379730"/>
            <a:ext cx="10363200" cy="463550"/>
          </a:xfrm>
        </p:spPr>
        <p:txBody>
          <a:bodyPr/>
          <a:lstStyle/>
          <a:p>
            <a:r>
              <a:rPr lang="en-GB" dirty="0"/>
              <a:t>Grammar practise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2336" y="1117600"/>
            <a:ext cx="11176423" cy="374396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Write the sentences below in the </a:t>
            </a:r>
            <a:r>
              <a:rPr lang="en-GB" sz="2800" b="1" i="1" u="sng" dirty="0" smtClean="0"/>
              <a:t>past tense</a:t>
            </a:r>
            <a:r>
              <a:rPr lang="en-GB" sz="2800" dirty="0" smtClean="0"/>
              <a:t>. Use ‘</a:t>
            </a:r>
            <a:r>
              <a:rPr lang="en-GB" sz="2800" b="1" dirty="0" smtClean="0"/>
              <a:t>have’ / ‘has’ </a:t>
            </a:r>
            <a:r>
              <a:rPr lang="en-GB" sz="2800" dirty="0" smtClean="0"/>
              <a:t>in your answers.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 smtClean="0"/>
              <a:t>Karen </a:t>
            </a:r>
            <a:r>
              <a:rPr lang="en-GB" sz="2800" b="1" i="1" dirty="0" smtClean="0"/>
              <a:t>has gone </a:t>
            </a:r>
            <a:r>
              <a:rPr lang="en-GB" sz="2800" dirty="0" smtClean="0"/>
              <a:t>to </a:t>
            </a:r>
            <a:r>
              <a:rPr lang="en-GB" sz="2800" dirty="0" smtClean="0"/>
              <a:t>the music </a:t>
            </a:r>
            <a:r>
              <a:rPr lang="en-GB" sz="2800" dirty="0" smtClean="0"/>
              <a:t>festival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 smtClean="0"/>
              <a:t>We </a:t>
            </a:r>
            <a:r>
              <a:rPr lang="en-GB" sz="2800" b="1" i="1" dirty="0" smtClean="0"/>
              <a:t>have decorated </a:t>
            </a:r>
            <a:r>
              <a:rPr lang="en-GB" sz="2800" dirty="0" smtClean="0"/>
              <a:t>the house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810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0619" y="1076960"/>
            <a:ext cx="11110384" cy="4797066"/>
          </a:xfrm>
        </p:spPr>
        <p:txBody>
          <a:bodyPr/>
          <a:lstStyle/>
          <a:p>
            <a:r>
              <a:rPr lang="en-GB" sz="2800" dirty="0" smtClean="0"/>
              <a:t>Use </a:t>
            </a:r>
            <a:r>
              <a:rPr lang="en-GB" sz="2800" b="1" dirty="0" smtClean="0"/>
              <a:t>‘therefore’, ‘for example’ </a:t>
            </a:r>
            <a:r>
              <a:rPr lang="en-GB" sz="2800" dirty="0" smtClean="0"/>
              <a:t>and ‘</a:t>
            </a:r>
            <a:r>
              <a:rPr lang="en-GB" sz="2800" b="1" dirty="0" smtClean="0"/>
              <a:t>however’</a:t>
            </a:r>
            <a:r>
              <a:rPr lang="en-GB" sz="2800" dirty="0" smtClean="0"/>
              <a:t> to complete the sentences below</a:t>
            </a:r>
          </a:p>
          <a:p>
            <a:endParaRPr lang="en-GB" sz="2800" dirty="0"/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Sheila wants to be a pastry chef …………, she bakes everyday.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I wanted to watch TV last night…………, there was a power cut.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Many people here have allergies. ……….., </a:t>
            </a:r>
            <a:r>
              <a:rPr lang="en-GB" sz="2800" dirty="0" err="1" smtClean="0"/>
              <a:t>Lucie</a:t>
            </a:r>
            <a:r>
              <a:rPr lang="en-GB" sz="2800" dirty="0" smtClean="0"/>
              <a:t> is allergic to nuts. </a:t>
            </a:r>
            <a:endParaRPr lang="en-GB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4211" y="400050"/>
            <a:ext cx="10363200" cy="245110"/>
          </a:xfrm>
        </p:spPr>
        <p:txBody>
          <a:bodyPr/>
          <a:lstStyle/>
          <a:p>
            <a:r>
              <a:rPr lang="en-GB" dirty="0" smtClean="0"/>
              <a:t>Grammar practise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9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0619" y="1076960"/>
            <a:ext cx="11110384" cy="4797066"/>
          </a:xfrm>
        </p:spPr>
        <p:txBody>
          <a:bodyPr/>
          <a:lstStyle/>
          <a:p>
            <a:r>
              <a:rPr lang="en-GB" sz="2800" dirty="0" smtClean="0"/>
              <a:t>Use </a:t>
            </a:r>
            <a:r>
              <a:rPr lang="en-GB" sz="2800" b="1" dirty="0" smtClean="0"/>
              <a:t>‘therefore’, ‘for example’ </a:t>
            </a:r>
            <a:r>
              <a:rPr lang="en-GB" sz="2800" dirty="0" smtClean="0"/>
              <a:t>and ‘</a:t>
            </a:r>
            <a:r>
              <a:rPr lang="en-GB" sz="2800" b="1" dirty="0" smtClean="0"/>
              <a:t>however’</a:t>
            </a:r>
            <a:r>
              <a:rPr lang="en-GB" sz="2800" dirty="0" smtClean="0"/>
              <a:t> to complete the sentences below</a:t>
            </a:r>
          </a:p>
          <a:p>
            <a:endParaRPr lang="en-GB" sz="2800" dirty="0"/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Sheila wants to be a pastry chef </a:t>
            </a:r>
            <a:r>
              <a:rPr lang="en-GB" sz="2800" b="1" dirty="0"/>
              <a:t>therefore</a:t>
            </a:r>
            <a:r>
              <a:rPr lang="en-GB" sz="2800" dirty="0" smtClean="0"/>
              <a:t>, </a:t>
            </a:r>
            <a:r>
              <a:rPr lang="en-GB" sz="2800" dirty="0" smtClean="0"/>
              <a:t>she bakes everyday.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I wanted to watch TV last </a:t>
            </a:r>
            <a:r>
              <a:rPr lang="en-GB" sz="2800" dirty="0" smtClean="0"/>
              <a:t>night</a:t>
            </a:r>
            <a:r>
              <a:rPr lang="en-GB" sz="2800" b="1" dirty="0"/>
              <a:t> however</a:t>
            </a:r>
            <a:r>
              <a:rPr lang="en-GB" sz="2800" dirty="0" smtClean="0"/>
              <a:t>, </a:t>
            </a:r>
            <a:r>
              <a:rPr lang="en-GB" sz="2800" dirty="0" smtClean="0"/>
              <a:t>there was a power cut.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Many people here have </a:t>
            </a:r>
            <a:r>
              <a:rPr lang="en-GB" sz="2800" dirty="0" smtClean="0"/>
              <a:t>allergies</a:t>
            </a:r>
            <a:r>
              <a:rPr lang="en-GB" sz="2800" b="1" dirty="0"/>
              <a:t> for example </a:t>
            </a:r>
            <a:r>
              <a:rPr lang="en-GB" sz="2800" dirty="0" err="1" smtClean="0"/>
              <a:t>Lucie</a:t>
            </a:r>
            <a:r>
              <a:rPr lang="en-GB" sz="2800" dirty="0" smtClean="0"/>
              <a:t> </a:t>
            </a:r>
            <a:r>
              <a:rPr lang="en-GB" sz="2800" dirty="0" smtClean="0"/>
              <a:t>is allergic to nuts. </a:t>
            </a:r>
            <a:endParaRPr lang="en-GB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4211" y="400050"/>
            <a:ext cx="10363200" cy="245110"/>
          </a:xfrm>
        </p:spPr>
        <p:txBody>
          <a:bodyPr/>
          <a:lstStyle/>
          <a:p>
            <a:r>
              <a:rPr lang="en-GB" dirty="0" smtClean="0"/>
              <a:t>Grammar </a:t>
            </a:r>
            <a:r>
              <a:rPr lang="en-GB" dirty="0" smtClean="0"/>
              <a:t>correction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8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1" y="241300"/>
            <a:ext cx="10363200" cy="573709"/>
          </a:xfrm>
        </p:spPr>
        <p:txBody>
          <a:bodyPr/>
          <a:lstStyle/>
          <a:p>
            <a:r>
              <a:rPr lang="en-GB" dirty="0" smtClean="0"/>
              <a:t>Independent task: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5750" y="1195387"/>
            <a:ext cx="11253787" cy="4795837"/>
          </a:xfrm>
        </p:spPr>
        <p:txBody>
          <a:bodyPr/>
          <a:lstStyle/>
          <a:p>
            <a:r>
              <a:rPr lang="en-US" sz="2800" dirty="0" smtClean="0"/>
              <a:t>Complete any outstanding work/exam paper and submit as soon as you can.</a:t>
            </a:r>
          </a:p>
          <a:p>
            <a:endParaRPr lang="en-US" sz="2800" dirty="0"/>
          </a:p>
          <a:p>
            <a:r>
              <a:rPr lang="en-US" sz="2800" b="1" dirty="0" smtClean="0"/>
              <a:t>Easter holiday task</a:t>
            </a:r>
          </a:p>
          <a:p>
            <a:r>
              <a:rPr lang="en-US" sz="2800" dirty="0" smtClean="0"/>
              <a:t>L1 writing </a:t>
            </a:r>
            <a:r>
              <a:rPr lang="en-US" sz="2800" dirty="0" smtClean="0"/>
              <a:t>exam </a:t>
            </a:r>
            <a:r>
              <a:rPr lang="en-US" sz="2800" dirty="0" smtClean="0"/>
              <a:t>paper</a:t>
            </a:r>
          </a:p>
          <a:p>
            <a:endParaRPr lang="en-US" sz="2800" dirty="0"/>
          </a:p>
          <a:p>
            <a:r>
              <a:rPr lang="en-US" sz="2800" dirty="0" smtClean="0"/>
              <a:t>We are back w/c 26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Apr 2021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87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36550"/>
            <a:ext cx="10363200" cy="844550"/>
          </a:xfrm>
        </p:spPr>
        <p:txBody>
          <a:bodyPr/>
          <a:lstStyle/>
          <a:p>
            <a:r>
              <a:rPr lang="en-GB" dirty="0" smtClean="0"/>
              <a:t>Lesson 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1926" y="1360003"/>
            <a:ext cx="11093573" cy="4389783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In the lesson, you…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dirty="0" smtClean="0">
              <a:solidFill>
                <a:prstClr val="black"/>
              </a:solidFill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 smtClean="0">
              <a:solidFill>
                <a:prstClr val="black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Talked </a:t>
            </a:r>
            <a:r>
              <a:rPr lang="en-GB" sz="2800" dirty="0"/>
              <a:t>about what you have </a:t>
            </a:r>
            <a:r>
              <a:rPr lang="en-GB" sz="2800" dirty="0" smtClean="0"/>
              <a:t>learnt this term</a:t>
            </a: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Expressed </a:t>
            </a:r>
            <a:r>
              <a:rPr lang="en-GB" sz="2800" dirty="0"/>
              <a:t>your thoughts and ideas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Described </a:t>
            </a:r>
            <a:r>
              <a:rPr lang="en-GB" sz="2800" dirty="0"/>
              <a:t>your language skills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Wrote </a:t>
            </a:r>
            <a:r>
              <a:rPr lang="en-GB" sz="2800" dirty="0"/>
              <a:t>a short evaluation on your learning and </a:t>
            </a:r>
            <a:r>
              <a:rPr lang="en-GB" sz="2800" dirty="0" smtClean="0"/>
              <a:t>progress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Express future learning aims &amp; goals</a:t>
            </a:r>
            <a:endParaRPr lang="en-GB" sz="2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143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723" y="934277"/>
            <a:ext cx="11623729" cy="5509647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1" dirty="0" smtClean="0"/>
              <a:t>Recap on previous lesson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Aim: To evaluate your learning </a:t>
            </a:r>
            <a:endParaRPr lang="en-GB" sz="3200" b="1" i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Objectives</a:t>
            </a:r>
            <a:r>
              <a:rPr lang="en-GB" sz="3200" b="1" dirty="0"/>
              <a:t>: </a:t>
            </a:r>
            <a:r>
              <a:rPr lang="en-GB" sz="3200" dirty="0"/>
              <a:t>by the end of this session, you </a:t>
            </a:r>
            <a:r>
              <a:rPr lang="en-GB" sz="3200" dirty="0" smtClean="0"/>
              <a:t>will be able 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Talk about what you have learnt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Express your thoughts and ideas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Describe your </a:t>
            </a:r>
            <a:r>
              <a:rPr lang="en-GB" sz="2800" dirty="0"/>
              <a:t>language </a:t>
            </a:r>
            <a:r>
              <a:rPr lang="en-GB" sz="2800" dirty="0" smtClean="0"/>
              <a:t>skills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Write </a:t>
            </a:r>
            <a:r>
              <a:rPr lang="en-GB" sz="2800" dirty="0"/>
              <a:t>a short evaluation on your learning and </a:t>
            </a:r>
            <a:r>
              <a:rPr lang="en-GB" sz="2800" dirty="0" smtClean="0"/>
              <a:t>progress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Express future learning aims &amp; goals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52" y="112939"/>
            <a:ext cx="10820400" cy="856126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11170952" cy="4644382"/>
          </a:xfrm>
        </p:spPr>
        <p:txBody>
          <a:bodyPr/>
          <a:lstStyle/>
          <a:p>
            <a:r>
              <a:rPr lang="en-GB" dirty="0" smtClean="0"/>
              <a:t>I will say a word and you will respond with a word that it is related to.</a:t>
            </a:r>
          </a:p>
          <a:p>
            <a:endParaRPr lang="en-GB" dirty="0"/>
          </a:p>
          <a:p>
            <a:r>
              <a:rPr lang="en-GB" dirty="0" smtClean="0"/>
              <a:t>For e.g.</a:t>
            </a:r>
          </a:p>
          <a:p>
            <a:endParaRPr lang="en-GB" dirty="0"/>
          </a:p>
          <a:p>
            <a:r>
              <a:rPr lang="en-GB" dirty="0" smtClean="0"/>
              <a:t>‘bread’ – ‘butter’</a:t>
            </a:r>
          </a:p>
          <a:p>
            <a:r>
              <a:rPr lang="en-GB" dirty="0" smtClean="0"/>
              <a:t>‘tall’ – ‘building’</a:t>
            </a:r>
          </a:p>
          <a:p>
            <a:r>
              <a:rPr lang="en-GB" dirty="0" smtClean="0"/>
              <a:t>‘sugar’ – ‘sweets’</a:t>
            </a:r>
          </a:p>
          <a:p>
            <a:r>
              <a:rPr lang="en-GB" dirty="0" smtClean="0"/>
              <a:t>‘brown’ – ‘mud’</a:t>
            </a:r>
          </a:p>
          <a:p>
            <a:r>
              <a:rPr lang="en-GB" dirty="0" smtClean="0"/>
              <a:t>‘paper’ – ‘trees’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Collocation game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92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367999"/>
            <a:ext cx="11111317" cy="5206735"/>
          </a:xfrm>
        </p:spPr>
        <p:txBody>
          <a:bodyPr/>
          <a:lstStyle/>
          <a:p>
            <a:endParaRPr lang="en-GB" sz="8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References: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67207" y="1514925"/>
            <a:ext cx="11037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8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36226" y="1293457"/>
            <a:ext cx="8141906" cy="4644382"/>
          </a:xfrm>
        </p:spPr>
        <p:txBody>
          <a:bodyPr/>
          <a:lstStyle/>
          <a:p>
            <a:pPr marL="0" indent="0" algn="ctr">
              <a:buNone/>
            </a:pP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925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68491" y="3882786"/>
            <a:ext cx="242454" cy="247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7910" y="873034"/>
            <a:ext cx="4191001" cy="678981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 Class Rules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605" y="2121575"/>
            <a:ext cx="7010400" cy="352242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be somewhere quiet.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you’re at home wear appropriate clothes.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on time.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everyone and do as the teacher asks.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until you’re asked to speak.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your microphone off when others are talking.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patient because sometimes the systems don’t work.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your homework.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record or screenshot any part of the lesson.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 and learn!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7" y="1065248"/>
            <a:ext cx="3129878" cy="859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4" y="5181512"/>
            <a:ext cx="817419" cy="5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5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summer term we are offering IAG sessions 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35553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82" y="276916"/>
            <a:ext cx="9131575" cy="359189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457" t="12843" r="30153" b="14574"/>
          <a:stretch/>
        </p:blipFill>
        <p:spPr>
          <a:xfrm>
            <a:off x="-304299" y="-49696"/>
            <a:ext cx="4512419" cy="4944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050" t="14628" r="31802" b="17986"/>
          <a:stretch/>
        </p:blipFill>
        <p:spPr>
          <a:xfrm>
            <a:off x="3977007" y="2332364"/>
            <a:ext cx="4035287" cy="4562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7051" t="13492" r="28023" b="8536"/>
          <a:stretch/>
        </p:blipFill>
        <p:spPr>
          <a:xfrm>
            <a:off x="8183453" y="160773"/>
            <a:ext cx="4008547" cy="445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5417" y="2627392"/>
            <a:ext cx="3879067" cy="15301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33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David Coleman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Safeguarding Lead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Tel 020 7527 3343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ACLSafeguarding@islington.ac.uk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17" y="534746"/>
            <a:ext cx="7886700" cy="994172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Safeguarding</a:t>
            </a:r>
            <a:endParaRPr lang="en-GB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79" y="7985"/>
            <a:ext cx="5430520" cy="68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3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347"/>
          <a:stretch/>
        </p:blipFill>
        <p:spPr>
          <a:xfrm>
            <a:off x="6433423" y="857251"/>
            <a:ext cx="4028492" cy="509651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30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96" y="836712"/>
            <a:ext cx="11604332" cy="425646"/>
          </a:xfrm>
        </p:spPr>
        <p:txBody>
          <a:bodyPr/>
          <a:lstStyle/>
          <a:p>
            <a:r>
              <a:rPr lang="en-GB" dirty="0"/>
              <a:t>Talk about what you have </a:t>
            </a:r>
            <a:r>
              <a:rPr lang="en-GB" dirty="0" smtClean="0"/>
              <a:t>learnt on the course this term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23" y="1320944"/>
            <a:ext cx="11610997" cy="4507657"/>
          </a:xfrm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Talk about the skills you learned that perhaps you couldn’t do </a:t>
            </a:r>
            <a:r>
              <a:rPr lang="en-GB" sz="2400" dirty="0" smtClean="0"/>
              <a:t>previously or </a:t>
            </a:r>
            <a:r>
              <a:rPr lang="en-GB" sz="2400" dirty="0"/>
              <a:t>did not feel confident </a:t>
            </a:r>
            <a:r>
              <a:rPr lang="en-GB" sz="2400" dirty="0" smtClean="0"/>
              <a:t>doing before.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Express your thoughts and ideas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Describe your language skills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What did you learn this term?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You could start like this…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i="1" dirty="0" smtClean="0"/>
              <a:t>E.G. </a:t>
            </a:r>
            <a:r>
              <a:rPr lang="en-GB" sz="2400" i="1" dirty="0"/>
              <a:t>o</a:t>
            </a:r>
            <a:r>
              <a:rPr lang="en-GB" sz="2400" i="1" dirty="0" smtClean="0"/>
              <a:t>n </a:t>
            </a:r>
            <a:r>
              <a:rPr lang="en-GB" sz="2400" i="1" dirty="0" smtClean="0"/>
              <a:t>this course, I learned how </a:t>
            </a:r>
            <a:r>
              <a:rPr lang="en-GB" sz="2400" i="1" dirty="0" smtClean="0"/>
              <a:t>to…(+ infinitive) write in paragraphs/spell words.</a:t>
            </a:r>
            <a:endParaRPr lang="en-GB" sz="2400" i="1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Remember your </a:t>
            </a:r>
            <a:r>
              <a:rPr lang="en-GB" sz="2400" dirty="0" err="1" smtClean="0"/>
              <a:t>SPaG</a:t>
            </a:r>
            <a:r>
              <a:rPr lang="en-GB" sz="2400" dirty="0" smtClean="0"/>
              <a:t>.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38585"/>
      </p:ext>
    </p:extLst>
  </p:cSld>
  <p:clrMapOvr>
    <a:masterClrMapping/>
  </p:clrMapOvr>
</p:sld>
</file>

<file path=ppt/theme/theme1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9" ma:contentTypeDescription="Create a new document." ma:contentTypeScope="" ma:versionID="0205f85d50610c948b32b0702bffd475">
  <xsd:schema xmlns:xsd="http://www.w3.org/2001/XMLSchema" xmlns:xs="http://www.w3.org/2001/XMLSchema" xmlns:p="http://schemas.microsoft.com/office/2006/metadata/properties" xmlns:ns3="15214c3a-c4c8-4e1b-a9e9-78803475fd2c" targetNamespace="http://schemas.microsoft.com/office/2006/metadata/properties" ma:root="true" ma:fieldsID="e8ffbe8545d8726e788a94ae0780955b" ns3:_="">
    <xsd:import namespace="15214c3a-c4c8-4e1b-a9e9-78803475fd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EDEDC6-3292-438A-A6B4-A022432EC9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2AF983-8EEF-464B-8CB5-0942C9DAF92F}">
  <ds:schemaRefs>
    <ds:schemaRef ds:uri="15214c3a-c4c8-4e1b-a9e9-78803475fd2c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13163C7-C031-4EE1-BE53-B44058DA99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4814</TotalTime>
  <Words>911</Words>
  <Application>Microsoft Office PowerPoint</Application>
  <PresentationFormat>Widescreen</PresentationFormat>
  <Paragraphs>174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Islington Council</vt:lpstr>
      <vt:lpstr>ESOL L1 Spring Term</vt:lpstr>
      <vt:lpstr>Session aims/objs</vt:lpstr>
      <vt:lpstr>Online Learning Class Rules</vt:lpstr>
      <vt:lpstr>Our ACL 1-1 IAG offer</vt:lpstr>
      <vt:lpstr>How can learners book an appointment?</vt:lpstr>
      <vt:lpstr>PowerPoint Presentation</vt:lpstr>
      <vt:lpstr>Safeguarding</vt:lpstr>
      <vt:lpstr>PowerPoint Presentation</vt:lpstr>
      <vt:lpstr>Talk about what you have learnt on the course this term </vt:lpstr>
      <vt:lpstr>Course evaluation</vt:lpstr>
      <vt:lpstr>Grammar practise</vt:lpstr>
      <vt:lpstr>Corrections </vt:lpstr>
      <vt:lpstr>Grammar practise</vt:lpstr>
      <vt:lpstr>Grammar practise</vt:lpstr>
      <vt:lpstr>Grammar practise</vt:lpstr>
      <vt:lpstr>Grammar practise</vt:lpstr>
      <vt:lpstr>Grammar correction</vt:lpstr>
      <vt:lpstr>Independent task:</vt:lpstr>
      <vt:lpstr>Lesson summary</vt:lpstr>
      <vt:lpstr>Collocation game</vt:lpstr>
      <vt:lpstr>References: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Level 1 Summer Term</dc:title>
  <dc:creator>Microsoft Office User</dc:creator>
  <cp:lastModifiedBy>Rahim, Nilupa</cp:lastModifiedBy>
  <cp:revision>443</cp:revision>
  <dcterms:created xsi:type="dcterms:W3CDTF">2020-04-27T09:47:50Z</dcterms:created>
  <dcterms:modified xsi:type="dcterms:W3CDTF">2021-03-22T09:57:12Z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