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28"/>
  </p:notesMasterIdLst>
  <p:sldIdLst>
    <p:sldId id="263" r:id="rId2"/>
    <p:sldId id="265" r:id="rId3"/>
    <p:sldId id="275" r:id="rId4"/>
    <p:sldId id="403" r:id="rId5"/>
    <p:sldId id="380" r:id="rId6"/>
    <p:sldId id="389" r:id="rId7"/>
    <p:sldId id="286" r:id="rId8"/>
    <p:sldId id="382" r:id="rId9"/>
    <p:sldId id="292" r:id="rId10"/>
    <p:sldId id="401" r:id="rId11"/>
    <p:sldId id="384" r:id="rId12"/>
    <p:sldId id="321" r:id="rId13"/>
    <p:sldId id="372" r:id="rId14"/>
    <p:sldId id="294" r:id="rId15"/>
    <p:sldId id="350" r:id="rId16"/>
    <p:sldId id="362" r:id="rId17"/>
    <p:sldId id="369" r:id="rId18"/>
    <p:sldId id="404" r:id="rId19"/>
    <p:sldId id="402" r:id="rId20"/>
    <p:sldId id="289" r:id="rId21"/>
    <p:sldId id="277" r:id="rId22"/>
    <p:sldId id="341" r:id="rId23"/>
    <p:sldId id="370" r:id="rId24"/>
    <p:sldId id="346" r:id="rId25"/>
    <p:sldId id="368" r:id="rId26"/>
    <p:sldId id="405"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Belikova" initials="PB" lastIdx="3" clrIdx="0">
    <p:extLst>
      <p:ext uri="{19B8F6BF-5375-455C-9EA6-DF929625EA0E}">
        <p15:presenceInfo xmlns:p15="http://schemas.microsoft.com/office/powerpoint/2012/main" userId="Petra Belik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autoAdjust="0"/>
    <p:restoredTop sz="94660"/>
  </p:normalViewPr>
  <p:slideViewPr>
    <p:cSldViewPr snapToGrid="0">
      <p:cViewPr varScale="1">
        <p:scale>
          <a:sx n="86" d="100"/>
          <a:sy n="86" d="100"/>
        </p:scale>
        <p:origin x="40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95C4FFD-7F28-4125-AACA-3F1EE6FEF948}" type="datetimeFigureOut">
              <a:rPr lang="en-GB" smtClean="0"/>
              <a:t>11/10/2021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09FD19-4195-40D2-88A8-2C0A8E7355DC}" type="slidenum">
              <a:rPr lang="en-GB" smtClean="0"/>
              <a:t>‹#›</a:t>
            </a:fld>
            <a:endParaRPr lang="en-GB"/>
          </a:p>
        </p:txBody>
      </p:sp>
    </p:spTree>
    <p:extLst>
      <p:ext uri="{BB962C8B-B14F-4D97-AF65-F5344CB8AC3E}">
        <p14:creationId xmlns:p14="http://schemas.microsoft.com/office/powerpoint/2010/main" val="10846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Ask learners to circle the correct time which will relate to their class</a:t>
            </a: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DD91022-9292-4513-BFC3-F67028EB335F}" type="slidenum">
              <a:rPr lang="en-GB" altLang="en-US" smtClean="0">
                <a:latin typeface="Arial" charset="0"/>
              </a:rPr>
              <a:pPr algn="r" eaLnBrk="1" hangingPunct="1">
                <a:spcBef>
                  <a:spcPct val="0"/>
                </a:spcBef>
              </a:pPr>
              <a:t>7</a:t>
            </a:fld>
            <a:endParaRPr lang="en-GB" altLang="en-US">
              <a:latin typeface="Arial" charset="0"/>
            </a:endParaRPr>
          </a:p>
        </p:txBody>
      </p:sp>
    </p:spTree>
    <p:extLst>
      <p:ext uri="{BB962C8B-B14F-4D97-AF65-F5344CB8AC3E}">
        <p14:creationId xmlns:p14="http://schemas.microsoft.com/office/powerpoint/2010/main" val="353444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3725AA6-1D45-4554-AEC2-AE0C3ED7B11E}" type="slidenum">
              <a:rPr lang="en-GB" altLang="en-US" smtClean="0">
                <a:latin typeface="Arial" charset="0"/>
              </a:rPr>
              <a:pPr algn="r" eaLnBrk="1" hangingPunct="1">
                <a:spcBef>
                  <a:spcPct val="0"/>
                </a:spcBef>
              </a:pPr>
              <a:t>8</a:t>
            </a:fld>
            <a:endParaRPr lang="en-GB" altLang="en-US">
              <a:latin typeface="Arial" charset="0"/>
            </a:endParaRPr>
          </a:p>
        </p:txBody>
      </p:sp>
    </p:spTree>
    <p:extLst>
      <p:ext uri="{BB962C8B-B14F-4D97-AF65-F5344CB8AC3E}">
        <p14:creationId xmlns:p14="http://schemas.microsoft.com/office/powerpoint/2010/main" val="7102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B0B27C7-0477-4C0B-BAE5-5ED4C0D5AAD3}" type="slidenum">
              <a:rPr lang="en-GB" altLang="en-US" smtClean="0">
                <a:latin typeface="Arial" charset="0"/>
              </a:rPr>
              <a:pPr algn="r" eaLnBrk="1" hangingPunct="1">
                <a:spcBef>
                  <a:spcPct val="0"/>
                </a:spcBef>
              </a:pPr>
              <a:t>9</a:t>
            </a:fld>
            <a:endParaRPr lang="en-GB" altLang="en-US">
              <a:latin typeface="Arial" charset="0"/>
            </a:endParaRPr>
          </a:p>
        </p:txBody>
      </p:sp>
    </p:spTree>
    <p:extLst>
      <p:ext uri="{BB962C8B-B14F-4D97-AF65-F5344CB8AC3E}">
        <p14:creationId xmlns:p14="http://schemas.microsoft.com/office/powerpoint/2010/main" val="208023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A94F983-BE58-40F7-BDF1-96268DF00ED5}" type="slidenum">
              <a:rPr lang="en-GB" altLang="en-US" smtClean="0">
                <a:latin typeface="Arial" charset="0"/>
              </a:rPr>
              <a:pPr algn="r" eaLnBrk="1" hangingPunct="1">
                <a:spcBef>
                  <a:spcPct val="0"/>
                </a:spcBef>
              </a:pPr>
              <a:t>10</a:t>
            </a:fld>
            <a:endParaRPr lang="en-GB" altLang="en-US">
              <a:latin typeface="Arial" charset="0"/>
            </a:endParaRPr>
          </a:p>
        </p:txBody>
      </p:sp>
    </p:spTree>
    <p:extLst>
      <p:ext uri="{BB962C8B-B14F-4D97-AF65-F5344CB8AC3E}">
        <p14:creationId xmlns:p14="http://schemas.microsoft.com/office/powerpoint/2010/main" val="222798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11105E8-9D10-4846-BC24-596244CB15C8}" type="slidenum">
              <a:rPr lang="en-GB" altLang="en-US" smtClean="0">
                <a:latin typeface="Arial" charset="0"/>
              </a:rPr>
              <a:pPr algn="r" eaLnBrk="1" hangingPunct="1">
                <a:spcBef>
                  <a:spcPct val="0"/>
                </a:spcBef>
              </a:pPr>
              <a:t>11</a:t>
            </a:fld>
            <a:endParaRPr lang="en-GB" altLang="en-US">
              <a:latin typeface="Arial" charset="0"/>
            </a:endParaRPr>
          </a:p>
        </p:txBody>
      </p:sp>
    </p:spTree>
    <p:extLst>
      <p:ext uri="{BB962C8B-B14F-4D97-AF65-F5344CB8AC3E}">
        <p14:creationId xmlns:p14="http://schemas.microsoft.com/office/powerpoint/2010/main" val="338412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048AAD0E-8738-4A66-A3B9-4F8BAF980545}" type="slidenum">
              <a:rPr lang="en-GB" altLang="en-US" smtClean="0">
                <a:latin typeface="Arial" charset="0"/>
              </a:rPr>
              <a:pPr algn="r" eaLnBrk="1" hangingPunct="1">
                <a:spcBef>
                  <a:spcPct val="0"/>
                </a:spcBef>
              </a:pPr>
              <a:t>12</a:t>
            </a:fld>
            <a:endParaRPr lang="en-GB" altLang="en-US">
              <a:latin typeface="Arial" charset="0"/>
            </a:endParaRPr>
          </a:p>
        </p:txBody>
      </p:sp>
    </p:spTree>
    <p:extLst>
      <p:ext uri="{BB962C8B-B14F-4D97-AF65-F5344CB8AC3E}">
        <p14:creationId xmlns:p14="http://schemas.microsoft.com/office/powerpoint/2010/main" val="265854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college has a no smoking policy and smoking is not allowed the garden area and especially in the front off the building</a:t>
            </a: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FAB841BC-35B5-4B24-836C-F05217B467B0}" type="slidenum">
              <a:rPr lang="en-GB" altLang="en-US" smtClean="0">
                <a:latin typeface="Arial" charset="0"/>
              </a:rPr>
              <a:pPr algn="r" eaLnBrk="1" hangingPunct="1">
                <a:spcBef>
                  <a:spcPct val="0"/>
                </a:spcBef>
              </a:pPr>
              <a:t>20</a:t>
            </a:fld>
            <a:endParaRPr lang="en-GB" altLang="en-US">
              <a:latin typeface="Arial" charset="0"/>
            </a:endParaRPr>
          </a:p>
        </p:txBody>
      </p:sp>
    </p:spTree>
    <p:extLst>
      <p:ext uri="{BB962C8B-B14F-4D97-AF65-F5344CB8AC3E}">
        <p14:creationId xmlns:p14="http://schemas.microsoft.com/office/powerpoint/2010/main" val="286144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9C61274C-9309-4FC8-8183-75395C6DA9ED}" type="slidenum">
              <a:rPr lang="en-GB" altLang="en-US" smtClean="0">
                <a:latin typeface="Arial" charset="0"/>
              </a:rPr>
              <a:pPr algn="r" eaLnBrk="1" hangingPunct="1">
                <a:spcBef>
                  <a:spcPct val="0"/>
                </a:spcBef>
              </a:pPr>
              <a:t>21</a:t>
            </a:fld>
            <a:endParaRPr lang="en-GB" altLang="en-US">
              <a:latin typeface="Arial" charset="0"/>
            </a:endParaRPr>
          </a:p>
        </p:txBody>
      </p:sp>
    </p:spTree>
    <p:extLst>
      <p:ext uri="{BB962C8B-B14F-4D97-AF65-F5344CB8AC3E}">
        <p14:creationId xmlns:p14="http://schemas.microsoft.com/office/powerpoint/2010/main" val="42558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eaLnBrk="0" hangingPunct="0">
              <a:spcBef>
                <a:spcPct val="30000"/>
              </a:spcBef>
              <a:defRPr sz="1200">
                <a:solidFill>
                  <a:schemeClr val="tx1"/>
                </a:solidFill>
                <a:latin typeface="Calibri" pitchFamily="34" charset="0"/>
              </a:defRPr>
            </a:lvl1pPr>
            <a:lvl2pPr marL="742950" indent="-285750" algn="l" defTabSz="931863" eaLnBrk="0" hangingPunct="0">
              <a:spcBef>
                <a:spcPct val="30000"/>
              </a:spcBef>
              <a:defRPr sz="1200">
                <a:solidFill>
                  <a:schemeClr val="tx1"/>
                </a:solidFill>
                <a:latin typeface="Calibri" pitchFamily="34" charset="0"/>
              </a:defRPr>
            </a:lvl2pPr>
            <a:lvl3pPr marL="1143000" indent="-228600" algn="l" defTabSz="931863" eaLnBrk="0" hangingPunct="0">
              <a:spcBef>
                <a:spcPct val="30000"/>
              </a:spcBef>
              <a:defRPr sz="1200">
                <a:solidFill>
                  <a:schemeClr val="tx1"/>
                </a:solidFill>
                <a:latin typeface="Calibri" pitchFamily="34" charset="0"/>
              </a:defRPr>
            </a:lvl3pPr>
            <a:lvl4pPr marL="1600200" indent="-228600" algn="l" defTabSz="931863" eaLnBrk="0" hangingPunct="0">
              <a:spcBef>
                <a:spcPct val="30000"/>
              </a:spcBef>
              <a:defRPr sz="1200">
                <a:solidFill>
                  <a:schemeClr val="tx1"/>
                </a:solidFill>
                <a:latin typeface="Calibri" pitchFamily="34" charset="0"/>
              </a:defRPr>
            </a:lvl4pPr>
            <a:lvl5pPr marL="2057400" indent="-228600" algn="l"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FF028FC-E50B-49EF-82E0-E94815E40607}" type="slidenum">
              <a:rPr lang="en-GB" altLang="en-US" smtClean="0">
                <a:latin typeface="Arial" charset="0"/>
              </a:rPr>
              <a:pPr algn="r" eaLnBrk="1" hangingPunct="1">
                <a:spcBef>
                  <a:spcPct val="0"/>
                </a:spcBef>
              </a:pPr>
              <a:t>22</a:t>
            </a:fld>
            <a:endParaRPr lang="en-GB" altLang="en-US">
              <a:latin typeface="Arial"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Students should listen and follow the instructions of the fire marshals and stay of the gravel area </a:t>
            </a:r>
          </a:p>
        </p:txBody>
      </p:sp>
    </p:spTree>
    <p:extLst>
      <p:ext uri="{BB962C8B-B14F-4D97-AF65-F5344CB8AC3E}">
        <p14:creationId xmlns:p14="http://schemas.microsoft.com/office/powerpoint/2010/main" val="2050850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FBB2-4FB8-4CCB-BE5D-28A59976C6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FB8AF7-1EC0-4FE1-87A3-E22BE25CA1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C67E43-7FE6-48CC-8AC5-AF063D97AC59}"/>
              </a:ext>
            </a:extLst>
          </p:cNvPr>
          <p:cNvSpPr>
            <a:spLocks noGrp="1"/>
          </p:cNvSpPr>
          <p:nvPr>
            <p:ph type="dt" sz="half" idx="10"/>
          </p:nvPr>
        </p:nvSpPr>
        <p:spPr/>
        <p:txBody>
          <a:bodyPr/>
          <a:lstStyle/>
          <a:p>
            <a:fld id="{229CB6EC-1E3B-48C3-981C-3A1E37F26B91}" type="datetime1">
              <a:rPr lang="en-GB" smtClean="0"/>
              <a:t>11/10/2021</a:t>
            </a:fld>
            <a:endParaRPr lang="en-GB"/>
          </a:p>
        </p:txBody>
      </p:sp>
      <p:sp>
        <p:nvSpPr>
          <p:cNvPr id="5" name="Footer Placeholder 4">
            <a:extLst>
              <a:ext uri="{FF2B5EF4-FFF2-40B4-BE49-F238E27FC236}">
                <a16:creationId xmlns:a16="http://schemas.microsoft.com/office/drawing/2014/main" id="{5D44882A-3B95-4CD2-8C30-2807C2A57D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00D70-4A6A-4FD0-B2DE-870C5BC633BD}"/>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633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797-44EA-4F1A-9DAA-63A4195D59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54B5AC-7A58-4E5A-819B-B7E36BCB0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D87C71-56F8-4245-BE37-0A0FFC144153}"/>
              </a:ext>
            </a:extLst>
          </p:cNvPr>
          <p:cNvSpPr>
            <a:spLocks noGrp="1"/>
          </p:cNvSpPr>
          <p:nvPr>
            <p:ph type="dt" sz="half" idx="10"/>
          </p:nvPr>
        </p:nvSpPr>
        <p:spPr/>
        <p:txBody>
          <a:bodyPr/>
          <a:lstStyle/>
          <a:p>
            <a:fld id="{CE4724F8-B1A8-4A7C-ABF3-8F0E0BC2F59E}" type="datetime1">
              <a:rPr lang="en-GB" smtClean="0"/>
              <a:t>11/10/2021</a:t>
            </a:fld>
            <a:endParaRPr lang="en-GB"/>
          </a:p>
        </p:txBody>
      </p:sp>
      <p:sp>
        <p:nvSpPr>
          <p:cNvPr id="5" name="Footer Placeholder 4">
            <a:extLst>
              <a:ext uri="{FF2B5EF4-FFF2-40B4-BE49-F238E27FC236}">
                <a16:creationId xmlns:a16="http://schemas.microsoft.com/office/drawing/2014/main" id="{9F7624DA-FFC1-486C-A024-CF805D7BB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CD746-7934-4337-BFCF-E0C9F7254045}"/>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251584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66CDCA-BBCC-4CBC-976D-680B1D92E7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71AA36-5E6E-4EDB-89CA-8063BECB88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0067A-0CBE-443D-AF6C-DEA1C547E327}"/>
              </a:ext>
            </a:extLst>
          </p:cNvPr>
          <p:cNvSpPr>
            <a:spLocks noGrp="1"/>
          </p:cNvSpPr>
          <p:nvPr>
            <p:ph type="dt" sz="half" idx="10"/>
          </p:nvPr>
        </p:nvSpPr>
        <p:spPr/>
        <p:txBody>
          <a:bodyPr/>
          <a:lstStyle/>
          <a:p>
            <a:fld id="{40E4F677-B6C4-4BA0-8054-D600716F3ABA}" type="datetime1">
              <a:rPr lang="en-GB" smtClean="0"/>
              <a:t>11/10/2021</a:t>
            </a:fld>
            <a:endParaRPr lang="en-GB"/>
          </a:p>
        </p:txBody>
      </p:sp>
      <p:sp>
        <p:nvSpPr>
          <p:cNvPr id="5" name="Footer Placeholder 4">
            <a:extLst>
              <a:ext uri="{FF2B5EF4-FFF2-40B4-BE49-F238E27FC236}">
                <a16:creationId xmlns:a16="http://schemas.microsoft.com/office/drawing/2014/main" id="{5AE2048F-898F-4535-95D7-4017DA5080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34252-1A0A-404F-B014-B36EF2249860}"/>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286398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995A2-64C0-46B5-B6BC-D7A8D3CBFA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91569D-B07B-428E-9DE0-FEA88D888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1DD2A8-E563-4FB0-BF61-CB27FF0372D3}"/>
              </a:ext>
            </a:extLst>
          </p:cNvPr>
          <p:cNvSpPr>
            <a:spLocks noGrp="1"/>
          </p:cNvSpPr>
          <p:nvPr>
            <p:ph type="dt" sz="half" idx="10"/>
          </p:nvPr>
        </p:nvSpPr>
        <p:spPr/>
        <p:txBody>
          <a:bodyPr/>
          <a:lstStyle/>
          <a:p>
            <a:fld id="{EB75617E-1D53-425A-9166-8CB18EEB8552}" type="datetime1">
              <a:rPr lang="en-GB" smtClean="0"/>
              <a:t>11/10/2021</a:t>
            </a:fld>
            <a:endParaRPr lang="en-GB"/>
          </a:p>
        </p:txBody>
      </p:sp>
      <p:sp>
        <p:nvSpPr>
          <p:cNvPr id="5" name="Footer Placeholder 4">
            <a:extLst>
              <a:ext uri="{FF2B5EF4-FFF2-40B4-BE49-F238E27FC236}">
                <a16:creationId xmlns:a16="http://schemas.microsoft.com/office/drawing/2014/main" id="{12D1182A-C093-4A1D-A68F-69FC743226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17103E-CEE2-4768-9E6C-6165DE2531B3}"/>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1732929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63C1-4E4F-4C58-A65E-72A0D2102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B7436C-51B8-4C81-BE2C-83DA22F783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D47C6-519A-49D8-A590-B34441EA1F73}"/>
              </a:ext>
            </a:extLst>
          </p:cNvPr>
          <p:cNvSpPr>
            <a:spLocks noGrp="1"/>
          </p:cNvSpPr>
          <p:nvPr>
            <p:ph type="dt" sz="half" idx="10"/>
          </p:nvPr>
        </p:nvSpPr>
        <p:spPr/>
        <p:txBody>
          <a:bodyPr/>
          <a:lstStyle/>
          <a:p>
            <a:fld id="{FA6802F3-FB54-4CBB-B4C8-D6312A1747AF}" type="datetime1">
              <a:rPr lang="en-GB" smtClean="0"/>
              <a:t>11/10/2021</a:t>
            </a:fld>
            <a:endParaRPr lang="en-GB"/>
          </a:p>
        </p:txBody>
      </p:sp>
      <p:sp>
        <p:nvSpPr>
          <p:cNvPr id="5" name="Footer Placeholder 4">
            <a:extLst>
              <a:ext uri="{FF2B5EF4-FFF2-40B4-BE49-F238E27FC236}">
                <a16:creationId xmlns:a16="http://schemas.microsoft.com/office/drawing/2014/main" id="{5BD656C5-F341-43D3-BB0A-1286CF2A80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77B7C-ADBA-4698-9BBE-5A0F5A8A883F}"/>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181757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56BA-E8CB-459B-ADE3-7721E2252D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16D146-A629-460C-B788-CA510F6EC8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CD5341-0283-4A12-A1F5-B36EABAEED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593465-E0ED-4CA3-8624-1E1B934E2735}"/>
              </a:ext>
            </a:extLst>
          </p:cNvPr>
          <p:cNvSpPr>
            <a:spLocks noGrp="1"/>
          </p:cNvSpPr>
          <p:nvPr>
            <p:ph type="dt" sz="half" idx="10"/>
          </p:nvPr>
        </p:nvSpPr>
        <p:spPr/>
        <p:txBody>
          <a:bodyPr/>
          <a:lstStyle/>
          <a:p>
            <a:fld id="{B65BA3B6-E5EB-4192-A142-7A53D46D2E8A}" type="datetime1">
              <a:rPr lang="en-GB" smtClean="0"/>
              <a:t>11/10/2021</a:t>
            </a:fld>
            <a:endParaRPr lang="en-GB"/>
          </a:p>
        </p:txBody>
      </p:sp>
      <p:sp>
        <p:nvSpPr>
          <p:cNvPr id="6" name="Footer Placeholder 5">
            <a:extLst>
              <a:ext uri="{FF2B5EF4-FFF2-40B4-BE49-F238E27FC236}">
                <a16:creationId xmlns:a16="http://schemas.microsoft.com/office/drawing/2014/main" id="{7460342B-CC16-42B0-9A34-511A59C2A3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E1046D-5E5D-4865-B50A-790B6042CF55}"/>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384925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33B2-27CE-4FF5-90CA-A256458593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46555A-3368-4A9A-ACE5-BAD1DFC4E2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14F16-3A9A-45EF-8089-ABAAF94184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2341FA-EA66-4DDE-A352-634C8EE4BE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D1A523-C8F0-41ED-8638-AF355CAEAC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5378EC-D005-4690-A9BD-BD81A5828048}"/>
              </a:ext>
            </a:extLst>
          </p:cNvPr>
          <p:cNvSpPr>
            <a:spLocks noGrp="1"/>
          </p:cNvSpPr>
          <p:nvPr>
            <p:ph type="dt" sz="half" idx="10"/>
          </p:nvPr>
        </p:nvSpPr>
        <p:spPr/>
        <p:txBody>
          <a:bodyPr/>
          <a:lstStyle/>
          <a:p>
            <a:fld id="{A091C6AC-711E-479F-8886-C354984BD1A0}" type="datetime1">
              <a:rPr lang="en-GB" smtClean="0"/>
              <a:t>11/10/2021</a:t>
            </a:fld>
            <a:endParaRPr lang="en-GB"/>
          </a:p>
        </p:txBody>
      </p:sp>
      <p:sp>
        <p:nvSpPr>
          <p:cNvPr id="8" name="Footer Placeholder 7">
            <a:extLst>
              <a:ext uri="{FF2B5EF4-FFF2-40B4-BE49-F238E27FC236}">
                <a16:creationId xmlns:a16="http://schemas.microsoft.com/office/drawing/2014/main" id="{084F19FA-A1A6-4664-8FC7-6AC4387B9C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A31095-B2CB-482A-8691-459C70ADAE8B}"/>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223883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D106-2A24-4CE2-88DB-EE942A842A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E93664-5388-438F-87EE-831A58B08456}"/>
              </a:ext>
            </a:extLst>
          </p:cNvPr>
          <p:cNvSpPr>
            <a:spLocks noGrp="1"/>
          </p:cNvSpPr>
          <p:nvPr>
            <p:ph type="dt" sz="half" idx="10"/>
          </p:nvPr>
        </p:nvSpPr>
        <p:spPr/>
        <p:txBody>
          <a:bodyPr/>
          <a:lstStyle/>
          <a:p>
            <a:fld id="{9B4FD784-19EF-4762-851B-BFDB4D59EC0A}" type="datetime1">
              <a:rPr lang="en-GB" smtClean="0"/>
              <a:t>11/10/2021</a:t>
            </a:fld>
            <a:endParaRPr lang="en-GB"/>
          </a:p>
        </p:txBody>
      </p:sp>
      <p:sp>
        <p:nvSpPr>
          <p:cNvPr id="4" name="Footer Placeholder 3">
            <a:extLst>
              <a:ext uri="{FF2B5EF4-FFF2-40B4-BE49-F238E27FC236}">
                <a16:creationId xmlns:a16="http://schemas.microsoft.com/office/drawing/2014/main" id="{6F5CF05D-D6F0-499B-97DE-C5225B9934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0F7252-FC41-4507-9017-0B201F17F0B5}"/>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318817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BDA41-376C-40DE-AE11-457A0C8E703F}"/>
              </a:ext>
            </a:extLst>
          </p:cNvPr>
          <p:cNvSpPr>
            <a:spLocks noGrp="1"/>
          </p:cNvSpPr>
          <p:nvPr>
            <p:ph type="dt" sz="half" idx="10"/>
          </p:nvPr>
        </p:nvSpPr>
        <p:spPr/>
        <p:txBody>
          <a:bodyPr/>
          <a:lstStyle/>
          <a:p>
            <a:fld id="{6801F766-D780-4D57-927B-F691F4BD3118}" type="datetime1">
              <a:rPr lang="en-GB" smtClean="0"/>
              <a:t>11/10/2021</a:t>
            </a:fld>
            <a:endParaRPr lang="en-GB"/>
          </a:p>
        </p:txBody>
      </p:sp>
      <p:sp>
        <p:nvSpPr>
          <p:cNvPr id="3" name="Footer Placeholder 2">
            <a:extLst>
              <a:ext uri="{FF2B5EF4-FFF2-40B4-BE49-F238E27FC236}">
                <a16:creationId xmlns:a16="http://schemas.microsoft.com/office/drawing/2014/main" id="{29191343-E847-4986-88AE-52C93D4A49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A3A36E-97CD-4949-823D-C7BDF9C51EFB}"/>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416251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6E10-1862-4E9E-8158-C267A2CBDE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54AB20-DB07-4EFF-952D-4C0E0D5A2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657FC59-D347-4C5D-A779-91008E10D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C5939-221E-4315-A652-EDD757A488A0}"/>
              </a:ext>
            </a:extLst>
          </p:cNvPr>
          <p:cNvSpPr>
            <a:spLocks noGrp="1"/>
          </p:cNvSpPr>
          <p:nvPr>
            <p:ph type="dt" sz="half" idx="10"/>
          </p:nvPr>
        </p:nvSpPr>
        <p:spPr/>
        <p:txBody>
          <a:bodyPr/>
          <a:lstStyle/>
          <a:p>
            <a:fld id="{D7F0D70F-0A0B-49A6-B3F5-3F58F34DDC9D}" type="datetime1">
              <a:rPr lang="en-GB" smtClean="0"/>
              <a:t>11/10/2021</a:t>
            </a:fld>
            <a:endParaRPr lang="en-GB"/>
          </a:p>
        </p:txBody>
      </p:sp>
      <p:sp>
        <p:nvSpPr>
          <p:cNvPr id="6" name="Footer Placeholder 5">
            <a:extLst>
              <a:ext uri="{FF2B5EF4-FFF2-40B4-BE49-F238E27FC236}">
                <a16:creationId xmlns:a16="http://schemas.microsoft.com/office/drawing/2014/main" id="{71B07DD8-548C-4765-9576-1E7A55FCBB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D50294-0DE7-4EA9-A4AF-B0C630592039}"/>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240013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4FC38-9FA1-4B3F-A25E-9DD588FF8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0A23A7-119F-4FAC-A21A-AB2FF0A4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5C47FD-E6D3-4AD3-B3DF-98D2B2E45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E4F16-DEEC-4AA3-B602-7BB3EE551C94}"/>
              </a:ext>
            </a:extLst>
          </p:cNvPr>
          <p:cNvSpPr>
            <a:spLocks noGrp="1"/>
          </p:cNvSpPr>
          <p:nvPr>
            <p:ph type="dt" sz="half" idx="10"/>
          </p:nvPr>
        </p:nvSpPr>
        <p:spPr/>
        <p:txBody>
          <a:bodyPr/>
          <a:lstStyle/>
          <a:p>
            <a:fld id="{42A17CC8-D013-454E-9C02-81AEB01CB222}" type="datetime1">
              <a:rPr lang="en-GB" smtClean="0"/>
              <a:t>11/10/2021</a:t>
            </a:fld>
            <a:endParaRPr lang="en-GB"/>
          </a:p>
        </p:txBody>
      </p:sp>
      <p:sp>
        <p:nvSpPr>
          <p:cNvPr id="6" name="Footer Placeholder 5">
            <a:extLst>
              <a:ext uri="{FF2B5EF4-FFF2-40B4-BE49-F238E27FC236}">
                <a16:creationId xmlns:a16="http://schemas.microsoft.com/office/drawing/2014/main" id="{983173CB-D854-4DAF-B421-1BC80D78A9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F6C641-7EC2-47F3-AF64-FD8D396B04C7}"/>
              </a:ext>
            </a:extLst>
          </p:cNvPr>
          <p:cNvSpPr>
            <a:spLocks noGrp="1"/>
          </p:cNvSpPr>
          <p:nvPr>
            <p:ph type="sldNum" sz="quarter" idx="12"/>
          </p:nvPr>
        </p:nvSpPr>
        <p:spPr/>
        <p:txBody>
          <a:bodyPr/>
          <a:lstStyle/>
          <a:p>
            <a:fld id="{98A83707-1286-490B-BE43-5FBD3DA6446A}" type="slidenum">
              <a:rPr lang="en-GB" smtClean="0"/>
              <a:t>‹#›</a:t>
            </a:fld>
            <a:endParaRPr lang="en-GB"/>
          </a:p>
        </p:txBody>
      </p:sp>
    </p:spTree>
    <p:extLst>
      <p:ext uri="{BB962C8B-B14F-4D97-AF65-F5344CB8AC3E}">
        <p14:creationId xmlns:p14="http://schemas.microsoft.com/office/powerpoint/2010/main" val="310511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E2E60-0B4F-429E-B451-609661083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4C893B-341D-47BA-BD63-955816F2EC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1A88B1-9D3A-4216-8928-58998265A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16582-194C-4E6A-BEC8-A0032E59FAD2}" type="datetime1">
              <a:rPr lang="en-GB" smtClean="0"/>
              <a:t>11/10/2021</a:t>
            </a:fld>
            <a:endParaRPr lang="en-GB"/>
          </a:p>
        </p:txBody>
      </p:sp>
      <p:sp>
        <p:nvSpPr>
          <p:cNvPr id="5" name="Footer Placeholder 4">
            <a:extLst>
              <a:ext uri="{FF2B5EF4-FFF2-40B4-BE49-F238E27FC236}">
                <a16:creationId xmlns:a16="http://schemas.microsoft.com/office/drawing/2014/main" id="{E318482E-277C-4429-8DA5-97334841E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9BA7DA9-38FC-4A86-8298-3D8CD6A3DE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83707-1286-490B-BE43-5FBD3DA6446A}" type="slidenum">
              <a:rPr lang="en-GB" smtClean="0"/>
              <a:t>‹#›</a:t>
            </a:fld>
            <a:endParaRPr lang="en-GB"/>
          </a:p>
        </p:txBody>
      </p:sp>
    </p:spTree>
    <p:extLst>
      <p:ext uri="{BB962C8B-B14F-4D97-AF65-F5344CB8AC3E}">
        <p14:creationId xmlns:p14="http://schemas.microsoft.com/office/powerpoint/2010/main" val="65922218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ngall.com/welcome-word-pn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creativecommons.org/licenses/by-sa/3.0/" TargetMode="External"/><Relationship Id="rId2" Type="http://schemas.openxmlformats.org/officeDocument/2006/relationships/hyperlink" Target="mailto:petra.belikova@islington.gov.uk" TargetMode="External"/><Relationship Id="rId1" Type="http://schemas.openxmlformats.org/officeDocument/2006/relationships/slideLayout" Target="../slideLayouts/slideLayout7.xml"/><Relationship Id="rId6" Type="http://schemas.openxmlformats.org/officeDocument/2006/relationships/hyperlink" Target="https://commons.wikimedia.org/wiki/File:Phone_Shiny_Icon.svg" TargetMode="External"/><Relationship Id="rId5" Type="http://schemas.openxmlformats.org/officeDocument/2006/relationships/image" Target="../media/image3.png"/><Relationship Id="rId4" Type="http://schemas.openxmlformats.org/officeDocument/2006/relationships/hyperlink" Target="http://blog.tylerholmes.com/2012/02/troubleshooting-windows-smtp-server.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aclgateway.islington.gov.uk/"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petra.belikova@islington.go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13073B3-52F1-4222-A6D3-62355C58C9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42534" y="3342178"/>
            <a:ext cx="8904762" cy="3285714"/>
          </a:xfrm>
          <a:prstGeom prst="rect">
            <a:avLst/>
          </a:prstGeom>
        </p:spPr>
      </p:pic>
      <p:sp>
        <p:nvSpPr>
          <p:cNvPr id="6" name="TextBox 5">
            <a:extLst>
              <a:ext uri="{FF2B5EF4-FFF2-40B4-BE49-F238E27FC236}">
                <a16:creationId xmlns:a16="http://schemas.microsoft.com/office/drawing/2014/main" id="{B42445FC-A77B-4755-9D61-71988190D50A}"/>
              </a:ext>
            </a:extLst>
          </p:cNvPr>
          <p:cNvSpPr txBox="1"/>
          <p:nvPr/>
        </p:nvSpPr>
        <p:spPr>
          <a:xfrm>
            <a:off x="1571625" y="647700"/>
            <a:ext cx="9601200" cy="3631763"/>
          </a:xfrm>
          <a:prstGeom prst="rect">
            <a:avLst/>
          </a:prstGeom>
          <a:noFill/>
        </p:spPr>
        <p:txBody>
          <a:bodyPr wrap="square" rtlCol="0">
            <a:spAutoFit/>
          </a:bodyPr>
          <a:lstStyle/>
          <a:p>
            <a:pPr algn="ctr"/>
            <a:r>
              <a:rPr lang="en-GB" sz="5400" b="1" dirty="0"/>
              <a:t>Welcome to ESOL Entry 2 </a:t>
            </a:r>
          </a:p>
          <a:p>
            <a:pPr algn="ctr"/>
            <a:r>
              <a:rPr lang="en-GB" sz="4400" dirty="0"/>
              <a:t>Islington Adult Community Learning</a:t>
            </a:r>
          </a:p>
          <a:p>
            <a:pPr algn="ctr"/>
            <a:endParaRPr lang="en-GB" sz="4400" dirty="0"/>
          </a:p>
          <a:p>
            <a:pPr algn="ctr"/>
            <a:r>
              <a:rPr lang="en-GB" sz="4400" dirty="0"/>
              <a:t>Induction Pack </a:t>
            </a:r>
          </a:p>
          <a:p>
            <a:pPr algn="ctr"/>
            <a:endParaRPr lang="en-GB" sz="4400" dirty="0"/>
          </a:p>
        </p:txBody>
      </p:sp>
    </p:spTree>
    <p:extLst>
      <p:ext uri="{BB962C8B-B14F-4D97-AF65-F5344CB8AC3E}">
        <p14:creationId xmlns:p14="http://schemas.microsoft.com/office/powerpoint/2010/main" val="147896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5563" y="500064"/>
            <a:ext cx="7072312" cy="769937"/>
          </a:xfrm>
          <a:prstGeom prst="rect">
            <a:avLst/>
          </a:prstGeom>
        </p:spPr>
        <p:txBody>
          <a:bodyPr>
            <a:spAutoFit/>
          </a:bodyPr>
          <a:lstStyle/>
          <a:p>
            <a:pPr algn="l">
              <a:defRPr/>
            </a:pPr>
            <a:r>
              <a:rPr lang="en-GB" sz="4400" kern="10" dirty="0">
                <a:ln w="9525">
                  <a:noFill/>
                  <a:round/>
                  <a:headEnd/>
                  <a:tailEnd/>
                </a:ln>
                <a:latin typeface="Arial Unicode MS" pitchFamily="34" charset="-128"/>
                <a:ea typeface="Arial Unicode MS" pitchFamily="34" charset="-128"/>
                <a:cs typeface="Arial Unicode MS" pitchFamily="34" charset="-128"/>
              </a:rPr>
              <a:t>Keep your folder in order</a:t>
            </a:r>
          </a:p>
        </p:txBody>
      </p:sp>
      <p:sp>
        <p:nvSpPr>
          <p:cNvPr id="12292" name="AutoShape 8" descr="data:image/jpeg;base64,/9j/4AAQSkZJRgABAQAAAQABAAD/2wCEAAkGBhQSERQUEhQUFRQVFxQUFxQUFxcVFxcUFBQVFBQUFxUXHCYeFxwkGRQUHy8gJCcpLCwsFR4xNTAqNSYrLCkBCQoKDQwNFA8PFCkdFBgpKTU1LSkpKSk1KjUpKTUsLCwpKTUpKSkpKTUpKTUuKi8pKTUsKTUpKTUqKSk0LTUpKf/AABEIALcBEwMBIgACEQEDEQH/xAAbAAADAQEBAQEAAAAAAAAAAAAAAQIDBAUGB//EADcQAAICAAMECAQDCQEAAAAAAAABAhEDEpEFITFRBBMVQVJTktEGYYGhcZPSIiMzQkNiseHwFP/EABsBAQEAAwEBAQAAAAAAAAAAAAABAgQFBgMH/8QALBEBAAIBAwEGBAcAAAAAAAAAAAECEQMEURIFEyFBUmEiMpHwMVNxgZKx0f/aAAwDAQACEQMRAD8A/cQAAAAAAAAAAAAAAAAABNgMCesXNah1q5rUCgCwAAAAAAAAAAAAAAAAAAAAAAAAAAAAAAAAAAADzl8Q9G8/C9SK7e6P5+F64+5cTwmYd4HD270fz8L1x9w7d6P5+F64+46Z4Mxy7gOHtzo/n4Xrj7jW3Oj+fhfmR9x0zwZh2gcfbOB52F+ZH3H2tg+dheuPuMSZh1nHtbaUcDCliS7uC5yfBahLa+Cv6uH64+58F8X7c/8ARiKMH+6hw/ul3y/DuX15n32+j3l8eTG9umPd4nT+lSxZynNuUpO23/hcl8jlpcrNkrJeEdzwjwaeGLS5LRGeVclojoeGJYQyYe38NfFU8GDwb3S/ht78j/mjT1S52ewtt4/my0j+k+Nl0f8A0+T7mj2dn9MzR/arMt0l8+a+T4nn+09G1LRqV+Wf7c/eW1qzFq2mK+0va7dx/NlpD9IduY/my0h+k854i5rVA8WPijqjkdV+ZaHf6/rn6y9Fbcx+PWv6qNfVUZbY+L5YiWHhuUJKniNWnbW6Ka3132uNr5nEsePiWqOPaME6xIyWaO5q1vjx1XHU2NvqTF/i/CXU7K3nRuIjWnNZ58p8v2WtpYr/AKuL+ZP3BbRxfNxfzJ+558OlR8UfUi30iPijqjsY9nvMV4h3PaON5uL65+5vs/buLhYinnnJLjGUpSTj3qm6v5nmrpMfFHVCePDxR1QxHCTWkxMTEeL7ba+33iRj1Mmo1bkrTb5Xx3HkPaWN34mJu/ul77zzdn7QheVyjv4b1x5HorGh44+pG/oRSKREQ/Lu1419Hd3pe0xxxMeX3zkltTF83E9cvcntXG83E9bKzwf80NUS5Yfjh6l7n3+D0uRN9X1z9Zejsb4jnDErFlKUHubf7Ti+5rv+h6HSNsYjbcZZV3JJcPqj528Pxw9SLh0+MdznGu55lw5GludKvz1h9q73cxSNLrnGfKZz+meHtdqYvjekfYntTF8yWkfY8rtPD8cPUvcntKHmQ9S9zRzHC99uPzLfyn/Xs9q4vjekfYrG+Llg4Uni78RboLhnf04V3/I8XtHD8yHqXucu05YeNhOGeCfGLzLdJcHx/wCTYjpzHVHg29pvdfS1Ita8zX3mZc8/jvpTf8SK+WSG7VWB8dPpyi2pSSknTVrc+8DtRo6Hph6aL2nxiX1cZmscU47NFIuWTr64OtOZyJcxlHT1/wCAS6R+By9YS8QuTDoeN+BjKS5LRE5yZjINz7lohSQqE5EyJcaEkaXYiCGtxKRq2TlAnKHVJ8Un9ykNAZdQuS0QPDXJaGjJKI6tcl9ilD5fZDEAZFyWiJcVyWiKbFQEqC5LRCyLktEOhgPKuS0RMorktAbFQE7uS0RSiuS0FQbyisq5L7EuKfcvsEpCRAKC5LRE9WuS0RQsOO8oUorktEZtLktEayiZtAK1yWgBTAD1GgzBZLkYKbkNyISGigYkUojlECLBDoVAWkJxCxpgS0A2KgJbBseUVAJopEsqggkTKQ5EOJQkOwyg4gRYUVYWUDRDZSYmwJZSYJBYDykSiVY5IgxaEXlIZQFRdE0EkA5zIKyk5QL3AAAd1gmU4kpGCgWUrKOiiYsbYRiAE2CLcRJAFAhjoCJCRokJRAhsUkVlKUQM6BstkZQhUIpoVlBQSiFlAZ0GUbQmBJOUpsakBKiPKaAwIYDluE5AKRkzVMnLxKJskAATQspTQIASfIAQAd7YKRIUYqqUiUKKKaAlyEmUgyAUVlEkOTAaiJIcWJsgomxAAWTY7E2UFCbHKQrCIGmORBQ5AkIEA6FNAxWAqJo0lEykiiwbIQwGKxhkAUmBREkAspFFslsAkhUVYICRl9WAHTFFxQWDMFLKFDUQSKBRCgsqwAUgQACHQRYmwCico2FAFEtF0KgJoWUqgQGVAXQUVEuAJF0TYE0NoVltAZyRLGwcSh0S0VREmA0FijIaYBlIkqNc1CkFY2HEtxIaCFYhsmwNFYEWAHfY7JsKMVU5DoSQ8wBQgodAGYTQmiqASBseUdAKI2h5lRGYC2QNiSAVgVJEoCWgsbEyoTkKRVCkgIzjzCUS0BFBmKYmAswpNCUQylAhUU0KgBEuVDkzNsCmybGkMDNxHRVAkUJQQi0BFdbHFApBZgqkEkTmGmEAIdE2UVQrBMAGkTMoloCWykhUMBiAlgNsVgh0AgaGhMqAVjJYUUU4kqVDATJkOTAIlslMciSirJbAQCkzPvNiZIoSGkSVFEDaEkNiYDoBZgCutsEh5RmClQ0hWOyoljsdDUQFYWOxOIDiwEABQ0IlAOUgTExWAIlspBmKM85pGRky4BDkgGgCooYmwQQmglEJMLAGTlFmHJlAgcQQnMKBSQlIGEIcRN2QnQGjIkNsWYAoCs4BXa2TYSkFGCmmKwoMpUFlZiKHlArMNslAwGQh5hoB5iWUyGAwsBIoUrEomlEUAgsJMSQFNkuQxRQCY0OaJYDoloslhGbiDiaKJLRRGcWYdBQE0wZoTICGRmNGRlKJzDjIdcwcQAZGYAPRnxJzABgpotAAE2CkAAOxZRgBDCTAChtjoAAKBIYAFktAAGYWICoqxNgADAAAUmCAAqXIM4wCIaMwAC0hSEADaJYAUJskAAAAAP/Z"/>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2293" name="AutoShape 10" descr="data:image/jpeg;base64,/9j/4AAQSkZJRgABAQAAAQABAAD/2wCEAAkGBhQSERQUEhQUFRQVFxQUFxQUFxcVFxcUFBQVFBQUFxUXHCYeFxwkGRQUHy8gJCcpLCwsFR4xNTAqNSYrLCkBCQoKDQwNFA8PFCkdFBgpKTU1LSkpKSk1KjUpKTUsLCwpKTUpKSkpKTUpKTUuKi8pKTUsKTUpKTUqKSk0LTUpKf/AABEIALcBEwMBIgACEQEDEQH/xAAbAAADAQEBAQEAAAAAAAAAAAAAAQIDBAUGB//EADcQAAICAAMECAQDCQEAAAAAAAABAhEDEpEFITFRBBMVQVJTktEGYYGhcZPSIiMzQkNiseHwFP/EABsBAQEAAwEBAQAAAAAAAAAAAAABAgQFBgMH/8QALBEBAAIBAwEGBAcAAAAAAAAAAAECEQMEURIFEyFBUmEiMpHwMVNxgZKx0f/aAAwDAQACEQMRAD8A/cQAAAAAAAAAAAAAAAAABNgMCesXNah1q5rUCgCwAAAAAAAAAAAAAAAAAAAAAAAAAAAAAAAAAAADzl8Q9G8/C9SK7e6P5+F64+5cTwmYd4HD270fz8L1x9w7d6P5+F64+46Z4Mxy7gOHtzo/n4Xrj7jW3Oj+fhfmR9x0zwZh2gcfbOB52F+ZH3H2tg+dheuPuMSZh1nHtbaUcDCliS7uC5yfBahLa+Cv6uH64+58F8X7c/8ARiKMH+6hw/ul3y/DuX15n32+j3l8eTG9umPd4nT+lSxZynNuUpO23/hcl8jlpcrNkrJeEdzwjwaeGLS5LRGeVclojoeGJYQyYe38NfFU8GDwb3S/ht78j/mjT1S52ewtt4/my0j+k+Nl0f8A0+T7mj2dn9MzR/arMt0l8+a+T4nn+09G1LRqV+Wf7c/eW1qzFq2mK+0va7dx/NlpD9IduY/my0h+k854i5rVA8WPijqjkdV+ZaHf6/rn6y9Fbcx+PWv6qNfVUZbY+L5YiWHhuUJKniNWnbW6Ka3132uNr5nEsePiWqOPaME6xIyWaO5q1vjx1XHU2NvqTF/i/CXU7K3nRuIjWnNZ58p8v2WtpYr/AKuL+ZP3BbRxfNxfzJ+558OlR8UfUi30iPijqjsY9nvMV4h3PaON5uL65+5vs/buLhYinnnJLjGUpSTj3qm6v5nmrpMfFHVCePDxR1QxHCTWkxMTEeL7ba+33iRj1Mmo1bkrTb5Xx3HkPaWN34mJu/ul77zzdn7QheVyjv4b1x5HorGh44+pG/oRSKREQ/Lu1419Hd3pe0xxxMeX3zkltTF83E9cvcntXG83E9bKzwf80NUS5Yfjh6l7n3+D0uRN9X1z9Zejsb4jnDErFlKUHubf7Ti+5rv+h6HSNsYjbcZZV3JJcPqj528Pxw9SLh0+MdznGu55lw5GludKvz1h9q73cxSNLrnGfKZz+meHtdqYvjekfYntTF8yWkfY8rtPD8cPUvcntKHmQ9S9zRzHC99uPzLfyn/Xs9q4vjekfYrG+Llg4Uni78RboLhnf04V3/I8XtHD8yHqXucu05YeNhOGeCfGLzLdJcHx/wCTYjpzHVHg29pvdfS1Ita8zX3mZc8/jvpTf8SK+WSG7VWB8dPpyi2pSSknTVrc+8DtRo6Hph6aL2nxiX1cZmscU47NFIuWTr64OtOZyJcxlHT1/wCAS6R+By9YS8QuTDoeN+BjKS5LRE5yZjINz7lohSQqE5EyJcaEkaXYiCGtxKRq2TlAnKHVJ8Un9ykNAZdQuS0QPDXJaGjJKI6tcl9ilD5fZDEAZFyWiJcVyWiKbFQEqC5LRCyLktEOhgPKuS0RMorktAbFQE7uS0RSiuS0FQbyisq5L7EuKfcvsEpCRAKC5LRE9WuS0RQsOO8oUorktEZtLktEayiZtAK1yWgBTAD1GgzBZLkYKbkNyISGigYkUojlECLBDoVAWkJxCxpgS0A2KgJbBseUVAJopEsqggkTKQ5EOJQkOwyg4gRYUVYWUDRDZSYmwJZSYJBYDykSiVY5IgxaEXlIZQFRdE0EkA5zIKyk5QL3AAAd1gmU4kpGCgWUrKOiiYsbYRiAE2CLcRJAFAhjoCJCRokJRAhsUkVlKUQM6BstkZQhUIpoVlBQSiFlAZ0GUbQmBJOUpsakBKiPKaAwIYDluE5AKRkzVMnLxKJskAATQspTQIASfIAQAd7YKRIUYqqUiUKKKaAlyEmUgyAUVlEkOTAaiJIcWJsgomxAAWTY7E2UFCbHKQrCIGmORBQ5AkIEA6FNAxWAqJo0lEykiiwbIQwGKxhkAUmBREkAspFFslsAkhUVYICRl9WAHTFFxQWDMFLKFDUQSKBRCgsqwAUgQACHQRYmwCico2FAFEtF0KgJoWUqgQGVAXQUVEuAJF0TYE0NoVltAZyRLGwcSh0S0VREmA0FijIaYBlIkqNc1CkFY2HEtxIaCFYhsmwNFYEWAHfY7JsKMVU5DoSQ8wBQgodAGYTQmiqASBseUdAKI2h5lRGYC2QNiSAVgVJEoCWgsbEyoTkKRVCkgIzjzCUS0BFBmKYmAswpNCUQylAhUU0KgBEuVDkzNsCmybGkMDNxHRVAkUJQQi0BFdbHFApBZgqkEkTmGmEAIdE2UVQrBMAGkTMoloCWykhUMBiAlgNsVgh0AgaGhMqAVjJYUUU4kqVDATJkOTAIlslMciSirJbAQCkzPvNiZIoSGkSVFEDaEkNiYDoBZgCutsEh5RmClQ0hWOyoljsdDUQFYWOxOIDiwEABQ0IlAOUgTExWAIlspBmKM85pGRky4BDkgGgCooYmwQQmglEJMLAGTlFmHJlAgcQQnMKBSQlIGEIcRN2QnQGjIkNsWYAoCs4BXa2TYSkFGCmmKwoMpUFlZiKHlArMNslAwGQh5hoB5iWUyGAwsBIoUrEomlEUAgsJMSQFNkuQxRQCY0OaJYDoloslhGbiDiaKJLRRGcWYdBQE0wZoTICGRmNGRlKJzDjIdcwcQAZGYAPRnxJzABgpotAAE2CkAAOxZRgBDCTAChtjoAAKBIYAFktAAGYWICoqxNgADAAAUmCAAqXIM4wCIaMwAC0hSEADaJYAUJskAAAAAP/Z"/>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44044" name="Picture 12" descr="chart_tab_divi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285875"/>
            <a:ext cx="30718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14" descr="https://encrypted-tbn3.gstatic.com/images?q=tbn:ANd9GcR5P9iKcO-32oaH3jlQtJmr_FIDjvdIwxmXD6OhMv5d-ajcuA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3" y="1643064"/>
            <a:ext cx="307181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s://encrypted-tbn2.gstatic.com/images?q=tbn:ANd9GcQiw8viiCcG99DVATfALJGmNoJQ8UfkrHWG9K9vljYvcBFyWwQ33g"/>
          <p:cNvPicPr>
            <a:picLocks noChangeAspect="1" noChangeArrowheads="1"/>
          </p:cNvPicPr>
          <p:nvPr/>
        </p:nvPicPr>
        <p:blipFill>
          <a:blip r:embed="rId5">
            <a:extLst>
              <a:ext uri="{28A0092B-C50C-407E-A947-70E740481C1C}">
                <a14:useLocalDpi xmlns:a14="http://schemas.microsoft.com/office/drawing/2010/main" val="0"/>
              </a:ext>
            </a:extLst>
          </a:blip>
          <a:srcRect l="17146" r="15515" b="9453"/>
          <a:stretch>
            <a:fillRect/>
          </a:stretch>
        </p:blipFill>
        <p:spPr bwMode="auto">
          <a:xfrm>
            <a:off x="5238751" y="3571875"/>
            <a:ext cx="2428875"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4046"/>
                                        </p:tgtEl>
                                        <p:attrNameLst>
                                          <p:attrName>style.visibility</p:attrName>
                                        </p:attrNameLst>
                                      </p:cBhvr>
                                      <p:to>
                                        <p:strVal val="visible"/>
                                      </p:to>
                                    </p:set>
                                    <p:anim calcmode="lin" valueType="num">
                                      <p:cBhvr additive="base">
                                        <p:cTn id="11" dur="500" fill="hold"/>
                                        <p:tgtEl>
                                          <p:spTgt spid="44046"/>
                                        </p:tgtEl>
                                        <p:attrNameLst>
                                          <p:attrName>ppt_x</p:attrName>
                                        </p:attrNameLst>
                                      </p:cBhvr>
                                      <p:tavLst>
                                        <p:tav tm="0">
                                          <p:val>
                                            <p:strVal val="#ppt_x"/>
                                          </p:val>
                                        </p:tav>
                                        <p:tav tm="100000">
                                          <p:val>
                                            <p:strVal val="#ppt_x"/>
                                          </p:val>
                                        </p:tav>
                                      </p:tavLst>
                                    </p:anim>
                                    <p:anim calcmode="lin" valueType="num">
                                      <p:cBhvr additive="base">
                                        <p:cTn id="12" dur="500" fill="hold"/>
                                        <p:tgtEl>
                                          <p:spTgt spid="4404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4044"/>
                                        </p:tgtEl>
                                        <p:attrNameLst>
                                          <p:attrName>style.visibility</p:attrName>
                                        </p:attrNameLst>
                                      </p:cBhvr>
                                      <p:to>
                                        <p:strVal val="visible"/>
                                      </p:to>
                                    </p:set>
                                    <p:anim calcmode="lin" valueType="num">
                                      <p:cBhvr additive="base">
                                        <p:cTn id="17" dur="500" fill="hold"/>
                                        <p:tgtEl>
                                          <p:spTgt spid="44044"/>
                                        </p:tgtEl>
                                        <p:attrNameLst>
                                          <p:attrName>ppt_x</p:attrName>
                                        </p:attrNameLst>
                                      </p:cBhvr>
                                      <p:tavLst>
                                        <p:tav tm="0">
                                          <p:val>
                                            <p:strVal val="#ppt_x"/>
                                          </p:val>
                                        </p:tav>
                                        <p:tav tm="100000">
                                          <p:val>
                                            <p:strVal val="#ppt_x"/>
                                          </p:val>
                                        </p:tav>
                                      </p:tavLst>
                                    </p:anim>
                                    <p:anim calcmode="lin" valueType="num">
                                      <p:cBhvr additive="base">
                                        <p:cTn id="18" dur="500" fill="hold"/>
                                        <p:tgtEl>
                                          <p:spTgt spid="4404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6" descr="j01856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5841" y="191294"/>
            <a:ext cx="259238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2"/>
          <p:cNvSpPr txBox="1">
            <a:spLocks noChangeArrowheads="1"/>
          </p:cNvSpPr>
          <p:nvPr/>
        </p:nvSpPr>
        <p:spPr bwMode="auto">
          <a:xfrm>
            <a:off x="2927649" y="1632745"/>
            <a:ext cx="6357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5400" dirty="0"/>
              <a:t>Do your homework</a:t>
            </a:r>
          </a:p>
        </p:txBody>
      </p:sp>
      <p:pic>
        <p:nvPicPr>
          <p:cNvPr id="2458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1285" y="2801938"/>
            <a:ext cx="4316412" cy="288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4707" y="2801938"/>
            <a:ext cx="4829176"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44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47863" y="160339"/>
            <a:ext cx="8229600" cy="892175"/>
          </a:xfrm>
        </p:spPr>
        <p:txBody>
          <a:bodyPr/>
          <a:lstStyle/>
          <a:p>
            <a:pPr eaLnBrk="1" hangingPunct="1"/>
            <a:r>
              <a:rPr lang="en-GB" altLang="en-US" b="1" dirty="0">
                <a:latin typeface="+mn-lt"/>
              </a:rPr>
              <a:t>Tutorials</a:t>
            </a:r>
          </a:p>
        </p:txBody>
      </p:sp>
      <p:sp>
        <p:nvSpPr>
          <p:cNvPr id="46083" name="Rectangle 3"/>
          <p:cNvSpPr>
            <a:spLocks noGrp="1" noChangeArrowheads="1"/>
          </p:cNvSpPr>
          <p:nvPr>
            <p:ph type="body" idx="1"/>
          </p:nvPr>
        </p:nvSpPr>
        <p:spPr>
          <a:xfrm>
            <a:off x="1919288" y="1052513"/>
            <a:ext cx="8291512" cy="5544839"/>
          </a:xfrm>
        </p:spPr>
        <p:txBody>
          <a:bodyPr/>
          <a:lstStyle/>
          <a:p>
            <a:pPr marL="0" indent="0" eaLnBrk="1" hangingPunct="1">
              <a:buNone/>
            </a:pPr>
            <a:r>
              <a:rPr lang="en-GB" altLang="en-US" sz="4400" dirty="0"/>
              <a:t>All learners get time to talk with their teacher one-to-one. </a:t>
            </a:r>
          </a:p>
          <a:p>
            <a:pPr eaLnBrk="1" hangingPunct="1"/>
            <a:endParaRPr lang="en-GB" altLang="en-US" dirty="0"/>
          </a:p>
          <a:p>
            <a:pPr eaLnBrk="1" hangingPunct="1"/>
            <a:endParaRPr lang="en-GB" altLang="en-US" dirty="0"/>
          </a:p>
          <a:p>
            <a:pPr eaLnBrk="1" hangingPunct="1"/>
            <a:endParaRPr lang="en-GB" altLang="en-US" dirty="0"/>
          </a:p>
          <a:p>
            <a:pPr eaLnBrk="1" hangingPunct="1">
              <a:buFontTx/>
              <a:buNone/>
            </a:pPr>
            <a:endParaRPr lang="en-GB" altLang="en-US" sz="4000" dirty="0"/>
          </a:p>
          <a:p>
            <a:pPr eaLnBrk="1" hangingPunct="1">
              <a:buFontTx/>
              <a:buNone/>
            </a:pPr>
            <a:r>
              <a:rPr lang="en-GB" altLang="en-US" sz="4000" dirty="0"/>
              <a:t>This is called a</a:t>
            </a:r>
          </a:p>
          <a:p>
            <a:pPr eaLnBrk="1" hangingPunct="1">
              <a:buFontTx/>
              <a:buNone/>
            </a:pPr>
            <a:endParaRPr lang="en-GB" altLang="en-US" sz="5400" dirty="0"/>
          </a:p>
        </p:txBody>
      </p:sp>
      <p:pic>
        <p:nvPicPr>
          <p:cNvPr id="45064" name="Picture 8" descr="http://2.bp.blogspot.com/-PqsSdDcUTv0/UWkd3w-wBkI/AAAAAAAAAUo/cyE5S3o8h0o/s1600/programming-tutorial-fi.jpg"/>
          <p:cNvPicPr>
            <a:picLocks noChangeAspect="1" noChangeArrowheads="1"/>
          </p:cNvPicPr>
          <p:nvPr/>
        </p:nvPicPr>
        <p:blipFill rotWithShape="1">
          <a:blip r:embed="rId3">
            <a:extLst>
              <a:ext uri="{28A0092B-C50C-407E-A947-70E740481C1C}">
                <a14:useLocalDpi xmlns:a14="http://schemas.microsoft.com/office/drawing/2010/main" val="0"/>
              </a:ext>
            </a:extLst>
          </a:blip>
          <a:srcRect l="4907" t="6253"/>
          <a:stretch/>
        </p:blipFill>
        <p:spPr bwMode="auto">
          <a:xfrm>
            <a:off x="5447928" y="4437906"/>
            <a:ext cx="2259643" cy="215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10" descr="data:image/jpeg;base64,/9j/4AAQSkZJRgABAQAAAQABAAD/2wCEAAkGBhQSEBUSEhIVFRAQFA8QFBASFBAUFA8PFBAVFBQQEhQXHCYeGBkjGRQUHy8gIycpLCwtFR4xNTAqNSYrLCkBCQoKDgwOGg8PGikcHBwsKSksLCkpKSktKSkpKSksKSksKSwsKSkpLCkpKSwpKSkpKSkpKSksKSksKSksKSwpKf/AABEIAMIBAwMBIgACEQEDEQH/xAAcAAABBQEBAQAAAAAAAAAAAAAAAQIDBAUGBwj/xAA/EAABBAAEAwUECAQFBQEAAAABAAIDEQQSITEFQVEGEyJhcTKBkaEHFCNCUrHB8DNy0eEVQ2KSojRjc4LxJP/EABkBAAMBAQEAAAAAAAAAAAAAAAABAgMEBf/EACYRAQEAAgICAgEEAwEAAAAAAAABAhEDMRIhBEFREyIyQjNxkQX/2gAMAwEAAhEDEQA/APbwUpCVCAheqshVt4UDwEqEITw0pe8TTMgkc2Gvmq7o6U0sxIUDQpq4kwt5tFrRg1qsyE0QtNkgThU9CEKiCEIQAo8Q6mOPQH8lIocZ/Dd/KfySvRztxwHND2ozpS5ebHpxXfGqr2Vy0WhlQ+CwrhVjvdSqyOWhi4aVJ7FohBlsqfDNATMoCsRG6U00rIS4ho3PyHVaLcMxlWdfNVY5y06DUigs3iMD3c/GeV7BZ63W+MjoG1a3GnRczw1j2tbnHSz1810bXaBdnxuq4flTVh7jalDwqwk1TcxJ9PyXRY5IficRWnMqJsNCzvzToWW6+mgVhzLR16CiQUK33aEeQ03AEqEKTNeFWkYrRChelQgEJQYBzSlxUTwkCvDQo84OyTurTxDSRmtiWjEygqJkpSt4gE4F1CpHiI6Jp4j5J7g0voWY7HOKiMpPMpeQ01XTAcwqmNxQLHAbkEKs2Jx5FSNwLilbac1K5pzaSBynxcdOI6GlA0Lg6unpz3E7GqYtUDSnd6rg0q42LTRZj4aWzNqFQe2kysZ+XyUsUSXJZUro6CVLSbD4cOAtTYiBgHs61VjelFhhlHrqpjOEldKUmNbG2i4mtr315Lo8M7wC+gXIcTiDnA+bfzXZxDwj0C7Pjztx/KtuiM3TALJr0UoGqjwx1cPMrotckW4m0EpkSgaILVmpCZEqaZWoT0Nt9CoO4qFE7ivQKdw9NMlRPcFlP4g4qIzuPMpeUPTUdIAo3YpqzxG48ipm4YpbGolOKSfWEDCIMdI9j0bIogFYEdqxBgxzS0NqTY7ViPBWr7YgNgnqvEtqrcEByUgYByUrlESmR2ZKHqOkrQgMXtDh6cHjZ2h9R/ZYtrs8VhRIwtdsfkeoXK8Q4VJFqRmZ+Mcv5hyXJy8dl8o7+DlmvGoAl7xQNk80rpQs46bT3OUMjLR3ilaqQSLDBOfEFCcTrQVkDRCdqkppVi/VWMSqUz1KlPEzW4Dq5o/5Bd7E3whecYh1uBHIj81oY3icrJKjldkNEDTSxqF2/GnquL5N6du5qijP2ldaK4fBcTnfmzSuqyBsus4JLnYwu9pttJW2TmjZUMhJVlwHVRuPRTAr/VkKUjzQjdPSGPCFWY+HlarIgE+lHie6z2cNHRTNwQCtJCU9Eg7sBIXBSOCZ3aAjLlFKVYLFXxMJpKiGRyhWoMQLpZ0bFcwzRamKq+hCFokhCjJUqjcEgYlalQAUBKEjm2KOoOldQgNSphzfEuyIJLoXZb+4br3HksPE8LfCC57HUPvbj4hegKPEQB7Sx2rXAg+hWOXDL06MefKer7eYP4xWzSozxGR5oCgea0sVwote5teySL60d1DLhS1pdYBbrXJc2ndrazg4KH71U0kyy4+NaatUb+KXyKNps0vSPWZjZKFA6lJJjPVanZ3s07Eu7x5qBp98hH3W+XUp4zd9JyvjN07gfZzNH30g8BJDRqCf9fpuEcY4OxjbYDoRuSaXfOwwyZAKaBQA5VsucxuGzAtPXX1C6sZ4WOHLLz3ty+AwVCq81vcIjqx1UceGpWcE05tOoWuTONBkRCnI0tSVXqmGQJQVVcNUKzlCFWy01gUqEKTCEIQCUjKlTcqAQ0oZzorGVI5uiQYhfRU0TzYSSspxT2OpQtpR3WqemRvsJ60QElJUIApCEIAQhCAEIQgMHivC3mQvY3MHbgVYd71LF2bY6OpRbnamiRl8gtlCj9Ob21vNlqT8MI9jMPVU4eeY2FiY7sI8OuJwc08nmnD5UV3CErx40Y82c+3GYLsGSQZngAfdj1J/9jt8F1+HgaxoY0U1ooAcgpEKscZj0nPkyz7CzOK4b749HfoVppHtBBB2OidiY5ZrL0WphsMGDzKhGDyy1yGt9RyKv5UxVdzSVG6Aq7lTHJ7LSj3ZQrJAQjYaYCVCEgEIQgBCEIAQhCAz8VoVCGq1jIbNqDLSiqi7hm6KZVIZwGkkgNbZJOgA6krh+1/bgOBZE8iLUF4sOl8m8w38/Tcucxns8cblfTpuK9sYISRedw3DKpp6Fx0XNYz6Tnf5Uba11cbPwC84mxhedGGtt6096hdIWjYg9dx8Vl55Vp4Yx1+K7f4s3UteQa0Dp06pmH+kjFtOrw71awj8tAuNOId+/wAkd4a8z8h6pzLIaj0/hH0qkurERty/ijJBHnldv7iF3uA4jHOwSRPDmHmOR6Ebgr5q21AHnellavA+0suGkD4nlh0BrVjh0ezSx8+hWkyTcY+iULA7Kdro8azk2Zot8d3ptnYebb9458r31bKzQQhCAEIQgBCEIAQhCAinYDrzUYCkxD6CqCQ9EBK4KF4UokSOQFUoUhahMNNCaHpbSBUIQgBCEIAQhCArYw0FUBV6cilz/aviww+FkeD4yO7Z5yOFD4Cz7lGXr2rH36cd2r7SmeQwsdUEbiCAf4jgdXu6i9h71zksWbXkdvMdfRQYY5nVplZdnq5XXQlxs6DbzP76rk927rt1JNRVZG0an/78FVx4FXVCt3afv4K/OwtBIFAaXzWBjG5jVW46+Inwt/EfLyWlumWkLcYAerfTQ+hpTtg7z2SQ4agAijptSpuA1oZztm5DyA5J/Dy4Ps6V+aBFScOBI0ob3Y9UsUl7EX6mvitTioANgb9b25lc7iJADzB6i9lpjdoymnT8E4tJBK17HFsjCHAjY9dOYrQjoea967M9omYyASNoPFNkZzY+tvQ7g/3XzTg8bYDXmxpkkG7XDa+i6/st2mfhJw8c6D234ZWH96Hka6q96Trye/IVbh+PZNE2WM2x4Dgf0PnypWVbIIQhACEIQAkKQyDqmOnHJAJKow5AKWkBC8gbppl6KVwtV3spMi50KFCNBqNKeCsz66TsEhe8pG0zIOqY7Ft6rPGGcdyVIzBoC19cHJKJiUxkIClFIAspwak70BNOJCAbiGaLzL6UuIhmRl6saX5R+N5ytJ9A0/Feky4oUvEvpMxufHlv4A1xHm2MUPjfxWPL024p7UuFjK0X6nzPP9Vou4hQu9Tt5BYb5sor8Ab/ALq/qoJsYS6utfDYf1WEjproJJc8Z6Vm9f3+iwvqrpHFjb8R+0ePTSP05lTvnLy2JvP2j0C7TgHAmhg031vnfmquchTDblMN2dLWkb60K5Dqp2cKDG6jU9bteg/4eANlmYvCi/0WN5K2nHHE4iAEagVW5F+5c9jMK2yF6LjMFY2XP4zs45zSToeVLXDNlycbh5MLROUn0Ox96vcPxZcMh3Hsk8nbZHdQdvf8IJsPleWkEOG5HRI6ItIINg3vy+AW+3O9Z+irtflk+qykhspOQu+5NsWnzOg9aPNesGUdV8yYbNYe329CavUjZw53yPx3C9/7G8X+t4SOU+3WST/yN0J9+h96eN+k5z7bZnTTMeikEYS5VftkhzOSd2SrCS0aCEYdDoQpHuUbnIMxyYn2mlURpKY5OJTSgIChMfLqhMlxpATjOFntjcVK3D+az2rS19aCacWmtgCeIwj2PRhxBSW49VKKS50BEISntw/mnZ0udANkhFfBfPnG8T32PmednyOryZm0+QXv+NeRE8jcMefg0leEY7gcv1iV7IZCxj3DMGOLdGuB1rXUrHluo34ZusXGTnT/ALkjfm61BDPbyeTf1/souIuc0xWCAX2LBGZoDhYvfXT3FV8HN7Z6Fo/4BZzpr9u37I4LN9ofvH5Ar0HB+Fcj2SrumD/SF1jG6Ljzy/c7ccZMYtumVLExWpmv6rO4txpsQrd59lg3Ke9jWhiMrBbiAPzKhZOx7TQNeYq/RZ4aT9rOdTqGXo0enNOw2IMrhl1aDy2Cqek9uX7T8FyyteBo40T0vquf7TYN0cccgFBzsp35tJBH+35r03jmEzRkEbBc19IrIzgISwEEzsBuqyiJ5Feey6OPPenPyYSSuU4Jjr0v4nny+S9j+iTiGssewcGvro4aH4g/JeG4VhBzN5Ua6L1j6LccBi29JWPYfJ+jh8cv5redsL7xr2RCELZzBIUqY5AMc9RlPITSEQGpClIUb5KTBHlVZp6STTKlKVcidkdiNUKoWoTJuh6kD0xoCkBWDQWUuVBek71GgeI08MUQkTw5PRJMqC4JlJkgoWdhZQGbxTihDjG3avEaBu+S4jjHaySWT6phWZpspLnn2WC61J0HPXy810sxLwaoOeTROgA5uPkFS4fwWGAyd1nke9oe7E6ZPDf2RHIdKB3u15tyuduXb05jjhjJ9uX7QdhmS4Zrppnd/A1xEoILc2+V1i3Nu62qyvJ8JJ7V/iv/AIj+i9nx2BOMLg5724ZjiA1hyGdw9rM7drQdNN6Xm/a3gkOHmDYCae0kxuJdkI00J1N/oq4svqjkw17jpuz/ABmFjRcg0oc10Te1cR0aS4+TSvOeB47LCHNia+h0F2OR0WxgOPPlc1vdCOMkBzh7TW34qHX13U3jlqpyakdvFxHvNGbrK4hBI0uLWgycifX+6fgcOWPDwTlsAZt68zzXUYvDghrwN/zCynq/nTfuf7eewYLESOLZyXR6ju2aZn/dLj062fRdfwXhIgir5DYK9A+Nxo1mHJTTNFaLTLPcZ44eNZWPFhcvxLhcb+57x4aD3kbHykiGCUzCPvnD7zgHtobXls1ddPinLnuNYbvcHM0C3ROL6AJNOjzbk5QM8LfPoddTiy1Yjmx3GB2r7Psw00fd/wAJ/exRnnKyEMaZieeaQvo86W72RhMOIicfZcW6+eVrq+DgFyv+IPn7nvXEtiY2Nl/cjDiSB8Tp/Zdj/jvijORp+2DxltugaAWa7ewPgu69uOb09sQuVwn0hQuA7xrmHnRY9o9SCPyXR4fGskaHMOZp1BF/qtnNtJKowCmz4kNUIxFpyBM4qN71G4lMIVaIr5VWklT3hQlORNMcVSxmJDRqrUzwN1z2MkL3HoNAqIruIaoWZJLRI6dBaEzehNCdlVdjiVMAudZS1ACElICQJ4comtUjQmD7VTiswbGf9RDU/HY5kMbpZHZWMFkn8h5rgMHxWfiE0s1FuHw7CWgdSQQw9X5QXHyrqs+S/tumnHP3TbpoYA7M1zsrXxuaDvRsH9+ibjmCHDOaHAzTENblN0dr9ANVnQYwHwnl15+isCMF2atdrOp+K83HO609G8e7uo8QzLEABbj4QOrjzrpzXlf0hcAjwrWT53ule8MeHOJziiSRfs15aUdl6vnt5ceVNYOnV3qf0XmP0k8RD5xFTXNiYC5p/G7U0eRDa+K04/5Dk/i5bgfERHLnDvsJi0GwW93NQ8PTUdD8F6Xw2Bhohov0XkPG42Njija2gWd8aseKQ6Zr1PhDaPQrq+wva2wInn7RuxP+Y0ef4h/fqr5sLZ5Ys+Dkkvjk9KxEFR6b2CVsYOZvd68guebxAPbXVZ7XEOy964NN+HMfkuPHt25dN9kzXy+EaMsF1aEn7oPNSYmSuayosWRUcQDnfIDqa2CgxOLeCAS03qQL0Hqd1rcPSd2J8ZPoszhUmaSVh2lY5oHiPiZ4hTRufaAvTVMxuKpvmq2ElMeV/wCFwcd9RzHvFp4zUZ8l25BkpY/TQCxdbAeSmxWPc6hZP9SdvguldwplkCvFI8Ct8pBIPpt8fcuOxmEIkkaSfA4t25A0NfRdvFfP05/lcf6Wr+Y2OBYL6xMyJrSS51aEihzJHQUvoLh2F7qNrOTQB8l5n9C/CWXJMdX6MBIOgq+a9YkGi6cnnxSxBsobIla3VPI8laTS9IhzQNSVXkxV6BAPlk5KJzeiVjVFiMSGjz5KiZmPYTpyG/8ARUcQNKGgG5/QLQkfvfPVZmJk0rkPn6pdn0oEBCY52uyVXotu/YpQqTJ1K2Vcy1lISog4pRGUbCUOSl4UbYCnPwgcC1wtrgWkHmCKI+CNh5/x/v8AiOMOGYCzCwEZpCPDZH8Q8nHk1vlZoWu14Zw9kELYYm1G0Ea6lxPtOeebidSVawfDWRMDGNDWt2Av4knUnzKsZQN0pDtef8UwvdSubyBtv8pFj9+SSDFu5mwk7WcdjdisrRoGMp4ILZBq7M0jlR+RWU7i4bvr6LyuTHWdketx5bwlrdGJ1voCT5LybtQw/W5nEbuv3Fgpd3/j7Od+i4fi2ObiJZHt1yuy15NAFq+He08utMLtJEf/AM7wCWPw0QBzA0Y3OYQCNvZ2OotYse/hJDhqCNCCNbBXYRQ97CYf8yMuliFNHescAZYgd3O0zBv8w5hc/NhWtNi71BrYe7cLtwvrTizn26Ps72wOV4nOkTWuMoDti9rPEAKu3DXS10+FxLHnvWhsodvqHA+h5LzefDd3h3D72Ic3yPdRl3iOuznkbj7lqtwvFyQPzROcLNVyd0sHQ7LO8Pdx9NcPkWWSvcIpnOFRxhgdoSaAHoBumTYBsYtxs7klcnwrtnIWiqv3qebHvlNuN+Q2XJfL7d3nKnmk7x9/dG39VOY70UWEiWjh8Parek6Q8LZ9m0dJHHbT+GRofcFzPBuAvxuKyMaae5z3O3DGknW/jS69sTu7ysFvJnDQL9stDAPiQV3vYvsu3B4draHeGi93U/0XX8b1usv/AErLljJ9RocE4HHhYWxxtADQB5k9Srsj9FIXKCUWuqR5dNFDdRyYg/dCY+TyVeTHgcleklfGTqSgNCiGI5kpZZhSoizHKLtZk0huylfiSd/gq80t+iZEmlv9/ms2Yu1uq8uasvlvl8tFRnxDhrQA/wBR/ROCqj43E2lWjFwiZ7Q7M0ZhdHQ1y5IU+eP5PxrrYgrDAlQudomaFIEiEyOSIQqBVldq3EYKYg0cm403ICEIJ4pg5D3bRZru2CrO3eLRDvD70IXnXt6c6iHFjRYQjDQ/KALu6AF+G9aQhXj0MmVjXkBhBIIzEEaEHKDYK2ePYdv1iE5W3IyJzzQ8biwEl3U31Qhaf2c16YXHv+olHIEtHk1r6a0eQAAA8ln4g+IdA9vu2QhbY/xY/wBmpwj9T+a6zCjRKhcGfb08GvhdlsYMaBKhZtGj2OYDKSQCQ+TUjbZd8hC9Dh/hHH87/N/xHIq7ihC6Z08+qsyp4ho6IQtIlUhKdzQhFEVDu5QSoQmGZxBxBFaacvUqnhBcrL1t7Ab1sZghCnJUd2UIQuJu/9k="/>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4102"/>
          <a:stretch/>
        </p:blipFill>
        <p:spPr>
          <a:xfrm>
            <a:off x="6456041" y="2568768"/>
            <a:ext cx="3113563" cy="157542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577" y="2581924"/>
            <a:ext cx="3871213" cy="15573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animEffect transition="in" filter="fade">
                                      <p:cBhvr>
                                        <p:cTn id="11" dur="500"/>
                                        <p:tgtEl>
                                          <p:spTgt spid="4608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083">
                                            <p:txEl>
                                              <p:pRg st="5" end="5"/>
                                            </p:txEl>
                                          </p:spTgt>
                                        </p:tgtEl>
                                        <p:attrNameLst>
                                          <p:attrName>style.visibility</p:attrName>
                                        </p:attrNameLst>
                                      </p:cBhvr>
                                      <p:to>
                                        <p:strVal val="visible"/>
                                      </p:to>
                                    </p:set>
                                    <p:animEffect transition="in" filter="fade">
                                      <p:cBhvr>
                                        <p:cTn id="24" dur="500"/>
                                        <p:tgtEl>
                                          <p:spTgt spid="4608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5064"/>
                                        </p:tgtEl>
                                        <p:attrNameLst>
                                          <p:attrName>style.visibility</p:attrName>
                                        </p:attrNameLst>
                                      </p:cBhvr>
                                      <p:to>
                                        <p:strVal val="visible"/>
                                      </p:to>
                                    </p:set>
                                    <p:animEffect transition="in" filter="fade">
                                      <p:cBhvr>
                                        <p:cTn id="29" dur="20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5A2FE-4FB6-48D2-A0FD-30FF5E032C3D}"/>
              </a:ext>
            </a:extLst>
          </p:cNvPr>
          <p:cNvSpPr txBox="1"/>
          <p:nvPr/>
        </p:nvSpPr>
        <p:spPr>
          <a:xfrm>
            <a:off x="719091" y="532660"/>
            <a:ext cx="10821880" cy="6401753"/>
          </a:xfrm>
          <a:prstGeom prst="rect">
            <a:avLst/>
          </a:prstGeom>
          <a:noFill/>
        </p:spPr>
        <p:txBody>
          <a:bodyPr wrap="square" rtlCol="0">
            <a:spAutoFit/>
          </a:bodyPr>
          <a:lstStyle/>
          <a:p>
            <a:r>
              <a:rPr lang="en-GB" sz="2800" b="1" dirty="0"/>
              <a:t>Your learning plan:</a:t>
            </a:r>
          </a:p>
          <a:p>
            <a:r>
              <a:rPr lang="en-GB" sz="2800" dirty="0"/>
              <a:t>Your teacher will support you to set learning goals for your individual learning plan. </a:t>
            </a:r>
          </a:p>
          <a:p>
            <a:endParaRPr lang="en-GB" sz="2800" dirty="0"/>
          </a:p>
          <a:p>
            <a:endParaRPr lang="en-GB" sz="2800" dirty="0"/>
          </a:p>
          <a:p>
            <a:r>
              <a:rPr lang="en-GB" sz="2800" b="1" dirty="0"/>
              <a:t>Assessment: </a:t>
            </a:r>
            <a:endParaRPr lang="en-GB" sz="2000" dirty="0"/>
          </a:p>
          <a:p>
            <a:r>
              <a:rPr lang="en-GB" sz="2800" dirty="0">
                <a:effectLst/>
                <a:ea typeface="Times New Roman" panose="02020603050405020304" pitchFamily="18" charset="0"/>
                <a:cs typeface="Times New Roman" panose="02020603050405020304" pitchFamily="18" charset="0"/>
              </a:rPr>
              <a:t>You will be assessed on the work you do on the course. You will keep a record of work showing what you have learned </a:t>
            </a:r>
            <a:r>
              <a:rPr lang="en-GB" sz="2800" dirty="0">
                <a:effectLst/>
                <a:ea typeface="Times New Roman" panose="02020603050405020304" pitchFamily="18" charset="0"/>
              </a:rPr>
              <a:t>and how you are progressing.</a:t>
            </a:r>
          </a:p>
          <a:p>
            <a:endParaRPr lang="en-GB" sz="2800" dirty="0"/>
          </a:p>
          <a:p>
            <a:endParaRPr lang="en-GB" sz="2800" dirty="0"/>
          </a:p>
          <a:p>
            <a:r>
              <a:rPr lang="en-GB" sz="2800" b="1" dirty="0"/>
              <a:t>Qualification:</a:t>
            </a:r>
          </a:p>
          <a:p>
            <a:r>
              <a:rPr lang="en-GB" sz="2800" dirty="0"/>
              <a:t>If you are ready, you will be able to take an exam: City and Guilds. </a:t>
            </a:r>
          </a:p>
          <a:p>
            <a:endParaRPr lang="en-GB" sz="2800" dirty="0"/>
          </a:p>
          <a:p>
            <a:endParaRPr lang="en-GB" dirty="0"/>
          </a:p>
        </p:txBody>
      </p:sp>
      <p:pic>
        <p:nvPicPr>
          <p:cNvPr id="2060" name="Picture 12" descr="Text sign showing set goals. conceptual photo defining or achieving  something in the future based on plan man holding">
            <a:extLst>
              <a:ext uri="{FF2B5EF4-FFF2-40B4-BE49-F238E27FC236}">
                <a16:creationId xmlns:a16="http://schemas.microsoft.com/office/drawing/2014/main" id="{BB4DC04B-B58D-4900-B6CE-6E70003B23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10"/>
          <a:stretch/>
        </p:blipFill>
        <p:spPr bwMode="auto">
          <a:xfrm>
            <a:off x="9640040" y="1633351"/>
            <a:ext cx="1695449" cy="111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60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488313-ABA0-49AF-BF65-619C28274F43}"/>
              </a:ext>
            </a:extLst>
          </p:cNvPr>
          <p:cNvSpPr txBox="1"/>
          <p:nvPr/>
        </p:nvSpPr>
        <p:spPr>
          <a:xfrm>
            <a:off x="550416" y="346229"/>
            <a:ext cx="11052699" cy="6494085"/>
          </a:xfrm>
          <a:prstGeom prst="rect">
            <a:avLst/>
          </a:prstGeom>
          <a:noFill/>
        </p:spPr>
        <p:txBody>
          <a:bodyPr wrap="square" rtlCol="0">
            <a:spAutoFit/>
          </a:bodyPr>
          <a:lstStyle/>
          <a:p>
            <a:r>
              <a:rPr lang="en-GB" sz="3600" b="1" dirty="0"/>
              <a:t>After completing your course:</a:t>
            </a:r>
          </a:p>
          <a:p>
            <a:endParaRPr lang="en-GB" sz="3600" b="1" dirty="0"/>
          </a:p>
          <a:p>
            <a:endParaRPr lang="en-GB" sz="3600" b="1" dirty="0"/>
          </a:p>
          <a:p>
            <a:pPr marL="457200" indent="-457200">
              <a:buFont typeface="Arial" panose="020B0604020202020204" pitchFamily="34" charset="0"/>
              <a:buChar char="•"/>
            </a:pPr>
            <a:r>
              <a:rPr lang="en-GB" sz="2800" dirty="0"/>
              <a:t>You can continue with ESOL at the same level until you </a:t>
            </a:r>
          </a:p>
          <a:p>
            <a:r>
              <a:rPr lang="en-GB" sz="2800" dirty="0"/>
              <a:t>      complete full level</a:t>
            </a:r>
          </a:p>
          <a:p>
            <a:pPr marL="457200" indent="-457200">
              <a:buFont typeface="Arial" panose="020B0604020202020204" pitchFamily="34" charset="0"/>
              <a:buChar char="•"/>
            </a:pPr>
            <a:r>
              <a:rPr lang="en-GB" sz="2800" dirty="0"/>
              <a:t>You can progress to higher level ESOL courses </a:t>
            </a:r>
          </a:p>
          <a:p>
            <a:pPr marL="457200" indent="-457200">
              <a:buFont typeface="Arial" panose="020B0604020202020204" pitchFamily="34" charset="0"/>
              <a:buChar char="•"/>
            </a:pPr>
            <a:r>
              <a:rPr lang="en-GB" sz="2800" dirty="0"/>
              <a:t>You may be able to continue your learning with us by joining other ACL courses:</a:t>
            </a:r>
          </a:p>
          <a:p>
            <a:r>
              <a:rPr lang="en-GB" sz="2800" dirty="0"/>
              <a:t>      Functional Skills English</a:t>
            </a:r>
          </a:p>
          <a:p>
            <a:r>
              <a:rPr lang="en-GB" sz="2800" dirty="0"/>
              <a:t>      Maths </a:t>
            </a:r>
          </a:p>
          <a:p>
            <a:r>
              <a:rPr lang="en-GB" sz="2800" dirty="0"/>
              <a:t>      Digital/ computer skills</a:t>
            </a:r>
          </a:p>
          <a:p>
            <a:r>
              <a:rPr lang="en-GB" sz="2800" dirty="0"/>
              <a:t>      Family learning </a:t>
            </a:r>
          </a:p>
          <a:p>
            <a:r>
              <a:rPr lang="en-GB" sz="2800" dirty="0"/>
              <a:t>      Employment skills </a:t>
            </a:r>
          </a:p>
          <a:p>
            <a:endParaRPr lang="en-GB" sz="2800" dirty="0"/>
          </a:p>
        </p:txBody>
      </p:sp>
      <p:pic>
        <p:nvPicPr>
          <p:cNvPr id="3074" name="Picture 2" descr="Writing note showing Thinking About The Future. Business photo showcasing  Making plans for tomorrow Establishing goals Speech Bubble with Border  Empty Stock Photo - Alamy">
            <a:extLst>
              <a:ext uri="{FF2B5EF4-FFF2-40B4-BE49-F238E27FC236}">
                <a16:creationId xmlns:a16="http://schemas.microsoft.com/office/drawing/2014/main" id="{57893DA4-ECAC-413D-908A-6B0ED0261A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31"/>
          <a:stretch/>
        </p:blipFill>
        <p:spPr bwMode="auto">
          <a:xfrm>
            <a:off x="9516862" y="346229"/>
            <a:ext cx="2245834" cy="224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279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B3948-B29C-4517-9B60-60E700E08286}"/>
              </a:ext>
            </a:extLst>
          </p:cNvPr>
          <p:cNvSpPr txBox="1"/>
          <p:nvPr/>
        </p:nvSpPr>
        <p:spPr>
          <a:xfrm>
            <a:off x="411332" y="1524341"/>
            <a:ext cx="11514338" cy="1384995"/>
          </a:xfrm>
          <a:prstGeom prst="rect">
            <a:avLst/>
          </a:prstGeom>
          <a:noFill/>
        </p:spPr>
        <p:txBody>
          <a:bodyPr wrap="square" rtlCol="0">
            <a:spAutoFit/>
          </a:bodyPr>
          <a:lstStyle/>
          <a:p>
            <a:r>
              <a:rPr lang="en-GB" sz="2800" b="0" i="0" dirty="0">
                <a:solidFill>
                  <a:srgbClr val="000000"/>
                </a:solidFill>
                <a:effectLst/>
                <a:latin typeface="Calibri" panose="020F0502020204030204" pitchFamily="34" charset="0"/>
                <a:cs typeface="Calibri" panose="020F0502020204030204" pitchFamily="34" charset="0"/>
              </a:rPr>
              <a:t>You can book a confidential 1-1 appointment with a qualified advisor. The advisor will help you explore your opportunities to move forward with your employment, education and training.</a:t>
            </a:r>
            <a:endParaRPr lang="en-GB" sz="28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F371699-1346-4518-9E07-52E07E77ED01}"/>
              </a:ext>
            </a:extLst>
          </p:cNvPr>
          <p:cNvPicPr>
            <a:picLocks noChangeAspect="1"/>
          </p:cNvPicPr>
          <p:nvPr/>
        </p:nvPicPr>
        <p:blipFill rotWithShape="1">
          <a:blip r:embed="rId2"/>
          <a:srcRect l="19345" t="37410" r="18908" b="24401"/>
          <a:stretch/>
        </p:blipFill>
        <p:spPr>
          <a:xfrm>
            <a:off x="1385390" y="3269853"/>
            <a:ext cx="9421219" cy="3277429"/>
          </a:xfrm>
          <a:prstGeom prst="rect">
            <a:avLst/>
          </a:prstGeom>
        </p:spPr>
      </p:pic>
      <p:sp>
        <p:nvSpPr>
          <p:cNvPr id="4" name="TextBox 3">
            <a:extLst>
              <a:ext uri="{FF2B5EF4-FFF2-40B4-BE49-F238E27FC236}">
                <a16:creationId xmlns:a16="http://schemas.microsoft.com/office/drawing/2014/main" id="{BE319FB9-3813-4898-892B-F06E33F4C6FD}"/>
              </a:ext>
            </a:extLst>
          </p:cNvPr>
          <p:cNvSpPr txBox="1"/>
          <p:nvPr/>
        </p:nvSpPr>
        <p:spPr>
          <a:xfrm>
            <a:off x="594804" y="310718"/>
            <a:ext cx="10857390" cy="1200329"/>
          </a:xfrm>
          <a:prstGeom prst="rect">
            <a:avLst/>
          </a:prstGeom>
          <a:noFill/>
        </p:spPr>
        <p:txBody>
          <a:bodyPr wrap="square" rtlCol="0">
            <a:spAutoFit/>
          </a:bodyPr>
          <a:lstStyle/>
          <a:p>
            <a:r>
              <a:rPr lang="en-GB" sz="3600" b="1" dirty="0"/>
              <a:t>Information, Advice &amp; Guidance - to help you move on to work and further learning </a:t>
            </a:r>
          </a:p>
        </p:txBody>
      </p:sp>
    </p:spTree>
    <p:extLst>
      <p:ext uri="{BB962C8B-B14F-4D97-AF65-F5344CB8AC3E}">
        <p14:creationId xmlns:p14="http://schemas.microsoft.com/office/powerpoint/2010/main" val="356787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7C84B-9366-46D0-9B61-7334DF2C40AB}"/>
              </a:ext>
            </a:extLst>
          </p:cNvPr>
          <p:cNvSpPr txBox="1"/>
          <p:nvPr/>
        </p:nvSpPr>
        <p:spPr>
          <a:xfrm>
            <a:off x="390618" y="639192"/>
            <a:ext cx="11665258" cy="2246769"/>
          </a:xfrm>
          <a:prstGeom prst="rect">
            <a:avLst/>
          </a:prstGeom>
          <a:noFill/>
        </p:spPr>
        <p:txBody>
          <a:bodyPr wrap="square" rtlCol="0">
            <a:spAutoFit/>
          </a:bodyPr>
          <a:lstStyle/>
          <a:p>
            <a:r>
              <a:rPr lang="en-GB" sz="2800" b="1" i="0" dirty="0">
                <a:effectLst/>
              </a:rPr>
              <a:t>Employment support</a:t>
            </a:r>
          </a:p>
          <a:p>
            <a:endParaRPr lang="en-GB" sz="2800" dirty="0"/>
          </a:p>
          <a:p>
            <a:r>
              <a:rPr lang="en-GB" sz="2800" b="0" i="0" dirty="0">
                <a:effectLst/>
              </a:rPr>
              <a:t>Get help writing your CV, searching for jobs, filling in application forms and interview tips. Also get information on courses to help you improve your skills and chances of gaining employment. </a:t>
            </a:r>
            <a:endParaRPr lang="en-GB" sz="2800" dirty="0"/>
          </a:p>
        </p:txBody>
      </p:sp>
      <p:pic>
        <p:nvPicPr>
          <p:cNvPr id="2050" name="Picture 2" descr="Climbing ladder png 3 » PNG Image">
            <a:extLst>
              <a:ext uri="{FF2B5EF4-FFF2-40B4-BE49-F238E27FC236}">
                <a16:creationId xmlns:a16="http://schemas.microsoft.com/office/drawing/2014/main" id="{A51BF088-E74E-4ED8-B4B0-3BC6AAD3D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65" y="3098210"/>
            <a:ext cx="1824183" cy="33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257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488313-ABA0-49AF-BF65-619C28274F43}"/>
              </a:ext>
            </a:extLst>
          </p:cNvPr>
          <p:cNvSpPr txBox="1"/>
          <p:nvPr/>
        </p:nvSpPr>
        <p:spPr>
          <a:xfrm>
            <a:off x="550416" y="346229"/>
            <a:ext cx="11052699" cy="4955203"/>
          </a:xfrm>
          <a:prstGeom prst="rect">
            <a:avLst/>
          </a:prstGeom>
          <a:noFill/>
        </p:spPr>
        <p:txBody>
          <a:bodyPr wrap="square" rtlCol="0">
            <a:spAutoFit/>
          </a:bodyPr>
          <a:lstStyle/>
          <a:p>
            <a:r>
              <a:rPr lang="en-GB" sz="3600" b="1" dirty="0"/>
              <a:t>Other ACL courses</a:t>
            </a:r>
          </a:p>
          <a:p>
            <a:endParaRPr lang="en-GB" sz="2800" dirty="0"/>
          </a:p>
          <a:p>
            <a:pPr marL="457200" indent="-457200">
              <a:buFont typeface="Arial" panose="020B0604020202020204" pitchFamily="34" charset="0"/>
              <a:buChar char="•"/>
            </a:pPr>
            <a:r>
              <a:rPr lang="en-GB" sz="2800" dirty="0"/>
              <a:t>Digital/ computer skills</a:t>
            </a:r>
          </a:p>
          <a:p>
            <a:pPr marL="457200" indent="-457200">
              <a:buFont typeface="Arial" panose="020B0604020202020204" pitchFamily="34" charset="0"/>
              <a:buChar char="•"/>
            </a:pPr>
            <a:r>
              <a:rPr lang="en-GB" sz="2800" dirty="0"/>
              <a:t>Functional Skills</a:t>
            </a:r>
          </a:p>
          <a:p>
            <a:pPr marL="457200" indent="-457200">
              <a:buFont typeface="Arial" panose="020B0604020202020204" pitchFamily="34" charset="0"/>
              <a:buChar char="•"/>
            </a:pPr>
            <a:r>
              <a:rPr lang="en-GB" sz="2800" dirty="0"/>
              <a:t>English</a:t>
            </a:r>
          </a:p>
          <a:p>
            <a:pPr marL="457200" indent="-457200">
              <a:buFont typeface="Arial" panose="020B0604020202020204" pitchFamily="34" charset="0"/>
              <a:buChar char="•"/>
            </a:pPr>
            <a:r>
              <a:rPr lang="en-GB" sz="2800" dirty="0"/>
              <a:t>Maths </a:t>
            </a:r>
          </a:p>
          <a:p>
            <a:pPr marL="457200" indent="-457200">
              <a:buFont typeface="Arial" panose="020B0604020202020204" pitchFamily="34" charset="0"/>
              <a:buChar char="•"/>
            </a:pPr>
            <a:r>
              <a:rPr lang="en-GB" sz="2800" dirty="0"/>
              <a:t>Family learning </a:t>
            </a:r>
          </a:p>
          <a:p>
            <a:pPr marL="457200" indent="-457200">
              <a:buFont typeface="Arial" panose="020B0604020202020204" pitchFamily="34" charset="0"/>
              <a:buChar char="•"/>
            </a:pPr>
            <a:r>
              <a:rPr lang="en-GB" sz="2800" b="1" dirty="0"/>
              <a:t>Vocational</a:t>
            </a:r>
            <a:r>
              <a:rPr lang="en-GB" sz="2800" dirty="0"/>
              <a:t> and employment skills (</a:t>
            </a:r>
            <a:r>
              <a:rPr lang="en-GB" sz="2800" dirty="0">
                <a:solidFill>
                  <a:srgbClr val="222222"/>
                </a:solidFill>
              </a:rPr>
              <a:t>for example childcare, food hygiene)</a:t>
            </a:r>
          </a:p>
          <a:p>
            <a:pPr marL="457200" indent="-457200">
              <a:buFont typeface="Arial" panose="020B0604020202020204" pitchFamily="34" charset="0"/>
              <a:buChar char="•"/>
            </a:pPr>
            <a:endParaRPr lang="en-GB" sz="2800" dirty="0"/>
          </a:p>
          <a:p>
            <a:endParaRPr lang="en-GB" sz="2800" dirty="0"/>
          </a:p>
          <a:p>
            <a:r>
              <a:rPr lang="en-GB" sz="2800" dirty="0"/>
              <a:t>      </a:t>
            </a:r>
            <a:r>
              <a:rPr lang="en-GB" sz="2400" dirty="0"/>
              <a:t>vocational – (adjective) to prepare you for a specific type of work </a:t>
            </a:r>
          </a:p>
        </p:txBody>
      </p:sp>
      <p:graphicFrame>
        <p:nvGraphicFramePr>
          <p:cNvPr id="3" name="Table 2">
            <a:extLst>
              <a:ext uri="{FF2B5EF4-FFF2-40B4-BE49-F238E27FC236}">
                <a16:creationId xmlns:a16="http://schemas.microsoft.com/office/drawing/2014/main" id="{6E7DDA48-1D67-4E13-B6B5-B90307162464}"/>
              </a:ext>
            </a:extLst>
          </p:cNvPr>
          <p:cNvGraphicFramePr>
            <a:graphicFrameLocks noGrp="1"/>
          </p:cNvGraphicFramePr>
          <p:nvPr/>
        </p:nvGraphicFramePr>
        <p:xfrm>
          <a:off x="1003177" y="4781128"/>
          <a:ext cx="8371643" cy="512889"/>
        </p:xfrm>
        <a:graphic>
          <a:graphicData uri="http://schemas.openxmlformats.org/drawingml/2006/table">
            <a:tbl>
              <a:tblPr/>
              <a:tblGrid>
                <a:gridCol w="8371643">
                  <a:extLst>
                    <a:ext uri="{9D8B030D-6E8A-4147-A177-3AD203B41FA5}">
                      <a16:colId xmlns:a16="http://schemas.microsoft.com/office/drawing/2014/main" val="78989146"/>
                    </a:ext>
                  </a:extLst>
                </a:gridCol>
              </a:tblGrid>
              <a:tr h="512889">
                <a:tc>
                  <a:txBody>
                    <a:bodyPr/>
                    <a:lstStyle/>
                    <a:p>
                      <a:endParaRPr lang="en-GB"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873802352"/>
                  </a:ext>
                </a:extLst>
              </a:tr>
            </a:tbl>
          </a:graphicData>
        </a:graphic>
      </p:graphicFrame>
      <p:pic>
        <p:nvPicPr>
          <p:cNvPr id="2052" name="Picture 4" descr="New Skills to Learn: 8 Useful Skills to Learn During Quarantine - STEMpedia">
            <a:extLst>
              <a:ext uri="{FF2B5EF4-FFF2-40B4-BE49-F238E27FC236}">
                <a16:creationId xmlns:a16="http://schemas.microsoft.com/office/drawing/2014/main" id="{1BD58D9B-1405-42CA-8083-97BBDDAEE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135" y="346229"/>
            <a:ext cx="4147999" cy="248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69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with medium confidence">
            <a:extLst>
              <a:ext uri="{FF2B5EF4-FFF2-40B4-BE49-F238E27FC236}">
                <a16:creationId xmlns:a16="http://schemas.microsoft.com/office/drawing/2014/main" id="{9C7651D4-73D9-407C-AB7E-2ECD5FCF750E}"/>
              </a:ext>
            </a:extLst>
          </p:cNvPr>
          <p:cNvPicPr>
            <a:picLocks noChangeAspect="1"/>
          </p:cNvPicPr>
          <p:nvPr/>
        </p:nvPicPr>
        <p:blipFill rotWithShape="1">
          <a:blip r:embed="rId2">
            <a:extLst>
              <a:ext uri="{28A0092B-C50C-407E-A947-70E740481C1C}">
                <a14:useLocalDpi xmlns:a14="http://schemas.microsoft.com/office/drawing/2010/main" val="0"/>
              </a:ext>
            </a:extLst>
          </a:blip>
          <a:srcRect t="30902" b="18188"/>
          <a:stretch/>
        </p:blipFill>
        <p:spPr>
          <a:xfrm>
            <a:off x="1477395" y="79900"/>
            <a:ext cx="8873968" cy="6385988"/>
          </a:xfrm>
          <a:prstGeom prst="rect">
            <a:avLst/>
          </a:prstGeom>
        </p:spPr>
      </p:pic>
    </p:spTree>
    <p:extLst>
      <p:ext uri="{BB962C8B-B14F-4D97-AF65-F5344CB8AC3E}">
        <p14:creationId xmlns:p14="http://schemas.microsoft.com/office/powerpoint/2010/main" val="2407647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6632"/>
            <a:ext cx="8229600" cy="1301006"/>
          </a:xfrm>
        </p:spPr>
        <p:txBody>
          <a:bodyPr/>
          <a:lstStyle/>
          <a:p>
            <a:r>
              <a:rPr lang="en-GB" b="1" dirty="0" err="1"/>
              <a:t>Covid</a:t>
            </a:r>
            <a:r>
              <a:rPr lang="en-GB" b="1" dirty="0"/>
              <a:t> 19 Safety</a:t>
            </a:r>
          </a:p>
        </p:txBody>
      </p:sp>
      <p:sp>
        <p:nvSpPr>
          <p:cNvPr id="3" name="Content Placeholder 2"/>
          <p:cNvSpPr>
            <a:spLocks noGrp="1"/>
          </p:cNvSpPr>
          <p:nvPr>
            <p:ph idx="1"/>
          </p:nvPr>
        </p:nvSpPr>
        <p:spPr>
          <a:xfrm>
            <a:off x="857591" y="1261566"/>
            <a:ext cx="5482951" cy="2297150"/>
          </a:xfrm>
        </p:spPr>
        <p:txBody>
          <a:bodyPr>
            <a:noAutofit/>
          </a:bodyPr>
          <a:lstStyle/>
          <a:p>
            <a:r>
              <a:rPr lang="en-GB" sz="2400" dirty="0"/>
              <a:t>Wash your hands with soap regularly, for at least 20 seconds</a:t>
            </a:r>
          </a:p>
          <a:p>
            <a:endParaRPr lang="en-GB" sz="2400" dirty="0"/>
          </a:p>
          <a:p>
            <a:r>
              <a:rPr lang="en-GB" sz="2400" dirty="0"/>
              <a:t>Use the hand sanitiser provided</a:t>
            </a:r>
          </a:p>
          <a:p>
            <a:endParaRPr lang="en-GB" sz="2400" dirty="0"/>
          </a:p>
          <a:p>
            <a:r>
              <a:rPr lang="en-GB" sz="2400" dirty="0"/>
              <a:t>Do a lateral flow Covid test regularly</a:t>
            </a:r>
          </a:p>
          <a:p>
            <a:endParaRPr lang="en-GB" sz="2400" dirty="0"/>
          </a:p>
          <a:p>
            <a:r>
              <a:rPr lang="en-GB" sz="2400" dirty="0"/>
              <a:t>You don’t have to wear a mask, </a:t>
            </a:r>
            <a:br>
              <a:rPr lang="en-GB" sz="2400" dirty="0"/>
            </a:br>
            <a:r>
              <a:rPr lang="en-GB" sz="2400" dirty="0"/>
              <a:t>but you can if you want to</a:t>
            </a:r>
          </a:p>
          <a:p>
            <a:pPr marL="0" indent="0">
              <a:buNone/>
            </a:pPr>
            <a:endParaRPr lang="en-GB" sz="2400" dirty="0"/>
          </a:p>
          <a:p>
            <a:r>
              <a:rPr lang="en-GB" sz="2400" dirty="0"/>
              <a:t>If you are in a busy and crowded space with people you don’t normally mix with, wear a mask.</a:t>
            </a:r>
          </a:p>
        </p:txBody>
      </p:sp>
      <p:pic>
        <p:nvPicPr>
          <p:cNvPr id="1026" name="Picture 2" descr="COVID-19 - Please Wash Hands For 20 Seconds Sign | Se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7510" y="388228"/>
            <a:ext cx="1461762" cy="205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ll Mounted Hand Sanitizer Dispenser Sanitiser Dispens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68" r="14257"/>
          <a:stretch/>
        </p:blipFill>
        <p:spPr bwMode="auto">
          <a:xfrm>
            <a:off x="7502511" y="1261566"/>
            <a:ext cx="1152129" cy="15616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a lateral flow Covid test and how accurate is it? | Coronavirus |  The Guardi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7642" y="2996952"/>
            <a:ext cx="1752940" cy="1752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 Masks Are Optional Sign D6783 - by SafetySign.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7937" y="2905076"/>
            <a:ext cx="1294446" cy="18448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at type of mask is best for coronavirus (COVID-19) protection ? | MD  Anderson Cancer Cen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743238" y="5096842"/>
            <a:ext cx="2694067" cy="1550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5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A71C9B-819E-40D6-B3DC-E2F27DA2F913}"/>
              </a:ext>
            </a:extLst>
          </p:cNvPr>
          <p:cNvSpPr txBox="1"/>
          <p:nvPr/>
        </p:nvSpPr>
        <p:spPr>
          <a:xfrm>
            <a:off x="1777684" y="0"/>
            <a:ext cx="10982325" cy="8371523"/>
          </a:xfrm>
          <a:prstGeom prst="rect">
            <a:avLst/>
          </a:prstGeom>
          <a:noFill/>
        </p:spPr>
        <p:txBody>
          <a:bodyPr wrap="square" rtlCol="0">
            <a:spAutoFit/>
          </a:bodyPr>
          <a:lstStyle/>
          <a:p>
            <a:endParaRPr lang="en-GB" sz="2800" b="1" dirty="0"/>
          </a:p>
          <a:p>
            <a:r>
              <a:rPr lang="en-GB" sz="2800" b="1" dirty="0"/>
              <a:t>Teacher: Petra </a:t>
            </a:r>
            <a:r>
              <a:rPr lang="en-GB" sz="2800" b="1" dirty="0" err="1"/>
              <a:t>Belikova</a:t>
            </a:r>
            <a:endParaRPr lang="en-GB" sz="2800" b="1" dirty="0"/>
          </a:p>
          <a:p>
            <a:r>
              <a:rPr lang="en-GB" sz="2800" dirty="0"/>
              <a:t>Contact details:</a:t>
            </a:r>
          </a:p>
          <a:p>
            <a:endParaRPr lang="en-GB" sz="2800" dirty="0"/>
          </a:p>
          <a:p>
            <a:r>
              <a:rPr lang="en-GB" sz="2800" dirty="0"/>
              <a:t>		Email: </a:t>
            </a:r>
            <a:r>
              <a:rPr lang="en-GB" sz="2800" dirty="0">
                <a:hlinkClick r:id="rId2"/>
              </a:rPr>
              <a:t>petra.belikova@islington.gov.uk</a:t>
            </a:r>
            <a:endParaRPr lang="en-GB" sz="2800" dirty="0"/>
          </a:p>
          <a:p>
            <a:endParaRPr lang="en-GB" sz="2800" dirty="0"/>
          </a:p>
          <a:p>
            <a:r>
              <a:rPr lang="en-GB" sz="2800" dirty="0"/>
              <a:t>		Mobile: 07971 613271</a:t>
            </a:r>
          </a:p>
          <a:p>
            <a:endParaRPr lang="en-GB" sz="2800" dirty="0"/>
          </a:p>
          <a:p>
            <a:endParaRPr lang="en-GB" sz="2800" dirty="0"/>
          </a:p>
          <a:p>
            <a:r>
              <a:rPr lang="en-GB" sz="2800" b="1" dirty="0"/>
              <a:t>Learning venue:</a:t>
            </a:r>
          </a:p>
          <a:p>
            <a:r>
              <a:rPr lang="en-GB" sz="2800" dirty="0"/>
              <a:t>Light Project Pro International</a:t>
            </a:r>
          </a:p>
          <a:p>
            <a:r>
              <a:rPr lang="en-GB" sz="2800" dirty="0"/>
              <a:t>The Exchange</a:t>
            </a:r>
          </a:p>
          <a:p>
            <a:r>
              <a:rPr lang="en-GB" sz="2800" dirty="0"/>
              <a:t>Watkinson Road</a:t>
            </a:r>
          </a:p>
          <a:p>
            <a:r>
              <a:rPr lang="en-GB" sz="2800" dirty="0"/>
              <a:t>London </a:t>
            </a:r>
          </a:p>
          <a:p>
            <a:r>
              <a:rPr lang="en-GB" sz="2800" dirty="0"/>
              <a:t>N7 8DE</a:t>
            </a:r>
          </a:p>
          <a:p>
            <a:endParaRPr lang="en-GB" sz="2800" dirty="0"/>
          </a:p>
          <a:p>
            <a:endParaRPr lang="en-GB" dirty="0"/>
          </a:p>
          <a:p>
            <a:endParaRPr lang="en-GB" dirty="0"/>
          </a:p>
          <a:p>
            <a:endParaRPr lang="en-GB" dirty="0"/>
          </a:p>
          <a:p>
            <a:endParaRPr lang="en-GB" dirty="0"/>
          </a:p>
          <a:p>
            <a:pPr marL="285750" indent="-285750">
              <a:buFont typeface="Wingdings" panose="05000000000000000000" pitchFamily="2" charset="2"/>
              <a:buChar char="v"/>
            </a:pPr>
            <a:endParaRPr lang="en-GB" dirty="0"/>
          </a:p>
        </p:txBody>
      </p:sp>
      <p:pic>
        <p:nvPicPr>
          <p:cNvPr id="4" name="Picture 3" descr="Icon&#10;&#10;Description automatically generated">
            <a:extLst>
              <a:ext uri="{FF2B5EF4-FFF2-40B4-BE49-F238E27FC236}">
                <a16:creationId xmlns:a16="http://schemas.microsoft.com/office/drawing/2014/main" id="{BAA4E0D5-E184-4F1F-8198-71D777F2F8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66459" y="1563720"/>
            <a:ext cx="750532" cy="750532"/>
          </a:xfrm>
          <a:prstGeom prst="rect">
            <a:avLst/>
          </a:prstGeom>
        </p:spPr>
      </p:pic>
      <p:pic>
        <p:nvPicPr>
          <p:cNvPr id="7" name="Picture 6" descr="Icon&#10;&#10;Description automatically generated">
            <a:extLst>
              <a:ext uri="{FF2B5EF4-FFF2-40B4-BE49-F238E27FC236}">
                <a16:creationId xmlns:a16="http://schemas.microsoft.com/office/drawing/2014/main" id="{4F375929-FD8F-49FE-964E-2E488D50BF7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843258" y="2465637"/>
            <a:ext cx="673733" cy="673733"/>
          </a:xfrm>
          <a:prstGeom prst="rect">
            <a:avLst/>
          </a:prstGeom>
        </p:spPr>
      </p:pic>
      <p:sp>
        <p:nvSpPr>
          <p:cNvPr id="8" name="TextBox 7">
            <a:extLst>
              <a:ext uri="{FF2B5EF4-FFF2-40B4-BE49-F238E27FC236}">
                <a16:creationId xmlns:a16="http://schemas.microsoft.com/office/drawing/2014/main" id="{10AC11B2-7D88-41EF-A4C3-757443A67A0A}"/>
              </a:ext>
            </a:extLst>
          </p:cNvPr>
          <p:cNvSpPr txBox="1"/>
          <p:nvPr/>
        </p:nvSpPr>
        <p:spPr>
          <a:xfrm>
            <a:off x="1104901" y="10934701"/>
            <a:ext cx="1009650" cy="646331"/>
          </a:xfrm>
          <a:prstGeom prst="rect">
            <a:avLst/>
          </a:prstGeom>
          <a:noFill/>
        </p:spPr>
        <p:txBody>
          <a:bodyPr wrap="square" rtlCol="0">
            <a:spAutoFit/>
          </a:bodyPr>
          <a:lstStyle/>
          <a:p>
            <a:r>
              <a:rPr lang="en-GB" sz="900">
                <a:hlinkClick r:id="rId6" tooltip="https://commons.wikimedia.org/wiki/File:Phone_Shiny_Icon.svg"/>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093680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1" name="Text Box 13"/>
          <p:cNvSpPr txBox="1">
            <a:spLocks noChangeArrowheads="1"/>
          </p:cNvSpPr>
          <p:nvPr/>
        </p:nvSpPr>
        <p:spPr bwMode="auto">
          <a:xfrm>
            <a:off x="5232400" y="2357439"/>
            <a:ext cx="16319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dirty="0">
                <a:latin typeface="Arial Unicode MS" pitchFamily="34" charset="-128"/>
                <a:ea typeface="Arial Unicode MS" pitchFamily="34" charset="-128"/>
                <a:cs typeface="Arial Unicode MS" pitchFamily="34" charset="-128"/>
              </a:rPr>
              <a:t>  </a:t>
            </a:r>
            <a:endParaRPr lang="en-GB" altLang="en-US" sz="4400" dirty="0">
              <a:latin typeface="Arial Unicode MS" pitchFamily="34" charset="-128"/>
              <a:ea typeface="Arial Unicode MS" pitchFamily="34" charset="-128"/>
              <a:cs typeface="Arial Unicode MS" pitchFamily="34" charset="-128"/>
            </a:endParaRPr>
          </a:p>
        </p:txBody>
      </p:sp>
      <p:sp>
        <p:nvSpPr>
          <p:cNvPr id="27652" name="AutoShape 11" descr="data:image/jpeg;base64,/9j/4AAQSkZJRgABAQAAAQABAAD/2wCEAAkGBxQQEBMUEhQUFBUVGBgYFxgWFhQWHBoXGBQeFxQZFhcYHSggGB0lHBQVITEhJSosLy4uFx8zODMsNygtLiwBCgoKDg0OGxAQGywkICYsLCwsNywuLCw0LDg3LCwsNC0wLCwsLCw0LCwvLCwsLCwsLCwsLywsLDQsLCw0LCwsLP/AABEIAOEA4QMBEQACEQEDEQH/xAAcAAEAAgIDAQAAAAAAAAAAAAAABgcEBQECAwj/xABOEAABAwIACAkIBwYEBAcAAAABAAIDBBEFBgcSITFBURMUIjJhcXKBkSNSkqGxssHRM0JTVGKC0ggWQ5OUokRjc8IVF+HxJDV0g7PD8P/EABsBAQACAwEBAAAAAAAAAAAAAAAEBQIDBgEH/8QAOREAAgECAwUFBwMDBAMAAAAAAAECAwQFETESIUFRYRMicbHRMoGRocHh8BQzQiNS8QYkYpJDcoL/2gAMAwEAAhEDEQA/ALipqZrwS7OJzn/WeNTiBqKA9eIs3O9N/wA0A4izc703/NAOIs3O9N/zQDiLNzvTf80A4izc703/ADQDiLNzvTf80A4izc703/NAOIs3O9N/zQDiLNzvTf8ANAOIs3O9N/zQDiLNzvTf80A4izc703/NAOIs3O9N/wA0A4izc703/NAOIs3O9N/zQDiLNzvTf80A4izc703/ADQDiLNzvTf80A4izc703/NAOIs3O9N/zQDiLNzvTf8ANAOIs3O9N/zQDiLNzvTf80A4izc703/NAOIs3O9N/wA0A4izc703/NAOIs3O9N/zQEA4y/7ST+ZJ80BP6Dmntv8AfKAyUAQBAEAQBAEAQGLX4Rip2500jIxvc4DwvrPUsZTjFZtm2lQqVXlTi2+hEsJZS6aO4ibJMejkN9J2m3UCo0ryC03ltRwOvPfNqPzf57yN1mU6pd9HHFGOnOkPibexaJXk3oixp4FQj7Um/l6mnqcda6TXUOaNzA1vrAv61qdxUfEmQwu0h/DPxzZgyYwVbtdVUd00g9hWPaz/ALn8TerO3WlOP/VehwzD1UNVVU/z5T6i5O1n/c/iHaW7/wDHH/qvQy6fG+tYdFTIeh2a/wB4FZKvUXE1Sw21lrTXu3eRt6TKVVs54ikHS0tPiCtiu6i1yIk8Dtpey2vmSHB2VGF1hPC+M72ESN9gPqW+N5H+SyK+tgNRftyT8d3qvmS7BeHaeqHkZmPO1oIDh1tOkKTCpGfssqK9pWofuRa8vibFZkcIAgCAIAgCAIAgKzQFh0HNPbf75QGSgCAIAgCAIDXYaw3DRsz5nhu4a3O6Gt2rCdSMFnIkW9rVuJbNNZ+SK3w9lJmlu2mbwDfOOa59vW1vr61AqXcnujuOjtcDpU99Z7T5cPUhVTUPkdnSOc929xJPiVFbbebLqEIwWzFZLoeS8MggCAIAgCAIAgOWuIIIJBGojQR1EakDWayZK8A4/VNNZsh4ePc/nAfhfr8b9yk07qcdd6Kq6wehW3x7r6afD0LKxcxrp64WjcWybY32DusWNnDpHqU6lXjU01Obu8PrWz7yzXNaG9W4ghAEAQBAEAQFZoCw6Dmntv8AfKAyUAQBAEAQECxvygNhvFSFr5BodJrY3eB5zvUOnUoda6Ud0NS+sMHlUynX3LlxfovmVfWVT5nmSVxe92tzjc/9B0KvcnJ5s6anTjTioQWSPFeGYQBAbagxaq5/o6eQjeQGDxeQFsjRnLREWrfW9L25rz8sze0uTSrdzzDGOlxcfAC3rW5WlR65ECeOW0fZTfuy/PgbBmSuTbUs7o3fNZ/onzND/wBQQ4Qfx+xy/JW/ZUt74z80dk+Z4v8AUEeMH8fsYdVkxqm8ySF/WXM+BWLs5rRo3Qx23ftRa+D9DR12KFbDfPp3kDawteP7SSO8LVKhUjqidSxK1qezNe/NeZpXtLSQQQRrBBBHWDqWkmpprNHVAEBy1xBBBII0gg2IO8Eaige/cywcU8ojmER1hzm6hKBym9sDnDpGnrU2jdNbpnP32CqXft9z5ehZ0EzXtDmEOa4XBBuCDqIKnpprNHNSi4txksmd16YhAEAQBAVmgLDoOae2/wB8oDJQBAEB1keGglxAAFySbAAayTsQ9SbeSKox4x5NQXQUxLYhodIDYybwNzPb1a66vcbXdjodVhuFKllUrLOXBcvv5EFUMvAgO8MTnuDWNc5x1NaC4nqA0lepZ7keSkorOTyXUnWAcmkslnVT+Cb5jbOeegu1N9al07ST3y3FHdY5ThnGitp83p6v5E+wTixS0tjFCzOH13DOd6TtI7lMhRhDRFDXv7ivunJ5ctF8DcLaQwgCAIAgCAwMJ4FgqRaaJj9xLRcdTtYWE6cZ+0jfRuq1H9uTX5yINh7JlrdSSW/y5NPov2dRB61EqWfGDLy1x3hXXvXoV9hHB8tO8smY6Nw2OGvpadTh0hQpRcXlJHQUq1OrHapvNGKsTYEBJMT8bZKB+abvhcRnMvzd7mbj0aj61vo13TfQrr/DoXUc1uktHz6P83FzYOr46iNskTg9jtRHrB3EHRZWkZKSzRxtWlOlNwmsmjJWRrCAIAgKzQFh0HNPbf75QGSgCAICpsoWOHGHOp4HWiaSJHD+IRsB8waevq111xcbXdjodXhWG9klWqLvcOn38iCqGXgQHLbXF72vptrttt0oHnluLyxOwTSQwMkpQHZ40yHS528E/VsdGaNStqEIRjnE4jELi4qVHCtuy4cPzqSBbyvCAIAgKjys5UnUb3UlERwwHlZdDhGT9VgOgv331aO4CO5NcXcLVdbBWzyTtha7PLppHgvFjoZGdYPSALd1wL+QGJTYUhlcWxzRPcNbWvY46NegG6Ay0AQGFhXBUVVGY5mB7enQR0tcNLT0hYzhGaykjdQuKlCW1TeTKmxvxJko86SO8kG/6zO2No/EO+yra1u4b1odZYYpC4yhPdP5Pw9CJKMWoQEixNxpfQS6buhdz2DTb8bekbtvgt9Gs6b6FfiFhG6hu3SWj+jLtpp2yMa9hDmuALSNRB1K1TTWaOKnCUJOMlk0ei9MQgCArNAWHQc09t/vlAZKAICCZS8aOAYaaI2keLvI+ow7AfOdY9Q6wod1W2VsLUvcHsO0l2013Vp1foip1XHVBAEAQEkxMxqdQSWdd0Dzy26yD57eno2rfQrOm+hXYjh8bqG7dJaejLqpqhsrGvY4Oa4XaRqIKtU01mji5wlCTjJZNHqvTEICP4/Ye/4fg6oqBz2ttGN8jyGM8C6/UCgKYyHYrNr6uWsqRwjYHAjO0587iXFzt+br07XBAfQ6A6yMDgQRcEEEdB1oD5+x5yPT0j3VGDy6WMEvzAbSx2NxmEc8DZblCw1oDc5Jcp8j5W0WEHXcTmxSuvnZ9/o5enYD0WKAupAEBwRfQUBVmPmJHAh1RTDyet8Y+p+Jn4ejZ1aq64t9nvR0OpwvFe0ypVnv4Pn0fUgChl8EBO8mmM/APFLKfJyHyZP1HnZ2XH1npUy1rbL2HoUeMWHaR7aGq16r1XkWwrE5QIAgKzQFh0HNPbf75QGSgMDDuFWUlO+Z+po0DVnOPNaOsrCpNQjtMkW1vK4qqnHj8upQVdWPnkfJIc57yS49J2DoGodSppScnmzvKdONOChDRHgvDM3eKWL7q+oDBcMbypHW1NvqB847O87Fto0nUlkQr68ja0trjwX5wRI8fsShAOHpm+TAGfGLnN2Z43t1X3a9WrfcW+z3o6FdheKdq+yrPvcHz6ePIgKhl8EBLsRMbjRP4KUkwPOnSfJk/WaN2q47+uTb19h5PQqcTw5XEduHtr59PT4FxxyBzQ5pBBAIINwQdIIO0K0TzOPaaeTOyHhXGX2FzsDkt1MmiLuoktBP5nN8UBrf2c6hhoKlgIz2z5zhfTZ0bQw22A5jh+UoC2UAQBAUJ+0BiyynlhrYWhhmcWS5ujyoGcx+jUSGuuRrIugLWydYf/4hg2nndzyMyTtsOa4nrtfvQElQBAcEX0FAU/lDxW4pJw0LTwMh0gDRG/d0NOzdq3KsuaOw81p5HX4TiH6iHZzfeXzXquJDVFLg5QF2YhYwcdpgHG80Vmybzo5L/wA1j3gq2t6u3HfqjisUs/09bcu6969PcSZbytCArNAWHQc09t/vlAZKAqjKthrhJ20zTyYeU/8A1HN0Dua7+5V13Uzls8jqsDtdim6z1luXh935EDUMvTvFGXua1ou5xDWjeXGwHiQvUs9yPJSUU29FvL3xSwGKGmbHoLzypHb3nX3DUOpW9Gn2ccjhb67dzWc+Gi8DcOFxY6QVtIehUWP+J/FXGeAeQceUPs3E+6b6N2rcqy4obD2o6eR12F4l267Kp7S06/chSilyEBOcn2OHFnCnncTC4gMcf4ZOw/gPq6tUu3uNnuy0KTFcN7ZdrSXeWvX7+ZbQKsjkzAw7gplZTTU8ouyVhaei+ojpBse5AfMmAcLVOLuE3h7TyHZk0eoSR30Obfo5TT/1QH0ti7jBBXwtmppA9pGkfWadz262lAbRAEBVf7Rbh/wyAbeNMt3Qy39oQHf9ndhGCpSRodVSFvSOCiB9YPgUBaKAIAgMbCNEyoifFILseC09+0biNd1jKKksmbKNWVKanDVFCYcwW6kqJIX62HQfOadLXDrHruqecHCTizvLavGvSVSPH5dDAWBvJBiPhridYxx+jkIjk6nHQ78pseq63UKmxPMgYla/qKDS1W9envLzVucOEBWaAsOg5p7b/fKA5wjWNghklfzY2ucepousZSUU2zZRpOrUjCOreR89VdS6WR8j+c9xcesm6pW23mz6DTgqcVCOi3HivDIneSnA3CzuqHDkw6GdMjhpt2W+8FMtKectp8Cjxy52KapLWWvh935FsKxOUCA6TRB7S1wDmuBBB0ggixBXjWe5nsZOLTWpTOPOKbqGTPjBNO88k68wn6jvge7Xrq69B03mtDssNxFXMdmXtr59fUiqjloEBYuTvHHMzaWodydUTzsOxjju3Hu3KbbXGXcl7jnsWwzazr0lv4r6r6lnKwOZIpj1iFTYWYOFuyVgIZKy2cNtnA6HNvsPcQgKaxkyS12DY5KmGZkjIm5znRudFIGjWQNtteh2zUgJP+z/AIbqqmWqbNPLNGxjCOEe59nOcdRdc6hvQF0oD53y+YzcYrW0jOZS6XHfK9oJ7g0gdZKAzcnmVmmwfQxUssEt4867mZpBznl17Eg30oCa0WWnBkhs900XS+JxH9lz6kBOcFYWgq4xJTyxysO1jg7xtq70BmoAgIJlWwNwsDahg5UJs/8A0zt7nW7iVDu6ecdpcC9wO62KjpS0lp4/cqdVx1QKAvTEXCnGqGJx57Rwb+tmgHvFj3q3t57dNM4fE7fsbmUVo969/pob9biAVmgLDoOae2/3ygIrlVr+DohGDpmeG/lbynd2gDvUW7llDLmXOB0du423/FfYp9Vh1wKAvjE3BnFaKFhFnFoc/tu5Th3Xt3K4oQ2IJHC4hX7a4lJaZ5LwRu1tIQQBAeNXSsmY6ORocxws4HSCF40msmZ06kqclKLyaKTxxxYfQS6LuhfzH2/scfOHr8VU1qLpvodrh9/G6hyktV9V0I8tJPCAtHJ5jjwmbTVDuXqieTzhbmuJ+tuO3r12FtcZ9yXuOYxbDNjOtSW7iuXXw8iwlNOfMDD9Lw1JURgXL4pGjrLCB60BSP7OmGY46iemfYPma18ZP1jGDnNHTY53UDuQF+oDW4Rxfpal2dPTU8ztWdJDG8263AlAaufJ9gx+uhpx2WBnu2QEdwtkWwdMDwQlp3bCx5cL7LtfcW8OtAVVjFithDFyds8MruDJs2eMFrTtzJmXIF9Og3BsgLoyY4+MwvAc4COoisJGA6CNkjNuad2w6NxIE1QHlVU7ZY3McLte0tPURYrxrNZMyhNwkpLVHzxXUboJXxP50bi09Njr79feqWUXFtM+hU6kasFOOjWZ4LEzLCyQYQtLPAToc0SN62kNf6nN8CptnLe4nP4/RzhGquDyfmvJloqwOYKzQFh0HNPbf75QFYZXarOqoY9kcZPe92n1MCrrx95I6vAYZUZS5vy/yQRQy8Nni1R8PWU8fnSC/U3lu9TStlKO1NIjXlXsrec+S+x9AK5OBCAIAgCAxMKYOjqYnRStzmOGkewg7CDpBWMoqSyZtoVp0ZqpB5NFIY04vyUE2Y/Sx1zG/wA5oO3c4XFwqmrSdOWTO3sryF1T2o6rVcvtyNMtRLOQbG40EaiEBbmT/HDjTRBOfLNHJcbeUA/3C2nfr3qzt6+33ZanJYrhvYvtafsv5fYmylFKfOeUjEmpwVWmto2u4DP4VjowTwLr3LXjY297HVY2QHtDl3rRzoKZ3Vnt+JQGYzL5Pto4j1SPH+0oDOpsvo/iUR/LKPi1ASDBOW7B8xDZWz05O17GuZftMcT3kBAT0inr6Yjyc8EzbaCHNc069I/7hAUJNgz93cYqZsT3OilzSAdfBTPMRY/YSHNvfoadaA+ikAQFN5UaLg68uA0Ssa/8wu13ug96q7uOVTPmdjgtXbtcuTa+pEFGLY3+IdXwWEIDsc4sPU4Ee2y3W8sqiIGJ09u1muW/4F6K3OHKzQFh0HNPbf75QFM5RKjhMJT/AIM1g7mA+1xVTcvOqztsJhs2kOub+ZG1oLEl+Symz8IB2yON7u82YPU5yk2izqZ8ioxups2uXNpfX6IuRWhx4QBAEAQBAa/DmCI6yF0Uo0HURra7Y5vSFhUgpxyZItrmdvUVSH+ehR2H8CyUUzopB0tdse3Y4fLYqmpTcJZM7e1uoXNNTh7+hrVrJB3ikLXBzSQ5pBBGsEG4I6boeNKSaejLkxFxtbWs4OQgVDByhqD2jRnt9Vxs6la29ftFk9TjsTw520tuHsP5dH9CWKQVRp67FWin+lpad/XEz4BAYD8nmDD/AIKn7mW9iA8XZM8Fn/Bxf3fNAR3GjIvRTRONGHU8wBLeW5zHHYHtdew6W270BB8i2GZqDCjqCe7Wyl7HRnTmzsFwR1hpG46EBt8v8ObX4Nk2m7fQmY4e+gLuZqHUEB2QFc5YqbkU0m5z2ekA7/YoN6tyZ0X+n596cPB/nxKyUA6U9qOo4KSOT7N7X+i4O+C9i8mmY1IbcHDmmvifRqvD50VmgLDoOae2/wB8oCjMbn51fVH/ADXj0Tm/BU1b9yXid5YLK2pr/ijULWSywMjzfL1B3RsHi4/JTLL2mUGPv+nBdWWmrE5cIAgCAIAgCA1OMuAI66ExyaHDSx9tLHbxvG8bVrq0lUjkyXZ3k7aptx04rmUdhbBslLM6KUWc3wI2OadoKqJwcHkzt6FeFeCqQe5mGsTae1LUvie18bix7TdrhrB//bF6m080YzhGcXGSzTLrxNxoZXxabNmZz2X/ALm/hPqVrQrKoupxWIWErWfOL0f08SRLeV4QBAEB8+4dpXDHNoYLEzwPGjWOLsc8jfqfp60BLsu1FnjBrwLkVTWdz7fFoQFptGgIDlAQnK0y9Ew7pW+tpUS89j3l1gT/ANw10ZUSrTrTrKOSeo+xDKOqPpGmfnMad7QfEK8Wh84mspNFbr0xLDoOae2/3ygKLxrZm19UP86Q+k4u+KpqqyqS8TvbF521N/8AFeRqVrJRYOR53lqkfgYf7iptl7TKDH1/Tg+r+haLjYX3KwOXIM7K9gkf4k90M59jEBx/zgwT95d/IqP0IB/zfwT95d/IqP0IDqcsOCfvD/5E/wChAdTljwV9tJ/Jl/SgOhyzYL+1l/kyfJAdTlowX5838lyA0WM2UDBGEmNjL5I5b2jldEQ1pJ1PN+Ydu7WtNaiqi6k+wvp2s89YvVfnEidXSuie5jxZzde0HaCDtBGkHaCqqUXF5M7WlUjVgpweaZ4rEzMrBtfJTStlidmvadB3jaCNoO5ZRk4vNGutRhWg4TWaZcmDMdKeSifVSHgxCAZm2c4s6bNBJadhsrajVVSOZxF7ZTtamy9OD5/c05yw4J+3f/In/StpDORlgwT94cP/AGJ/0ICS4s4y02EonS0khkY12YSWPZZwaHWs8A6nBAeFVhChZhGKJ/BCtew8GSwZ+Zp0B9tAOa7RfYUBl4eq6aJkbqrMDeFYGZ7c7ypNo83RoN9uxAbNAEBCsrL7ULRvlb6gVFvP2/eXWBL/AHLfRlQqsOtOsp5J6j7EPY6o+kKRmbGwbmtHgFeLQ+dVHnJvqVwvTAsOg5p7b/fKApbH+AswlUfic1w6iwfG6qLhZVGdxhc9q0h0zXzZHlpJ5NMlFTm1zmfaRO8WkEerOUq0eVTLoU2OQ2rZS5NFs1jrRvO5rj6lZnInxS3UgOUAQBAEAQBAEBNcVMYBKxlJUutm8mmlP1CTohlP2ZNrO+oei9o9egqizWpZ4biDtZ5S9h69Oq/N5t54XRucx4LXNNnA6wVVtNPJnZRlGcVKLzTPNeGRmYLwi+nkz22IILXsdpa9jtD2PG0ELOE3CWaNFzbwuKbpz/x1Iljni62nLZ6a5pZnENzudFJa7oX9IsS07W96tqdRTjmjiLq1nbVHCfu6kYWwjH0J+zn/AOXVH/qXf/DGgNJhqqLsdYR9mYmDqNMX/wD2FASHL3UFlPQ221bCfytJCAs+M6B1D2IDsgK9ywVFoqePznud3Nbb2uChXr3JHQYBDOc5dEvz4FXKvOnO8UBkc1g1vIYOtxzR7V6lm8jxz2E5Phv+B9IK8PnJWaAsOg5p7b/fKAqzK1TZtYx/2kY8WOIPtHiq28WU0+h1uBTzt3Hk/MhCiF0bjE+s4Cvpnk2Afmnqe0sPvrbRls1EyJf0+0tpx6eW/wChe1VHnxvb5zXDxFlcHBnyjVZO8JxaHUU5t5gEnhmE3QGD+6GEPuFb/TT/AKUBz+6GEPuFb/TT/pQD9z8IfcK3+mn/AEIDg4o1/wBxrP6af9KA5/dDCH3Gt/pp/wBCAfuhhD7hW/00/wChAcfuhhD7hW/00/6UB7RYj4Rfqoar80L2+8AgLMxfxVwhU0ZbVU7454AOCkeW3mjGjgn8q+c3RmuOzR0qLcUNtbS18y4wvEnbvs6nsP5fbmRxzSCQQQRoIIIIO0EHUVWHXpp70cIDJpKkND2SMEsUgzZInGwcL3BB+q8HS12sHvWylVdN5oi3lpC6p7Evc+RHcNYgVLCJKOOWspn8x8TC9w3sljZcte3bosbjfZW8JqazRxFehOhNwmt5cWQjBE9JQTNqIZIXOnLg2RpaS3gmC9jp1g+CyNJq6/FapONrKoRPMBzJDLbkDMphEQXag64GjWboDe5X8BTVsdCII3SZlUwvzRfNYRYuPQNpQFgAWCA5QFQ5V63PrWxjVFGB+Z5LneoMVZdyznlyOuwOls27l/c/L8ZClFLk3WJlLwtfTNtezw49TOVfxAW2hHOokQ8RqbFrN9MvjuL5VwcIVmgLDoOae2/3ygIblcoM+milGuJ9j2ZBY/3NZ4KHeRzinyL3Aa2zWlT/ALl5fbMqdVx1RyCRpGgjUdx2IPE+gMW8JcapIZdrmDOG54FnjxBVzSntwTOBvKHY15U+T3eHA2S2EYIAgCAIAgCAIAgCAgeULE7hw6pp2+VA5bB9cDaB5w9dt6h3NDa70dS9wrE+yao1X3eD5fbyKoVcdUEBvcUsZH0E2cLuid9Izf8AibucPXq6t1Gs6b6EG/sYXVPJ7pLR/nAu6grWTxtkjcHMeLg/PcehWsZKSzRxVWlKlNwmsmjIWRrCAIDrI8NBJNgASTuA0lD1Jt5I+e8M4RNVUSzHRwji4A7G6mjwAVJOe3JyPoFvRVGlGmuCMJYm4neSOhzqqWY6o480dp5+AYfSUyzjnJso8eq7NGNPm8/h/n5FsKxOUKzQFh0HNPbf75QHlhzB4qaaWE/xGEA7nW5J7jYrCpHai4m+2rOjVjUXBnz5JGWuLXCzmkgjcQbEeKptDv01JZrQ6rw9LHyS4ZsZKVx0HykfX/EHunxU6zqawZzuO22ajXXg/p+eBZinnNBAEAQBAEAQBAEAQBAVtlExNvnVVM3eZWDxL2jfruO9Qbm3/nH3nR4TielCq/8A1f0f0K1UA6QICTYk41OoJM113QPIz26y0+e34jat9Cs6b36FbiOHq6hmt0lp16P6F0087ZGNewhzXC4I0gg6lapprNHGThKEnGSyaPRemIQEQymYa4vScG08uc5nUy3LPsH5uhRrqpswy5lvg1r2tfbekd/v4epTaqzsAgLqyb4M4vQMLhZ8pMjuo8z+0N8SrW2hs0/E4zF6/a3LS0ju9fmSlSCrKzQFh0HNPbf75QGSgKcym4F4vV8K0cifldAeBZ47+d3lVd1T2Z58Gdhg112tDYesfLh6EPUYtzIwfWPglZLGbOY4OHdrB6CLg9BKyjJxaaMKtONWDhLRrIvzAeFGVdOyaPU4aR5rhoc09IKuKc1OKkjgrm3lQqunLh+ZmeszQEAQBAEAQBAEAQBAEBVWUPE7gS6pp2+TJvIxo5hOtwA+qdu6+7VXXNDZ70dDqcJxLtEqNV7+D59PHzICoZfBATDEPG80buCmJMDjr+zcdo/DvHepNvX2Hk9PIqMTw1XC24e2vn9+RcTHhwBBBB0gjSCDqIKtDkGmnkzrNK1jXOcQ1rQS4nQAALkk9S8bSWbEYuTUVqyiMbMOGuqnyacwcmMbmD4k3J6+hVFap2kszurG1VtRUOOr8ftoaZaiYbXFjBBrKqOIc0m7zuY3S7x1d62Uobc1Ei3tyrejKpx4eP5vL9YwNAAFgBYDoGpXJwbbbzZyh4VmgLDoOae2/wB8oDJQGlxuwGK6ldHozxyozueAbdxBIPWtVan2kcibYXbtqynw0fgURIwtJa4EOBIIOsEGxB71TncpprNaHVD0lWIWM/EpsyQ+Qk534XbHjo2Ho6lIt63ZvJ6FXilh+pp7UV31p16ehdDXAgEaQdRCtTjGsjlAEAQBAEAQBAEAQBAcOaCLHSDrBQJ5FP4/YocTcZoR/wCHcdI0+TcTa3ZJIt4blWXFDYe0tPI6/C8S/ULs6nt+f35kNUUuAgJ3k9xx4Atp6hxMTjaN5/hncfwk+BO7VMtq+z3ZaFHiuG9qnWpLvcVz+5lZTcac4mkhdoH0zhtOyMfHuG9ZXVbPuL3mrBrDL+vUW/8Aj6+hXSgnQhAW/kyxf4vT8O8eUnAIHmx62joJvc925WdrS2Y7T1ZyOM3na1eyjpH5v7E0UopggKzQFh0HNPbf75QGSgCArHKhiyQ41kQ0GwmA2HUH+wHuO9QLqj/Ne86bBb7Nfp5//Pp6FdKCdCEBPMQMc+L2p6h3ktTHn6n4T+H2dWqZb3Gz3ZaFHimGdr/VpLvcVz+/mWs1wIBGkHUQrE5RrI5QBAEAQBAEAQBAEAQHSaJr2lrgHNcCCDpBB1grxrPcz2MnFprUpfHfFR1DJnsu6B5OafMPmO+B29aq69Ds3mtDs8NxBXMdmW6a169fUi6jlmEACAICU4g4tGtnz3jyMRBf+J2sMHqJ6OtSLejtyzeiKvFL5W1PZj7T06dfQuoK1OMCAICs0BYdBzT23++UBkoAgOssYe0tcAWkWIOkEHWCjWZ7GTi81qUrjtiq6hlzmXdA8nMNuYfMcfYdoHQqqvR7N7tDtMNxCN1DKW6S169V9SMKOWQQEvxPx4ko82KW8kF7DTyox+He38PhuUmhcOG56eRUYhhULjOcN0vk/Hr1LbwdhCOojEkL2vYdrTfrB3HoKsoyUlmjk6tGdKWxNZMyVkawgCAIAgCAIAgCAIDGwnDE+F7Z83gi05+cQABtJJ1W132LGaTTUtDbRlUjUTp57XDIoDC0MbJ5GwP4SIO5D7WuPjbSL7bXVNNJSajod7QlOVNOospcUYixNoQG0xewHJXTCKPRtc8gkMbvO87htWynTdSWSI13dwtqe3P3LmXngjBkdLC2KIWa3xJ2uO8kq3hBQWSOHr1516jqT1ZmLI0hAEBWaAsOg5p7b/fKAyUAQBAY9fRMnidFK0OY8WI+RGkHpC8lFSWTNlKrOlNTg8mimMccU30D84XfA42a/aCdTX7juO31KqrUHTfQ7LD8RhdRye6S1X1RG1oLEIDOwTheakfnwSFh2jWHdDmnQVnCcoPOLNNe2pV47NRZ/nMsnAOUqKSzalphd545TO/a31jpU6ndxe6W45u6wOpDvUXtLlx9Cb0tSyVodG5r2na0gj1KWmnvRSzhKDyksmeq9MAgCAIAgCA6veGgkkADWSbAdZQ9SbeSIlh7KDTU92x3nfuZbNHaf8BdRql1CO5by2tcGr1d8+6uuvw9StcYcZ6iud5V1mbI26Gjr2uPSfUoFStKpqdJa2FG2XcW/m9TSrUTAgNpi9gKWul4OIarF7jqY0nWenQbDbZbKdN1HkiNd3dO2htz9y5l2YvYDioYRHEOlzjrc7efgNitadNU1kjiru7qXNTbn7uhs1sIwQBAEBWaAsOg5p7b/fKAyUAQBAEB51EDZGlj2hzXCxBFwR0heNJrJmUZSg1KLyaKtxuyfOhvLSBz49Zj1ub2fOb0a+tV9a1cd8NDqLDGI1O5X3PnwfjyfyIGfZo7xrUMvThAEB70VZJA/Pie6N29pIv121joK9jJx3p5GFSnCrHZmk11JRQZRqyOwcY5R+Ntj3OaR6wVIjd1FrvKyrgtrPTOPg/U31LlUb/Ep3DsPDveAW5Xq4ogT/0/L+E/isvU2EeU2kOtkw/K0/FZ/rIdSO8CuODXxOX5TKQamzH8gHxXv6yn1PFgVzxa+JhVOVKIfRwSO7TmtHquVg71cEb4YBUftTS8N5o6/KZVP+jZFEOovd6RsP7VqleTem4nUsCt4+23L5fnxIvhTC01Ubzyvk3AnQOpo0DrUec5T9plnRt6VBf04pfnMwlgbggCAlOKmJU1aQ994oPPI5TuiMH3jo61Io28p73uRWX2KU7ZbMe9Lly8fQt7BOC4qWIRwtDWjvJO9x2npVnCCgskcjXuKlebnUebMxZGkIAgCAICs0BYdBzT23++UBkoAgCAIAgCAjWM2JkFaC6wilP8RoGk7M9ujP8Ab0rRVt4z36MsrPE61tu1jyf05FZYexOqqPS5hkj8+MFw/MNbe/R0qvqUJw6nTWuJULjcnk+T+nMjy0k8IAgCAIAgCAIAgCA2uBcXqisdaGMlu155LB+Y6D1C5WyFKc/ZRFubyjbr+pLfy4/AsnFrJ5DT2fUWnk2AjkN6mnnHpPgp9K1jHfLeznLzGatXu0u6vm/eTUBSilCAIAgCAIAgKzQFh0HNPbf75QGSgCAIAgCAIAgCA0GGMTqSq0viDX+fGcw99tDu8FaZ29OeqJ9vidzQ3RlmuT3/AJ7iG4SyXSC5p5mOGxsoLT6TQb+AUWVm/wCLLijj8Huqxa8N/wAnl5kcrcTK2I6YHOG9hDx6jf1LRK3qLgWNPE7Wek8vHcaaqpXxfSMfH22uZ7wC1OLWqJsKkJ+w0/B5+RjiQbx4heGzZfIGQbx4oebL5HpAwyGzAXncwFx8AvUm9DGTUFnLd47jcUmKlZLbNp5Bfa4ZnjnWK2KjUeiIlTELaGs17t/kSDB2TGofpmkjiG5t5HfADxK3xs5vV5FfVx6jH9uLfy9foS/BOIFHBYuYZnjbIbj0ByfEFSYWtOPUqK+MXNXcnsrp66koYwNAAAAGoAWHgpBWNtvNnZDwIAgCAIAgCAICs0BYlAOSe0/3ygMhAEAQBAEAQBAEAQBAEAQHm+nY7W1p6wCvMkZKclozhlIxupjB1NA+CbKPXUm9Wz1svTAIAgCAIAgCAIAgCAIAgCArOyA98I/Tzf6j/eQHggCAIAgCAIAgCAIAgCAIAgCAIAgCAIAgCAIAgCAIAgCABAQtAf/Z"/>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7653" name="AutoShape 13" descr="data:image/jpeg;base64,/9j/4AAQSkZJRgABAQAAAQABAAD/2wCEAAkGBxQQEBMUEhQUFBUVGBgYFxgWFhQWHBoXGBQeFxQZFhcYHSggGB0lHBQVITEhJSosLy4uFx8zODMsNygtLiwBCgoKDg0OGxAQGywkICYsLCwsNywuLCw0LDg3LCwsNC0wLCwsLCw0LCwvLCwsLCwsLCwsLywsLDQsLCw0LCwsLP/AABEIAOEA4QMBEQACEQEDEQH/xAAcAAEAAgIDAQAAAAAAAAAAAAAABgcEBQECAwj/xABOEAABAwIACAkIBwYEBAcAAAABAAIDBBEFBgcSITFBURMUIjJhcXKBkSNSkqGxssHRM0JTVGKC0ggWQ5OUokRjc8IVF+HxJDV0g7PD8P/EABsBAQACAwEBAAAAAAAAAAAAAAAEBQIDBgEH/8QAOREAAgECAwUFBwMDBAMAAAAAAAECAwQFETESIUFRYRMicbHRMoGRocHh8BQzQiNS8QYkYpJDcoL/2gAMAwEAAhEDEQA/ALipqZrwS7OJzn/WeNTiBqKA9eIs3O9N/wA0A4izc703/NAOIs3O9N/zQDiLNzvTf80A4izc703/ADQDiLNzvTf80A4izc703/NAOIs3O9N/zQDiLNzvTf8ANAOIs3O9N/zQDiLNzvTf80A4izc703/NAOIs3O9N/wA0A4izc703/NAOIs3O9N/zQDiLNzvTf80A4izc703/ADQDiLNzvTf80A4izc703/NAOIs3O9N/zQDiLNzvTf8ANAOIs3O9N/zQDiLNzvTf80A4izc703/NAOIs3O9N/wA0A4izc703/NAOIs3O9N/zQEA4y/7ST+ZJ80BP6Dmntv8AfKAyUAQBAEAQBAEAQGLX4Rip2500jIxvc4DwvrPUsZTjFZtm2lQqVXlTi2+hEsJZS6aO4ibJMejkN9J2m3UCo0ryC03ltRwOvPfNqPzf57yN1mU6pd9HHFGOnOkPibexaJXk3oixp4FQj7Um/l6mnqcda6TXUOaNzA1vrAv61qdxUfEmQwu0h/DPxzZgyYwVbtdVUd00g9hWPaz/ALn8TerO3WlOP/VehwzD1UNVVU/z5T6i5O1n/c/iHaW7/wDHH/qvQy6fG+tYdFTIeh2a/wB4FZKvUXE1Sw21lrTXu3eRt6TKVVs54ikHS0tPiCtiu6i1yIk8Dtpey2vmSHB2VGF1hPC+M72ESN9gPqW+N5H+SyK+tgNRftyT8d3qvmS7BeHaeqHkZmPO1oIDh1tOkKTCpGfssqK9pWofuRa8vibFZkcIAgCAIAgCAIAgKzQFh0HNPbf75QGSgCAIAgCAIDXYaw3DRsz5nhu4a3O6Gt2rCdSMFnIkW9rVuJbNNZ+SK3w9lJmlu2mbwDfOOa59vW1vr61AqXcnujuOjtcDpU99Z7T5cPUhVTUPkdnSOc929xJPiVFbbebLqEIwWzFZLoeS8MggCAIAgCAIAgOWuIIIJBGojQR1EakDWayZK8A4/VNNZsh4ePc/nAfhfr8b9yk07qcdd6Kq6wehW3x7r6afD0LKxcxrp64WjcWybY32DusWNnDpHqU6lXjU01Obu8PrWz7yzXNaG9W4ghAEAQBAEAQFZoCw6Dmntv8AfKAyUAQBAEAQECxvygNhvFSFr5BodJrY3eB5zvUOnUoda6Ud0NS+sMHlUynX3LlxfovmVfWVT5nmSVxe92tzjc/9B0KvcnJ5s6anTjTioQWSPFeGYQBAbagxaq5/o6eQjeQGDxeQFsjRnLREWrfW9L25rz8sze0uTSrdzzDGOlxcfAC3rW5WlR65ECeOW0fZTfuy/PgbBmSuTbUs7o3fNZ/onzND/wBQQ4Qfx+xy/JW/ZUt74z80dk+Z4v8AUEeMH8fsYdVkxqm8ySF/WXM+BWLs5rRo3Qx23ftRa+D9DR12KFbDfPp3kDawteP7SSO8LVKhUjqidSxK1qezNe/NeZpXtLSQQQRrBBBHWDqWkmpprNHVAEBy1xBBBII0gg2IO8Eaige/cywcU8ojmER1hzm6hKBym9sDnDpGnrU2jdNbpnP32CqXft9z5ehZ0EzXtDmEOa4XBBuCDqIKnpprNHNSi4txksmd16YhAEAQBAVmgLDoOae2/wB8oDJQBAEB1keGglxAAFySbAAayTsQ9SbeSKox4x5NQXQUxLYhodIDYybwNzPb1a66vcbXdjodVhuFKllUrLOXBcvv5EFUMvAgO8MTnuDWNc5x1NaC4nqA0lepZ7keSkorOTyXUnWAcmkslnVT+Cb5jbOeegu1N9al07ST3y3FHdY5ThnGitp83p6v5E+wTixS0tjFCzOH13DOd6TtI7lMhRhDRFDXv7ivunJ5ctF8DcLaQwgCAIAgCAwMJ4FgqRaaJj9xLRcdTtYWE6cZ+0jfRuq1H9uTX5yINh7JlrdSSW/y5NPov2dRB61EqWfGDLy1x3hXXvXoV9hHB8tO8smY6Nw2OGvpadTh0hQpRcXlJHQUq1OrHapvNGKsTYEBJMT8bZKB+abvhcRnMvzd7mbj0aj61vo13TfQrr/DoXUc1uktHz6P83FzYOr46iNskTg9jtRHrB3EHRZWkZKSzRxtWlOlNwmsmjJWRrCAIAgKzQFh0HNPbf75QGSgCAICpsoWOHGHOp4HWiaSJHD+IRsB8waevq111xcbXdjodXhWG9klWqLvcOn38iCqGXgQHLbXF72vptrttt0oHnluLyxOwTSQwMkpQHZ40yHS528E/VsdGaNStqEIRjnE4jELi4qVHCtuy4cPzqSBbyvCAIAgKjys5UnUb3UlERwwHlZdDhGT9VgOgv331aO4CO5NcXcLVdbBWzyTtha7PLppHgvFjoZGdYPSALd1wL+QGJTYUhlcWxzRPcNbWvY46NegG6Ay0AQGFhXBUVVGY5mB7enQR0tcNLT0hYzhGaykjdQuKlCW1TeTKmxvxJko86SO8kG/6zO2No/EO+yra1u4b1odZYYpC4yhPdP5Pw9CJKMWoQEixNxpfQS6buhdz2DTb8bekbtvgt9Gs6b6FfiFhG6hu3SWj+jLtpp2yMa9hDmuALSNRB1K1TTWaOKnCUJOMlk0ei9MQgCArNAWHQc09t/vlAZKAICCZS8aOAYaaI2keLvI+ow7AfOdY9Q6wod1W2VsLUvcHsO0l2013Vp1foip1XHVBAEAQEkxMxqdQSWdd0Dzy26yD57eno2rfQrOm+hXYjh8bqG7dJaejLqpqhsrGvY4Oa4XaRqIKtU01mji5wlCTjJZNHqvTEICP4/Ye/4fg6oqBz2ttGN8jyGM8C6/UCgKYyHYrNr6uWsqRwjYHAjO0587iXFzt+br07XBAfQ6A6yMDgQRcEEEdB1oD5+x5yPT0j3VGDy6WMEvzAbSx2NxmEc8DZblCw1oDc5Jcp8j5W0WEHXcTmxSuvnZ9/o5enYD0WKAupAEBwRfQUBVmPmJHAh1RTDyet8Y+p+Jn4ejZ1aq64t9nvR0OpwvFe0ypVnv4Pn0fUgChl8EBO8mmM/APFLKfJyHyZP1HnZ2XH1npUy1rbL2HoUeMWHaR7aGq16r1XkWwrE5QIAgKzQFh0HNPbf75QGSgMDDuFWUlO+Z+po0DVnOPNaOsrCpNQjtMkW1vK4qqnHj8upQVdWPnkfJIc57yS49J2DoGodSppScnmzvKdONOChDRHgvDM3eKWL7q+oDBcMbypHW1NvqB847O87Fto0nUlkQr68ja0trjwX5wRI8fsShAOHpm+TAGfGLnN2Z43t1X3a9WrfcW+z3o6FdheKdq+yrPvcHz6ePIgKhl8EBLsRMbjRP4KUkwPOnSfJk/WaN2q47+uTb19h5PQqcTw5XEduHtr59PT4FxxyBzQ5pBBAIINwQdIIO0K0TzOPaaeTOyHhXGX2FzsDkt1MmiLuoktBP5nN8UBrf2c6hhoKlgIz2z5zhfTZ0bQw22A5jh+UoC2UAQBAUJ+0BiyynlhrYWhhmcWS5ujyoGcx+jUSGuuRrIugLWydYf/4hg2nndzyMyTtsOa4nrtfvQElQBAcEX0FAU/lDxW4pJw0LTwMh0gDRG/d0NOzdq3KsuaOw81p5HX4TiH6iHZzfeXzXquJDVFLg5QF2YhYwcdpgHG80Vmybzo5L/wA1j3gq2t6u3HfqjisUs/09bcu6969PcSZbytCArNAWHQc09t/vlAZKAqjKthrhJ20zTyYeU/8A1HN0Dua7+5V13Uzls8jqsDtdim6z1luXh935EDUMvTvFGXua1ou5xDWjeXGwHiQvUs9yPJSUU29FvL3xSwGKGmbHoLzypHb3nX3DUOpW9Gn2ccjhb67dzWc+Gi8DcOFxY6QVtIehUWP+J/FXGeAeQceUPs3E+6b6N2rcqy4obD2o6eR12F4l267Kp7S06/chSilyEBOcn2OHFnCnncTC4gMcf4ZOw/gPq6tUu3uNnuy0KTFcN7ZdrSXeWvX7+ZbQKsjkzAw7gplZTTU8ouyVhaei+ojpBse5AfMmAcLVOLuE3h7TyHZk0eoSR30Obfo5TT/1QH0ti7jBBXwtmppA9pGkfWadz262lAbRAEBVf7Rbh/wyAbeNMt3Qy39oQHf9ndhGCpSRodVSFvSOCiB9YPgUBaKAIAgMbCNEyoifFILseC09+0biNd1jKKksmbKNWVKanDVFCYcwW6kqJIX62HQfOadLXDrHruqecHCTizvLavGvSVSPH5dDAWBvJBiPhridYxx+jkIjk6nHQ78pseq63UKmxPMgYla/qKDS1W9envLzVucOEBWaAsOg5p7b/fKA5wjWNghklfzY2ucepousZSUU2zZRpOrUjCOreR89VdS6WR8j+c9xcesm6pW23mz6DTgqcVCOi3HivDIneSnA3CzuqHDkw6GdMjhpt2W+8FMtKectp8Cjxy52KapLWWvh935FsKxOUCA6TRB7S1wDmuBBB0ggixBXjWe5nsZOLTWpTOPOKbqGTPjBNO88k68wn6jvge7Xrq69B03mtDssNxFXMdmXtr59fUiqjloEBYuTvHHMzaWodydUTzsOxjju3Hu3KbbXGXcl7jnsWwzazr0lv4r6r6lnKwOZIpj1iFTYWYOFuyVgIZKy2cNtnA6HNvsPcQgKaxkyS12DY5KmGZkjIm5znRudFIGjWQNtteh2zUgJP+z/AIbqqmWqbNPLNGxjCOEe59nOcdRdc6hvQF0oD53y+YzcYrW0jOZS6XHfK9oJ7g0gdZKAzcnmVmmwfQxUssEt4867mZpBznl17Eg30oCa0WWnBkhs900XS+JxH9lz6kBOcFYWgq4xJTyxysO1jg7xtq70BmoAgIJlWwNwsDahg5UJs/8A0zt7nW7iVDu6ecdpcC9wO62KjpS0lp4/cqdVx1QKAvTEXCnGqGJx57Rwb+tmgHvFj3q3t57dNM4fE7fsbmUVo969/pob9biAVmgLDoOae2/3ygIrlVr+DohGDpmeG/lbynd2gDvUW7llDLmXOB0du423/FfYp9Vh1wKAvjE3BnFaKFhFnFoc/tu5Th3Xt3K4oQ2IJHC4hX7a4lJaZ5LwRu1tIQQBAeNXSsmY6ORocxws4HSCF40msmZ06kqclKLyaKTxxxYfQS6LuhfzH2/scfOHr8VU1qLpvodrh9/G6hyktV9V0I8tJPCAtHJ5jjwmbTVDuXqieTzhbmuJ+tuO3r12FtcZ9yXuOYxbDNjOtSW7iuXXw8iwlNOfMDD9Lw1JURgXL4pGjrLCB60BSP7OmGY46iemfYPma18ZP1jGDnNHTY53UDuQF+oDW4Rxfpal2dPTU8ztWdJDG8263AlAaufJ9gx+uhpx2WBnu2QEdwtkWwdMDwQlp3bCx5cL7LtfcW8OtAVVjFithDFyds8MruDJs2eMFrTtzJmXIF9Og3BsgLoyY4+MwvAc4COoisJGA6CNkjNuad2w6NxIE1QHlVU7ZY3McLte0tPURYrxrNZMyhNwkpLVHzxXUboJXxP50bi09Njr79feqWUXFtM+hU6kasFOOjWZ4LEzLCyQYQtLPAToc0SN62kNf6nN8CptnLe4nP4/RzhGquDyfmvJloqwOYKzQFh0HNPbf75QFYZXarOqoY9kcZPe92n1MCrrx95I6vAYZUZS5vy/yQRQy8Nni1R8PWU8fnSC/U3lu9TStlKO1NIjXlXsrec+S+x9AK5OBCAIAgCAxMKYOjqYnRStzmOGkewg7CDpBWMoqSyZtoVp0ZqpB5NFIY04vyUE2Y/Sx1zG/wA5oO3c4XFwqmrSdOWTO3sryF1T2o6rVcvtyNMtRLOQbG40EaiEBbmT/HDjTRBOfLNHJcbeUA/3C2nfr3qzt6+33ZanJYrhvYvtafsv5fYmylFKfOeUjEmpwVWmto2u4DP4VjowTwLr3LXjY297HVY2QHtDl3rRzoKZ3Vnt+JQGYzL5Pto4j1SPH+0oDOpsvo/iUR/LKPi1ASDBOW7B8xDZWz05O17GuZftMcT3kBAT0inr6Yjyc8EzbaCHNc069I/7hAUJNgz93cYqZsT3OilzSAdfBTPMRY/YSHNvfoadaA+ikAQFN5UaLg68uA0Ssa/8wu13ug96q7uOVTPmdjgtXbtcuTa+pEFGLY3+IdXwWEIDsc4sPU4Ee2y3W8sqiIGJ09u1muW/4F6K3OHKzQFh0HNPbf75QFM5RKjhMJT/AIM1g7mA+1xVTcvOqztsJhs2kOub+ZG1oLEl+Symz8IB2yON7u82YPU5yk2izqZ8ioxups2uXNpfX6IuRWhx4QBAEAQBAa/DmCI6yF0Uo0HURra7Y5vSFhUgpxyZItrmdvUVSH+ehR2H8CyUUzopB0tdse3Y4fLYqmpTcJZM7e1uoXNNTh7+hrVrJB3ikLXBzSQ5pBBGsEG4I6boeNKSaejLkxFxtbWs4OQgVDByhqD2jRnt9Vxs6la29ftFk9TjsTw520tuHsP5dH9CWKQVRp67FWin+lpad/XEz4BAYD8nmDD/AIKn7mW9iA8XZM8Fn/Bxf3fNAR3GjIvRTRONGHU8wBLeW5zHHYHtdew6W270BB8i2GZqDCjqCe7Wyl7HRnTmzsFwR1hpG46EBt8v8ObX4Nk2m7fQmY4e+gLuZqHUEB2QFc5YqbkU0m5z2ekA7/YoN6tyZ0X+n596cPB/nxKyUA6U9qOo4KSOT7N7X+i4O+C9i8mmY1IbcHDmmvifRqvD50VmgLDoOae2/wB8oCjMbn51fVH/ADXj0Tm/BU1b9yXid5YLK2pr/ijULWSywMjzfL1B3RsHi4/JTLL2mUGPv+nBdWWmrE5cIAgCAIAgCA1OMuAI66ExyaHDSx9tLHbxvG8bVrq0lUjkyXZ3k7aptx04rmUdhbBslLM6KUWc3wI2OadoKqJwcHkzt6FeFeCqQe5mGsTae1LUvie18bix7TdrhrB//bF6m080YzhGcXGSzTLrxNxoZXxabNmZz2X/ALm/hPqVrQrKoupxWIWErWfOL0f08SRLeV4QBAEB8+4dpXDHNoYLEzwPGjWOLsc8jfqfp60BLsu1FnjBrwLkVTWdz7fFoQFptGgIDlAQnK0y9Ew7pW+tpUS89j3l1gT/ANw10ZUSrTrTrKOSeo+xDKOqPpGmfnMad7QfEK8Wh84mspNFbr0xLDoOae2/3ygKLxrZm19UP86Q+k4u+KpqqyqS8TvbF521N/8AFeRqVrJRYOR53lqkfgYf7iptl7TKDH1/Tg+r+haLjYX3KwOXIM7K9gkf4k90M59jEBx/zgwT95d/IqP0IB/zfwT95d/IqP0IDqcsOCfvD/5E/wChAdTljwV9tJ/Jl/SgOhyzYL+1l/kyfJAdTlowX5838lyA0WM2UDBGEmNjL5I5b2jldEQ1pJ1PN+Ydu7WtNaiqi6k+wvp2s89YvVfnEidXSuie5jxZzde0HaCDtBGkHaCqqUXF5M7WlUjVgpweaZ4rEzMrBtfJTStlidmvadB3jaCNoO5ZRk4vNGutRhWg4TWaZcmDMdKeSifVSHgxCAZm2c4s6bNBJadhsrajVVSOZxF7ZTtamy9OD5/c05yw4J+3f/In/StpDORlgwT94cP/AGJ/0ICS4s4y02EonS0khkY12YSWPZZwaHWs8A6nBAeFVhChZhGKJ/BCtew8GSwZ+Zp0B9tAOa7RfYUBl4eq6aJkbqrMDeFYGZ7c7ypNo83RoN9uxAbNAEBCsrL7ULRvlb6gVFvP2/eXWBL/AHLfRlQqsOtOsp5J6j7EPY6o+kKRmbGwbmtHgFeLQ+dVHnJvqVwvTAsOg5p7b/fKApbH+AswlUfic1w6iwfG6qLhZVGdxhc9q0h0zXzZHlpJ5NMlFTm1zmfaRO8WkEerOUq0eVTLoU2OQ2rZS5NFs1jrRvO5rj6lZnInxS3UgOUAQBAEAQBAEBNcVMYBKxlJUutm8mmlP1CTohlP2ZNrO+oei9o9egqizWpZ4biDtZ5S9h69Oq/N5t54XRucx4LXNNnA6wVVtNPJnZRlGcVKLzTPNeGRmYLwi+nkz22IILXsdpa9jtD2PG0ELOE3CWaNFzbwuKbpz/x1Iljni62nLZ6a5pZnENzudFJa7oX9IsS07W96tqdRTjmjiLq1nbVHCfu6kYWwjH0J+zn/AOXVH/qXf/DGgNJhqqLsdYR9mYmDqNMX/wD2FASHL3UFlPQ221bCfytJCAs+M6B1D2IDsgK9ywVFoqePznud3Nbb2uChXr3JHQYBDOc5dEvz4FXKvOnO8UBkc1g1vIYOtxzR7V6lm8jxz2E5Phv+B9IK8PnJWaAsOg5p7b/fKAqzK1TZtYx/2kY8WOIPtHiq28WU0+h1uBTzt3Hk/MhCiF0bjE+s4Cvpnk2Afmnqe0sPvrbRls1EyJf0+0tpx6eW/wChe1VHnxvb5zXDxFlcHBnyjVZO8JxaHUU5t5gEnhmE3QGD+6GEPuFb/TT/AKUBz+6GEPuFb/TT/pQD9z8IfcK3+mn/AEIDg4o1/wBxrP6af9KA5/dDCH3Gt/pp/wBCAfuhhD7hW/00/wChAcfuhhD7hW/00/6UB7RYj4Rfqoar80L2+8AgLMxfxVwhU0ZbVU7454AOCkeW3mjGjgn8q+c3RmuOzR0qLcUNtbS18y4wvEnbvs6nsP5fbmRxzSCQQQRoIIIIO0EHUVWHXpp70cIDJpKkND2SMEsUgzZInGwcL3BB+q8HS12sHvWylVdN5oi3lpC6p7Evc+RHcNYgVLCJKOOWspn8x8TC9w3sljZcte3bosbjfZW8JqazRxFehOhNwmt5cWQjBE9JQTNqIZIXOnLg2RpaS3gmC9jp1g+CyNJq6/FapONrKoRPMBzJDLbkDMphEQXag64GjWboDe5X8BTVsdCII3SZlUwvzRfNYRYuPQNpQFgAWCA5QFQ5V63PrWxjVFGB+Z5LneoMVZdyznlyOuwOls27l/c/L8ZClFLk3WJlLwtfTNtezw49TOVfxAW2hHOokQ8RqbFrN9MvjuL5VwcIVmgLDoOae2/3ygIblcoM+milGuJ9j2ZBY/3NZ4KHeRzinyL3Aa2zWlT/ALl5fbMqdVx1RyCRpGgjUdx2IPE+gMW8JcapIZdrmDOG54FnjxBVzSntwTOBvKHY15U+T3eHA2S2EYIAgCAIAgCAIAgCAgeULE7hw6pp2+VA5bB9cDaB5w9dt6h3NDa70dS9wrE+yao1X3eD5fbyKoVcdUEBvcUsZH0E2cLuid9Izf8AibucPXq6t1Gs6b6EG/sYXVPJ7pLR/nAu6grWTxtkjcHMeLg/PcehWsZKSzRxVWlKlNwmsmjIWRrCAIDrI8NBJNgASTuA0lD1Jt5I+e8M4RNVUSzHRwji4A7G6mjwAVJOe3JyPoFvRVGlGmuCMJYm4neSOhzqqWY6o480dp5+AYfSUyzjnJso8eq7NGNPm8/h/n5FsKxOUKzQFh0HNPbf75QHlhzB4qaaWE/xGEA7nW5J7jYrCpHai4m+2rOjVjUXBnz5JGWuLXCzmkgjcQbEeKptDv01JZrQ6rw9LHyS4ZsZKVx0HykfX/EHunxU6zqawZzuO22ajXXg/p+eBZinnNBAEAQBAEAQBAEAQBAVtlExNvnVVM3eZWDxL2jfruO9Qbm3/nH3nR4TielCq/8A1f0f0K1UA6QICTYk41OoJM113QPIz26y0+e34jat9Cs6b36FbiOHq6hmt0lp16P6F0087ZGNewhzXC4I0gg6lapprNHGThKEnGSyaPRemIQEQymYa4vScG08uc5nUy3LPsH5uhRrqpswy5lvg1r2tfbekd/v4epTaqzsAgLqyb4M4vQMLhZ8pMjuo8z+0N8SrW2hs0/E4zF6/a3LS0ju9fmSlSCrKzQFh0HNPbf75QGSgKcym4F4vV8K0cifldAeBZ47+d3lVd1T2Z58Gdhg112tDYesfLh6EPUYtzIwfWPglZLGbOY4OHdrB6CLg9BKyjJxaaMKtONWDhLRrIvzAeFGVdOyaPU4aR5rhoc09IKuKc1OKkjgrm3lQqunLh+ZmeszQEAQBAEAQBAEAQBAEBVWUPE7gS6pp2+TJvIxo5hOtwA+qdu6+7VXXNDZ70dDqcJxLtEqNV7+D59PHzICoZfBATDEPG80buCmJMDjr+zcdo/DvHepNvX2Hk9PIqMTw1XC24e2vn9+RcTHhwBBBB0gjSCDqIKtDkGmnkzrNK1jXOcQ1rQS4nQAALkk9S8bSWbEYuTUVqyiMbMOGuqnyacwcmMbmD4k3J6+hVFap2kszurG1VtRUOOr8ftoaZaiYbXFjBBrKqOIc0m7zuY3S7x1d62Uobc1Ei3tyrejKpx4eP5vL9YwNAAFgBYDoGpXJwbbbzZyh4VmgLDoOae2/wB8oDJQGlxuwGK6ldHozxyozueAbdxBIPWtVan2kcibYXbtqynw0fgURIwtJa4EOBIIOsEGxB71TncpprNaHVD0lWIWM/EpsyQ+Qk534XbHjo2Ho6lIt63ZvJ6FXilh+pp7UV31p16ehdDXAgEaQdRCtTjGsjlAEAQBAEAQBAEAQBAcOaCLHSDrBQJ5FP4/YocTcZoR/wCHcdI0+TcTa3ZJIt4blWXFDYe0tPI6/C8S/ULs6nt+f35kNUUuAgJ3k9xx4Atp6hxMTjaN5/hncfwk+BO7VMtq+z3ZaFHiuG9qnWpLvcVz+5lZTcac4mkhdoH0zhtOyMfHuG9ZXVbPuL3mrBrDL+vUW/8Aj6+hXSgnQhAW/kyxf4vT8O8eUnAIHmx62joJvc925WdrS2Y7T1ZyOM3na1eyjpH5v7E0UopggKzQFh0HNPbf75QGSgCArHKhiyQ41kQ0GwmA2HUH+wHuO9QLqj/Ne86bBb7Nfp5//Pp6FdKCdCEBPMQMc+L2p6h3ktTHn6n4T+H2dWqZb3Gz3ZaFHimGdr/VpLvcVz+/mWs1wIBGkHUQrE5RrI5QBAEAQBAEAQBAEAQHSaJr2lrgHNcCCDpBB1grxrPcz2MnFprUpfHfFR1DJnsu6B5OafMPmO+B29aq69Ds3mtDs8NxBXMdmW6a169fUi6jlmEACAICU4g4tGtnz3jyMRBf+J2sMHqJ6OtSLejtyzeiKvFL5W1PZj7T06dfQuoK1OMCAICs0BYdBzT23++UBkoAgOssYe0tcAWkWIOkEHWCjWZ7GTi81qUrjtiq6hlzmXdA8nMNuYfMcfYdoHQqqvR7N7tDtMNxCN1DKW6S169V9SMKOWQQEvxPx4ko82KW8kF7DTyox+He38PhuUmhcOG56eRUYhhULjOcN0vk/Hr1LbwdhCOojEkL2vYdrTfrB3HoKsoyUlmjk6tGdKWxNZMyVkawgCAIAgCAIAgCAIDGwnDE+F7Z83gi05+cQABtJJ1W132LGaTTUtDbRlUjUTp57XDIoDC0MbJ5GwP4SIO5D7WuPjbSL7bXVNNJSajod7QlOVNOospcUYixNoQG0xewHJXTCKPRtc8gkMbvO87htWynTdSWSI13dwtqe3P3LmXngjBkdLC2KIWa3xJ2uO8kq3hBQWSOHr1516jqT1ZmLI0hAEBWaAsOg5p7b/fKAyUAQBAY9fRMnidFK0OY8WI+RGkHpC8lFSWTNlKrOlNTg8mimMccU30D84XfA42a/aCdTX7juO31KqrUHTfQ7LD8RhdRye6S1X1RG1oLEIDOwTheakfnwSFh2jWHdDmnQVnCcoPOLNNe2pV47NRZ/nMsnAOUqKSzalphd545TO/a31jpU6ndxe6W45u6wOpDvUXtLlx9Cb0tSyVodG5r2na0gj1KWmnvRSzhKDyksmeq9MAgCAIAgCA6veGgkkADWSbAdZQ9SbeSIlh7KDTU92x3nfuZbNHaf8BdRql1CO5by2tcGr1d8+6uuvw9StcYcZ6iud5V1mbI26Gjr2uPSfUoFStKpqdJa2FG2XcW/m9TSrUTAgNpi9gKWul4OIarF7jqY0nWenQbDbZbKdN1HkiNd3dO2htz9y5l2YvYDioYRHEOlzjrc7efgNitadNU1kjiru7qXNTbn7uhs1sIwQBAEBWaAsOg5p7b/fKAyUAQBAEB51EDZGlj2hzXCxBFwR0heNJrJmUZSg1KLyaKtxuyfOhvLSBz49Zj1ub2fOb0a+tV9a1cd8NDqLDGI1O5X3PnwfjyfyIGfZo7xrUMvThAEB70VZJA/Pie6N29pIv121joK9jJx3p5GFSnCrHZmk11JRQZRqyOwcY5R+Ntj3OaR6wVIjd1FrvKyrgtrPTOPg/U31LlUb/Ep3DsPDveAW5Xq4ogT/0/L+E/isvU2EeU2kOtkw/K0/FZ/rIdSO8CuODXxOX5TKQamzH8gHxXv6yn1PFgVzxa+JhVOVKIfRwSO7TmtHquVg71cEb4YBUftTS8N5o6/KZVP+jZFEOovd6RsP7VqleTem4nUsCt4+23L5fnxIvhTC01Ubzyvk3AnQOpo0DrUec5T9plnRt6VBf04pfnMwlgbggCAlOKmJU1aQ994oPPI5TuiMH3jo61Io28p73uRWX2KU7ZbMe9Lly8fQt7BOC4qWIRwtDWjvJO9x2npVnCCgskcjXuKlebnUebMxZGkIAgCAICs0BYdBzT23++UBkoAgCAIAgCAjWM2JkFaC6wilP8RoGk7M9ujP8Ab0rRVt4z36MsrPE61tu1jyf05FZYexOqqPS5hkj8+MFw/MNbe/R0qvqUJw6nTWuJULjcnk+T+nMjy0k8IAgCAIAgCAIAgCA2uBcXqisdaGMlu155LB+Y6D1C5WyFKc/ZRFubyjbr+pLfy4/AsnFrJ5DT2fUWnk2AjkN6mnnHpPgp9K1jHfLeznLzGatXu0u6vm/eTUBSilCAIAgCAIAgKzQFh0HNPbf75QGSgCAIAgCAIAgCA0GGMTqSq0viDX+fGcw99tDu8FaZ29OeqJ9vidzQ3RlmuT3/AJ7iG4SyXSC5p5mOGxsoLT6TQb+AUWVm/wCLLijj8Huqxa8N/wAnl5kcrcTK2I6YHOG9hDx6jf1LRK3qLgWNPE7Wek8vHcaaqpXxfSMfH22uZ7wC1OLWqJsKkJ+w0/B5+RjiQbx4heGzZfIGQbx4oebL5HpAwyGzAXncwFx8AvUm9DGTUFnLd47jcUmKlZLbNp5Bfa4ZnjnWK2KjUeiIlTELaGs17t/kSDB2TGofpmkjiG5t5HfADxK3xs5vV5FfVx6jH9uLfy9foS/BOIFHBYuYZnjbIbj0ByfEFSYWtOPUqK+MXNXcnsrp66koYwNAAAAGoAWHgpBWNtvNnZDwIAgCAIAgCAICs0BYlAOSe0/3ygMhAEAQBAEAQBAEAQBAEAQHm+nY7W1p6wCvMkZKclozhlIxupjB1NA+CbKPXUm9Wz1svTAIAgCAIAgCAIAgCAIAgCArOyA98I/Tzf6j/eQHggCAIAgCAIAgCAIAgCAIAgCAIAgCAIAgCAIAgCAIAgCABAQtAf/Z"/>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16392" name="Picture 15" descr="http://t0.gstatic.com/images?q=tbn:ANd9GcShfoOubudgUfCrfdR7LHWJyRSsLqO11ZJc551Ru3-D0afsX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3664825"/>
            <a:ext cx="176124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17" descr="Download photo.JPG (195.3 KB)"/>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7656" name="AutoShape 19" descr="Download photo.JPG (195.3 KB)"/>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7657" name="AutoShape 21" descr="Download photo.JPG (195.3 KB)"/>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7659" name="AutoShape 24" descr="Download photo.JPG (142.0 KB)"/>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 name="TextBox 18"/>
          <p:cNvSpPr txBox="1">
            <a:spLocks noChangeArrowheads="1"/>
          </p:cNvSpPr>
          <p:nvPr/>
        </p:nvSpPr>
        <p:spPr bwMode="auto">
          <a:xfrm>
            <a:off x="1558925" y="333375"/>
            <a:ext cx="9067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GB" altLang="en-US" sz="5400" dirty="0">
              <a:latin typeface="Arial Unicode MS" pitchFamily="34" charset="-128"/>
              <a:ea typeface="Arial Unicode MS" pitchFamily="34" charset="-128"/>
              <a:cs typeface="Arial Unicode MS" pitchFamily="34" charset="-128"/>
            </a:endParaRPr>
          </a:p>
          <a:p>
            <a:pPr algn="ctr" eaLnBrk="1" hangingPunct="1">
              <a:spcBef>
                <a:spcPct val="0"/>
              </a:spcBef>
              <a:buFontTx/>
              <a:buNone/>
            </a:pPr>
            <a:endParaRPr lang="en-GB" altLang="en-US" sz="5400" dirty="0">
              <a:latin typeface="Arial Unicode MS" pitchFamily="34" charset="-128"/>
              <a:ea typeface="Arial Unicode MS" pitchFamily="34" charset="-128"/>
              <a:cs typeface="Arial Unicode MS" pitchFamily="34" charset="-128"/>
            </a:endParaRPr>
          </a:p>
          <a:p>
            <a:pPr algn="ctr" eaLnBrk="1" hangingPunct="1">
              <a:spcBef>
                <a:spcPct val="0"/>
              </a:spcBef>
              <a:buFontTx/>
              <a:buNone/>
            </a:pPr>
            <a:r>
              <a:rPr lang="en-GB" altLang="en-US" sz="5400" dirty="0">
                <a:latin typeface="Arial Unicode MS" pitchFamily="34" charset="-128"/>
                <a:ea typeface="Arial Unicode MS" pitchFamily="34" charset="-128"/>
                <a:cs typeface="Arial Unicode MS" pitchFamily="34" charset="-128"/>
              </a:rPr>
              <a:t>No smoking in the building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6392"/>
                                        </p:tgtEl>
                                        <p:attrNameLst>
                                          <p:attrName>style.visibility</p:attrName>
                                        </p:attrNameLst>
                                      </p:cBhvr>
                                      <p:to>
                                        <p:strVal val="visible"/>
                                      </p:to>
                                    </p:set>
                                    <p:animEffect transition="in" filter="wipe(down)">
                                      <p:cBhvr>
                                        <p:cTn id="11" dur="500"/>
                                        <p:tgtEl>
                                          <p:spTgt spid="163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8141"/>
                                        </p:tgtEl>
                                        <p:attrNameLst>
                                          <p:attrName>style.visibility</p:attrName>
                                        </p:attrNameLst>
                                      </p:cBhvr>
                                      <p:to>
                                        <p:strVal val="visible"/>
                                      </p:to>
                                    </p:set>
                                    <p:animEffect transition="in" filter="dissolve">
                                      <p:cBhvr>
                                        <p:cTn id="16"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10"/>
          <p:cNvSpPr txBox="1">
            <a:spLocks noChangeArrowheads="1"/>
          </p:cNvSpPr>
          <p:nvPr/>
        </p:nvSpPr>
        <p:spPr bwMode="auto">
          <a:xfrm>
            <a:off x="2681519" y="311505"/>
            <a:ext cx="6572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5400" dirty="0">
                <a:latin typeface="Arial Unicode MS" pitchFamily="34" charset="-128"/>
                <a:ea typeface="Arial Unicode MS" pitchFamily="34" charset="-128"/>
                <a:cs typeface="Arial Unicode MS" pitchFamily="34" charset="-128"/>
              </a:rPr>
              <a:t>Fire exits and safety</a:t>
            </a:r>
          </a:p>
        </p:txBody>
      </p:sp>
      <p:sp>
        <p:nvSpPr>
          <p:cNvPr id="26628" name="TextBox 11"/>
          <p:cNvSpPr txBox="1">
            <a:spLocks noChangeArrowheads="1"/>
          </p:cNvSpPr>
          <p:nvPr/>
        </p:nvSpPr>
        <p:spPr bwMode="auto">
          <a:xfrm>
            <a:off x="2819862" y="1610604"/>
            <a:ext cx="78501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4800" dirty="0"/>
              <a:t>If you hear a fire alarm, follow the green man</a:t>
            </a:r>
          </a:p>
        </p:txBody>
      </p:sp>
      <p:sp>
        <p:nvSpPr>
          <p:cNvPr id="28677" name="AutoShape 13" descr="Download photo.JPG (179.9 KB)"/>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8678" name="AutoShape 16" descr="Download photo.JPG (113.5 KB)"/>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26632" name="Picture 19" descr="https://encrypted-tbn2.gstatic.com/images?q=tbn:ANd9GcTfOi81uEbaJ1e_yUUKB6Ys890hAkbkKLXsa989jJvQCET2qcd73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119" y="3929402"/>
            <a:ext cx="459105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8"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anim calcmode="lin" valueType="num">
                                      <p:cBhvr additive="base">
                                        <p:cTn id="11" dur="2000" fill="hold"/>
                                        <p:tgtEl>
                                          <p:spTgt spid="26628"/>
                                        </p:tgtEl>
                                        <p:attrNameLst>
                                          <p:attrName>ppt_x</p:attrName>
                                        </p:attrNameLst>
                                      </p:cBhvr>
                                      <p:tavLst>
                                        <p:tav tm="0">
                                          <p:val>
                                            <p:strVal val="0-#ppt_w/2"/>
                                          </p:val>
                                        </p:tav>
                                        <p:tav tm="100000">
                                          <p:val>
                                            <p:strVal val="#ppt_x"/>
                                          </p:val>
                                        </p:tav>
                                      </p:tavLst>
                                    </p:anim>
                                    <p:anim calcmode="lin" valueType="num">
                                      <p:cBhvr additive="base">
                                        <p:cTn id="12" dur="20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8" fill="hold" nodeType="clickEffect">
                                  <p:stCondLst>
                                    <p:cond delay="0"/>
                                  </p:stCondLst>
                                  <p:childTnLst>
                                    <p:set>
                                      <p:cBhvr>
                                        <p:cTn id="16" dur="1" fill="hold">
                                          <p:stCondLst>
                                            <p:cond delay="0"/>
                                          </p:stCondLst>
                                        </p:cTn>
                                        <p:tgtEl>
                                          <p:spTgt spid="26632"/>
                                        </p:tgtEl>
                                        <p:attrNameLst>
                                          <p:attrName>style.visibility</p:attrName>
                                        </p:attrNameLst>
                                      </p:cBhvr>
                                      <p:to>
                                        <p:strVal val="visible"/>
                                      </p:to>
                                    </p:set>
                                    <p:anim calcmode="lin" valueType="num">
                                      <p:cBhvr additive="base">
                                        <p:cTn id="17" dur="2000" fill="hold"/>
                                        <p:tgtEl>
                                          <p:spTgt spid="26632"/>
                                        </p:tgtEl>
                                        <p:attrNameLst>
                                          <p:attrName>ppt_x</p:attrName>
                                        </p:attrNameLst>
                                      </p:cBhvr>
                                      <p:tavLst>
                                        <p:tav tm="0">
                                          <p:val>
                                            <p:strVal val="0-#ppt_w/2"/>
                                          </p:val>
                                        </p:tav>
                                        <p:tav tm="100000">
                                          <p:val>
                                            <p:strVal val="#ppt_x"/>
                                          </p:val>
                                        </p:tav>
                                      </p:tavLst>
                                    </p:anim>
                                    <p:anim calcmode="lin" valueType="num">
                                      <p:cBhvr additive="base">
                                        <p:cTn id="18" dur="2000" fill="hold"/>
                                        <p:tgtEl>
                                          <p:spTgt spid="266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0"/>
          <p:cNvSpPr txBox="1">
            <a:spLocks noChangeArrowheads="1"/>
          </p:cNvSpPr>
          <p:nvPr/>
        </p:nvSpPr>
        <p:spPr bwMode="auto">
          <a:xfrm>
            <a:off x="2255838" y="674689"/>
            <a:ext cx="7872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76811" name="Text Box 11"/>
          <p:cNvSpPr txBox="1">
            <a:spLocks noChangeArrowheads="1"/>
          </p:cNvSpPr>
          <p:nvPr/>
        </p:nvSpPr>
        <p:spPr bwMode="auto">
          <a:xfrm>
            <a:off x="1993900" y="352426"/>
            <a:ext cx="8255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endParaRPr lang="en-GB" altLang="en-US" sz="6000" dirty="0"/>
          </a:p>
          <a:p>
            <a:pPr algn="ctr" eaLnBrk="1" hangingPunct="1">
              <a:spcBef>
                <a:spcPct val="50000"/>
              </a:spcBef>
              <a:buFontTx/>
              <a:buNone/>
            </a:pPr>
            <a:r>
              <a:rPr lang="en-GB" altLang="en-US" sz="6000" dirty="0"/>
              <a:t>Fire Assembly Point</a:t>
            </a:r>
          </a:p>
        </p:txBody>
      </p:sp>
      <p:sp>
        <p:nvSpPr>
          <p:cNvPr id="76813" name="Text Box 13"/>
          <p:cNvSpPr txBox="1">
            <a:spLocks noChangeArrowheads="1"/>
          </p:cNvSpPr>
          <p:nvPr/>
        </p:nvSpPr>
        <p:spPr bwMode="auto">
          <a:xfrm>
            <a:off x="1842294" y="3429000"/>
            <a:ext cx="8699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4000" dirty="0"/>
              <a:t> </a:t>
            </a:r>
            <a:r>
              <a:rPr lang="en-GB" altLang="en-US" sz="5400" dirty="0"/>
              <a:t>at the front of the building, opposite the main entrance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768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6813"/>
                                        </p:tgtEl>
                                        <p:attrNameLst>
                                          <p:attrName>style.visibility</p:attrName>
                                        </p:attrNameLst>
                                      </p:cBhvr>
                                      <p:to>
                                        <p:strVal val="visible"/>
                                      </p:to>
                                    </p:set>
                                    <p:anim calcmode="lin" valueType="num">
                                      <p:cBhvr additive="base">
                                        <p:cTn id="11" dur="1000" fill="hold"/>
                                        <p:tgtEl>
                                          <p:spTgt spid="76813"/>
                                        </p:tgtEl>
                                        <p:attrNameLst>
                                          <p:attrName>ppt_x</p:attrName>
                                        </p:attrNameLst>
                                      </p:cBhvr>
                                      <p:tavLst>
                                        <p:tav tm="0">
                                          <p:val>
                                            <p:strVal val="#ppt_x"/>
                                          </p:val>
                                        </p:tav>
                                        <p:tav tm="100000">
                                          <p:val>
                                            <p:strVal val="#ppt_x"/>
                                          </p:val>
                                        </p:tav>
                                      </p:tavLst>
                                    </p:anim>
                                    <p:anim calcmode="lin" valueType="num">
                                      <p:cBhvr additive="base">
                                        <p:cTn id="12" dur="1000" fill="hold"/>
                                        <p:tgtEl>
                                          <p:spTgt spid="768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D356EB-FA44-44C5-B5E9-2E1F77377EC0}"/>
              </a:ext>
            </a:extLst>
          </p:cNvPr>
          <p:cNvSpPr txBox="1"/>
          <p:nvPr/>
        </p:nvSpPr>
        <p:spPr>
          <a:xfrm>
            <a:off x="487995" y="713172"/>
            <a:ext cx="9881123" cy="4462760"/>
          </a:xfrm>
          <a:prstGeom prst="rect">
            <a:avLst/>
          </a:prstGeom>
          <a:noFill/>
        </p:spPr>
        <p:txBody>
          <a:bodyPr wrap="square" rtlCol="0">
            <a:spAutoFit/>
          </a:bodyPr>
          <a:lstStyle/>
          <a:p>
            <a:r>
              <a:rPr lang="en-GB" sz="3200" b="1" dirty="0"/>
              <a:t>ACL Gateway website </a:t>
            </a:r>
            <a:r>
              <a:rPr lang="en-GB" sz="3200" dirty="0"/>
              <a:t>(also called </a:t>
            </a:r>
            <a:r>
              <a:rPr lang="en-GB" sz="3200" b="1" dirty="0"/>
              <a:t>Moodle</a:t>
            </a:r>
            <a:r>
              <a:rPr lang="en-GB" sz="3200" dirty="0"/>
              <a:t>)</a:t>
            </a:r>
          </a:p>
          <a:p>
            <a:endParaRPr lang="en-GB" sz="2800" dirty="0"/>
          </a:p>
          <a:p>
            <a:r>
              <a:rPr lang="en-GB" sz="2800" dirty="0"/>
              <a:t>You can access your course information and extra learning materials on the site.</a:t>
            </a:r>
          </a:p>
          <a:p>
            <a:endParaRPr lang="en-GB" sz="2800" dirty="0"/>
          </a:p>
          <a:p>
            <a:r>
              <a:rPr lang="en-GB" sz="2800" dirty="0"/>
              <a:t>Search for:</a:t>
            </a:r>
          </a:p>
          <a:p>
            <a:r>
              <a:rPr lang="en-GB" sz="2800" b="1" dirty="0"/>
              <a:t>Islington ACL Gateway</a:t>
            </a:r>
          </a:p>
          <a:p>
            <a:endParaRPr lang="en-GB" sz="2800" dirty="0"/>
          </a:p>
          <a:p>
            <a:r>
              <a:rPr lang="en-GB" sz="2800" dirty="0">
                <a:hlinkClick r:id="rId2"/>
              </a:rPr>
              <a:t>https://aclgateway.islington.gov.uk/</a:t>
            </a:r>
            <a:endParaRPr lang="en-GB" sz="2800" dirty="0"/>
          </a:p>
          <a:p>
            <a:endParaRPr lang="en-GB" sz="2800" dirty="0"/>
          </a:p>
        </p:txBody>
      </p:sp>
      <p:pic>
        <p:nvPicPr>
          <p:cNvPr id="4" name="Picture 3">
            <a:extLst>
              <a:ext uri="{FF2B5EF4-FFF2-40B4-BE49-F238E27FC236}">
                <a16:creationId xmlns:a16="http://schemas.microsoft.com/office/drawing/2014/main" id="{C0339331-257F-4B06-96AE-9950203B2372}"/>
              </a:ext>
            </a:extLst>
          </p:cNvPr>
          <p:cNvPicPr>
            <a:picLocks noChangeAspect="1"/>
          </p:cNvPicPr>
          <p:nvPr/>
        </p:nvPicPr>
        <p:blipFill rotWithShape="1">
          <a:blip r:embed="rId3"/>
          <a:srcRect l="18828" t="17778" r="20937" b="12222"/>
          <a:stretch/>
        </p:blipFill>
        <p:spPr>
          <a:xfrm>
            <a:off x="6026831" y="2705101"/>
            <a:ext cx="6003244" cy="3924300"/>
          </a:xfrm>
          <a:prstGeom prst="rect">
            <a:avLst/>
          </a:prstGeom>
        </p:spPr>
      </p:pic>
    </p:spTree>
    <p:extLst>
      <p:ext uri="{BB962C8B-B14F-4D97-AF65-F5344CB8AC3E}">
        <p14:creationId xmlns:p14="http://schemas.microsoft.com/office/powerpoint/2010/main" val="88614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630F8C-5E55-49E5-B59C-6593BD816346}"/>
              </a:ext>
            </a:extLst>
          </p:cNvPr>
          <p:cNvSpPr txBox="1"/>
          <p:nvPr/>
        </p:nvSpPr>
        <p:spPr>
          <a:xfrm>
            <a:off x="251534" y="1690688"/>
            <a:ext cx="11416684" cy="3970318"/>
          </a:xfrm>
          <a:prstGeom prst="rect">
            <a:avLst/>
          </a:prstGeom>
          <a:noFill/>
        </p:spPr>
        <p:txBody>
          <a:bodyPr wrap="square" rtlCol="0">
            <a:spAutoFit/>
          </a:bodyPr>
          <a:lstStyle/>
          <a:p>
            <a:pPr marL="0" indent="0">
              <a:buNone/>
            </a:pPr>
            <a:r>
              <a:rPr lang="en-GB" sz="2800" b="1" dirty="0"/>
              <a:t>  Username:</a:t>
            </a:r>
          </a:p>
          <a:p>
            <a:pPr marL="0" indent="0">
              <a:buNone/>
            </a:pPr>
            <a:endParaRPr lang="en-GB" sz="2800" b="1" dirty="0"/>
          </a:p>
          <a:p>
            <a:r>
              <a:rPr lang="en-GB" sz="2800" dirty="0"/>
              <a:t>  21firstnamemiddlenamesurname</a:t>
            </a:r>
          </a:p>
          <a:p>
            <a:endParaRPr lang="en-GB" sz="2800" dirty="0"/>
          </a:p>
          <a:p>
            <a:pPr marL="0" indent="0">
              <a:buNone/>
            </a:pPr>
            <a:r>
              <a:rPr lang="en-GB" sz="2800" dirty="0"/>
              <a:t>  for example: 21johnsmith</a:t>
            </a:r>
          </a:p>
          <a:p>
            <a:pPr marL="0" indent="0">
              <a:buNone/>
            </a:pPr>
            <a:r>
              <a:rPr lang="en-GB" sz="2800" dirty="0"/>
              <a:t>                          21ahmedsaidmohammed</a:t>
            </a:r>
          </a:p>
          <a:p>
            <a:pPr marL="0" indent="0">
              <a:buNone/>
            </a:pPr>
            <a:endParaRPr lang="en-GB" sz="2800" dirty="0"/>
          </a:p>
          <a:p>
            <a:pPr marL="0" indent="0">
              <a:buNone/>
            </a:pPr>
            <a:r>
              <a:rPr lang="en-GB" sz="2800" b="1" dirty="0"/>
              <a:t>  Password:</a:t>
            </a:r>
          </a:p>
          <a:p>
            <a:r>
              <a:rPr lang="en-GB" sz="2800" dirty="0"/>
              <a:t>  Welcome#1</a:t>
            </a:r>
          </a:p>
        </p:txBody>
      </p:sp>
      <p:sp>
        <p:nvSpPr>
          <p:cNvPr id="5" name="Title 4">
            <a:extLst>
              <a:ext uri="{FF2B5EF4-FFF2-40B4-BE49-F238E27FC236}">
                <a16:creationId xmlns:a16="http://schemas.microsoft.com/office/drawing/2014/main" id="{55A3D526-241D-4106-8832-50CC8362F017}"/>
              </a:ext>
            </a:extLst>
          </p:cNvPr>
          <p:cNvSpPr>
            <a:spLocks noGrp="1"/>
          </p:cNvSpPr>
          <p:nvPr>
            <p:ph type="title" idx="4294967295"/>
          </p:nvPr>
        </p:nvSpPr>
        <p:spPr>
          <a:xfrm>
            <a:off x="0" y="365125"/>
            <a:ext cx="11258550" cy="1325563"/>
          </a:xfrm>
        </p:spPr>
        <p:txBody>
          <a:bodyPr/>
          <a:lstStyle/>
          <a:p>
            <a:r>
              <a:rPr lang="en-GB" dirty="0"/>
              <a:t>      </a:t>
            </a:r>
            <a:r>
              <a:rPr lang="en-GB" sz="4000" b="1" dirty="0">
                <a:solidFill>
                  <a:schemeClr val="accent6">
                    <a:lumMod val="75000"/>
                  </a:schemeClr>
                </a:solidFill>
              </a:rPr>
              <a:t>YOUR LOG IN DETAILS FOR ACL GATEWAY </a:t>
            </a:r>
          </a:p>
        </p:txBody>
      </p:sp>
      <p:pic>
        <p:nvPicPr>
          <p:cNvPr id="3" name="Picture 2">
            <a:extLst>
              <a:ext uri="{FF2B5EF4-FFF2-40B4-BE49-F238E27FC236}">
                <a16:creationId xmlns:a16="http://schemas.microsoft.com/office/drawing/2014/main" id="{334F2AC9-5507-40E3-B56B-B83C2D845611}"/>
              </a:ext>
            </a:extLst>
          </p:cNvPr>
          <p:cNvPicPr>
            <a:picLocks noChangeAspect="1"/>
          </p:cNvPicPr>
          <p:nvPr/>
        </p:nvPicPr>
        <p:blipFill rotWithShape="1">
          <a:blip r:embed="rId2"/>
          <a:srcRect l="25313" t="43612" r="26093" b="16111"/>
          <a:stretch/>
        </p:blipFill>
        <p:spPr>
          <a:xfrm>
            <a:off x="6353928" y="2085281"/>
            <a:ext cx="5764091" cy="2687438"/>
          </a:xfrm>
          <a:prstGeom prst="rect">
            <a:avLst/>
          </a:prstGeom>
        </p:spPr>
      </p:pic>
    </p:spTree>
    <p:extLst>
      <p:ext uri="{BB962C8B-B14F-4D97-AF65-F5344CB8AC3E}">
        <p14:creationId xmlns:p14="http://schemas.microsoft.com/office/powerpoint/2010/main" val="771971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6700B1-69B8-4070-8CFA-689D3748F18D}"/>
              </a:ext>
            </a:extLst>
          </p:cNvPr>
          <p:cNvSpPr txBox="1"/>
          <p:nvPr/>
        </p:nvSpPr>
        <p:spPr>
          <a:xfrm>
            <a:off x="209550" y="200025"/>
            <a:ext cx="5334000" cy="1077218"/>
          </a:xfrm>
          <a:prstGeom prst="rect">
            <a:avLst/>
          </a:prstGeom>
          <a:noFill/>
        </p:spPr>
        <p:txBody>
          <a:bodyPr wrap="square" rtlCol="0">
            <a:spAutoFit/>
          </a:bodyPr>
          <a:lstStyle/>
          <a:p>
            <a:r>
              <a:rPr lang="en-GB" sz="3200" dirty="0"/>
              <a:t>After you log in, you can access your ESOL course here</a:t>
            </a:r>
          </a:p>
        </p:txBody>
      </p:sp>
      <p:sp>
        <p:nvSpPr>
          <p:cNvPr id="2" name="TextBox 1">
            <a:extLst>
              <a:ext uri="{FF2B5EF4-FFF2-40B4-BE49-F238E27FC236}">
                <a16:creationId xmlns:a16="http://schemas.microsoft.com/office/drawing/2014/main" id="{4E123D95-EE77-4862-95CC-461EFC41011B}"/>
              </a:ext>
            </a:extLst>
          </p:cNvPr>
          <p:cNvSpPr txBox="1"/>
          <p:nvPr/>
        </p:nvSpPr>
        <p:spPr>
          <a:xfrm>
            <a:off x="6612942" y="345580"/>
            <a:ext cx="4323425" cy="1231106"/>
          </a:xfrm>
          <a:prstGeom prst="rect">
            <a:avLst/>
          </a:prstGeom>
          <a:noFill/>
        </p:spPr>
        <p:txBody>
          <a:bodyPr wrap="square" rtlCol="0">
            <a:spAutoFit/>
          </a:bodyPr>
          <a:lstStyle/>
          <a:p>
            <a:r>
              <a:rPr lang="en-GB" sz="2800" dirty="0"/>
              <a:t>Your online course code for this term: </a:t>
            </a:r>
            <a:r>
              <a:rPr lang="en-GB" sz="2800" b="0" i="0" dirty="0">
                <a:solidFill>
                  <a:srgbClr val="000000"/>
                </a:solidFill>
                <a:effectLst/>
              </a:rPr>
              <a:t>ESLAULP219</a:t>
            </a:r>
          </a:p>
          <a:p>
            <a:endParaRPr lang="en-GB" dirty="0"/>
          </a:p>
        </p:txBody>
      </p:sp>
      <p:sp>
        <p:nvSpPr>
          <p:cNvPr id="14" name="TextBox 13">
            <a:extLst>
              <a:ext uri="{FF2B5EF4-FFF2-40B4-BE49-F238E27FC236}">
                <a16:creationId xmlns:a16="http://schemas.microsoft.com/office/drawing/2014/main" id="{3AD8ACE7-A8AA-4C94-9AB4-F3B2C8C22F10}"/>
              </a:ext>
            </a:extLst>
          </p:cNvPr>
          <p:cNvSpPr txBox="1"/>
          <p:nvPr/>
        </p:nvSpPr>
        <p:spPr>
          <a:xfrm>
            <a:off x="179403" y="3626616"/>
            <a:ext cx="1406186" cy="584775"/>
          </a:xfrm>
          <a:prstGeom prst="rect">
            <a:avLst/>
          </a:prstGeom>
          <a:noFill/>
        </p:spPr>
        <p:txBody>
          <a:bodyPr wrap="square">
            <a:spAutoFit/>
          </a:bodyPr>
          <a:lstStyle/>
          <a:p>
            <a:r>
              <a:rPr lang="en-GB" sz="3200" dirty="0"/>
              <a:t>or here</a:t>
            </a:r>
          </a:p>
        </p:txBody>
      </p:sp>
      <p:pic>
        <p:nvPicPr>
          <p:cNvPr id="24" name="Picture 23">
            <a:extLst>
              <a:ext uri="{FF2B5EF4-FFF2-40B4-BE49-F238E27FC236}">
                <a16:creationId xmlns:a16="http://schemas.microsoft.com/office/drawing/2014/main" id="{42498475-6947-4C06-A448-93256C6EFFB9}"/>
              </a:ext>
            </a:extLst>
          </p:cNvPr>
          <p:cNvPicPr>
            <a:picLocks noChangeAspect="1"/>
          </p:cNvPicPr>
          <p:nvPr/>
        </p:nvPicPr>
        <p:blipFill rotWithShape="1">
          <a:blip r:embed="rId2"/>
          <a:srcRect l="1019" t="18624" r="26019" b="14563"/>
          <a:stretch/>
        </p:blipFill>
        <p:spPr>
          <a:xfrm>
            <a:off x="2015231" y="1622635"/>
            <a:ext cx="10051502" cy="5177512"/>
          </a:xfrm>
          <a:prstGeom prst="rect">
            <a:avLst/>
          </a:prstGeom>
        </p:spPr>
      </p:pic>
      <p:cxnSp>
        <p:nvCxnSpPr>
          <p:cNvPr id="26" name="Straight Arrow Connector 25">
            <a:extLst>
              <a:ext uri="{FF2B5EF4-FFF2-40B4-BE49-F238E27FC236}">
                <a16:creationId xmlns:a16="http://schemas.microsoft.com/office/drawing/2014/main" id="{1B287B3A-5CF9-427D-944E-E6729A367D5E}"/>
              </a:ext>
            </a:extLst>
          </p:cNvPr>
          <p:cNvCxnSpPr>
            <a:cxnSpLocks/>
          </p:cNvCxnSpPr>
          <p:nvPr/>
        </p:nvCxnSpPr>
        <p:spPr>
          <a:xfrm>
            <a:off x="1298081" y="1323192"/>
            <a:ext cx="928274" cy="11891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A55DCF-7EC2-4CFA-A5A7-0201330079B1}"/>
              </a:ext>
            </a:extLst>
          </p:cNvPr>
          <p:cNvCxnSpPr>
            <a:cxnSpLocks/>
          </p:cNvCxnSpPr>
          <p:nvPr/>
        </p:nvCxnSpPr>
        <p:spPr>
          <a:xfrm>
            <a:off x="1509204" y="4136994"/>
            <a:ext cx="717151" cy="208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604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384992-7F48-4F2C-B17F-146F362FC127}"/>
              </a:ext>
            </a:extLst>
          </p:cNvPr>
          <p:cNvSpPr txBox="1"/>
          <p:nvPr/>
        </p:nvSpPr>
        <p:spPr>
          <a:xfrm>
            <a:off x="1639410" y="265681"/>
            <a:ext cx="4323425" cy="1231106"/>
          </a:xfrm>
          <a:prstGeom prst="rect">
            <a:avLst/>
          </a:prstGeom>
          <a:noFill/>
        </p:spPr>
        <p:txBody>
          <a:bodyPr wrap="square" rtlCol="0">
            <a:spAutoFit/>
          </a:bodyPr>
          <a:lstStyle/>
          <a:p>
            <a:r>
              <a:rPr lang="en-GB" sz="2800" dirty="0"/>
              <a:t>Your online course code for this term: </a:t>
            </a:r>
            <a:r>
              <a:rPr lang="en-GB" sz="2800" b="0" i="0" dirty="0">
                <a:solidFill>
                  <a:srgbClr val="000000"/>
                </a:solidFill>
                <a:effectLst/>
              </a:rPr>
              <a:t>ESLAULP219</a:t>
            </a:r>
          </a:p>
          <a:p>
            <a:endParaRPr lang="en-GB" dirty="0"/>
          </a:p>
        </p:txBody>
      </p:sp>
      <p:pic>
        <p:nvPicPr>
          <p:cNvPr id="8" name="Picture 7">
            <a:extLst>
              <a:ext uri="{FF2B5EF4-FFF2-40B4-BE49-F238E27FC236}">
                <a16:creationId xmlns:a16="http://schemas.microsoft.com/office/drawing/2014/main" id="{4C906213-171B-4E7C-9B75-B16872CF5DFD}"/>
              </a:ext>
            </a:extLst>
          </p:cNvPr>
          <p:cNvPicPr>
            <a:picLocks noChangeAspect="1"/>
          </p:cNvPicPr>
          <p:nvPr/>
        </p:nvPicPr>
        <p:blipFill rotWithShape="1">
          <a:blip r:embed="rId2"/>
          <a:srcRect l="874" t="22784" r="29733" b="11844"/>
          <a:stretch/>
        </p:blipFill>
        <p:spPr>
          <a:xfrm>
            <a:off x="703690" y="1367161"/>
            <a:ext cx="9860544" cy="5225157"/>
          </a:xfrm>
          <a:prstGeom prst="rect">
            <a:avLst/>
          </a:prstGeom>
        </p:spPr>
      </p:pic>
      <p:sp>
        <p:nvSpPr>
          <p:cNvPr id="9" name="Oval 8">
            <a:extLst>
              <a:ext uri="{FF2B5EF4-FFF2-40B4-BE49-F238E27FC236}">
                <a16:creationId xmlns:a16="http://schemas.microsoft.com/office/drawing/2014/main" id="{960BB0C9-5C0A-4DA0-ABA8-BE44DC6F5399}"/>
              </a:ext>
            </a:extLst>
          </p:cNvPr>
          <p:cNvSpPr/>
          <p:nvPr/>
        </p:nvSpPr>
        <p:spPr>
          <a:xfrm>
            <a:off x="3187084" y="3429000"/>
            <a:ext cx="3817398" cy="14892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340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5A2FE-4FB6-48D2-A0FD-30FF5E032C3D}"/>
              </a:ext>
            </a:extLst>
          </p:cNvPr>
          <p:cNvSpPr txBox="1"/>
          <p:nvPr/>
        </p:nvSpPr>
        <p:spPr>
          <a:xfrm>
            <a:off x="656947" y="230819"/>
            <a:ext cx="11354540" cy="6832640"/>
          </a:xfrm>
          <a:prstGeom prst="rect">
            <a:avLst/>
          </a:prstGeom>
          <a:noFill/>
        </p:spPr>
        <p:txBody>
          <a:bodyPr wrap="square" rtlCol="0">
            <a:spAutoFit/>
          </a:bodyPr>
          <a:lstStyle/>
          <a:p>
            <a:r>
              <a:rPr lang="en-GB" sz="2800" b="1" dirty="0">
                <a:solidFill>
                  <a:srgbClr val="000000"/>
                </a:solidFill>
              </a:rPr>
              <a:t>AUTUMN TERM 2021</a:t>
            </a:r>
            <a:endParaRPr lang="en-GB" sz="2800" b="1" i="0" dirty="0">
              <a:solidFill>
                <a:srgbClr val="000000"/>
              </a:solidFill>
              <a:effectLst/>
            </a:endParaRPr>
          </a:p>
          <a:p>
            <a:endParaRPr lang="en-GB" sz="2800" b="1" dirty="0">
              <a:solidFill>
                <a:srgbClr val="000000"/>
              </a:solidFill>
            </a:endParaRPr>
          </a:p>
          <a:p>
            <a:r>
              <a:rPr lang="en-GB" sz="2800" b="1" i="0" dirty="0">
                <a:solidFill>
                  <a:srgbClr val="000000"/>
                </a:solidFill>
                <a:effectLst/>
              </a:rPr>
              <a:t>Course start date:</a:t>
            </a:r>
            <a:r>
              <a:rPr lang="en-GB" sz="2800" b="0" i="0" dirty="0">
                <a:solidFill>
                  <a:srgbClr val="000000"/>
                </a:solidFill>
                <a:effectLst/>
              </a:rPr>
              <a:t> </a:t>
            </a:r>
            <a:r>
              <a:rPr lang="en-GB" sz="2800" dirty="0">
                <a:solidFill>
                  <a:srgbClr val="000000"/>
                </a:solidFill>
              </a:rPr>
              <a:t>20</a:t>
            </a:r>
            <a:r>
              <a:rPr lang="en-GB" sz="2800" b="0" i="0" dirty="0">
                <a:solidFill>
                  <a:srgbClr val="000000"/>
                </a:solidFill>
                <a:effectLst/>
              </a:rPr>
              <a:t>th September</a:t>
            </a:r>
            <a:br>
              <a:rPr lang="en-GB" sz="2800" b="0" i="0" dirty="0">
                <a:solidFill>
                  <a:srgbClr val="000000"/>
                </a:solidFill>
                <a:effectLst/>
              </a:rPr>
            </a:br>
            <a:r>
              <a:rPr lang="en-GB" sz="2800" b="1" i="0" dirty="0">
                <a:solidFill>
                  <a:srgbClr val="000000"/>
                </a:solidFill>
                <a:effectLst/>
              </a:rPr>
              <a:t>Course end date:</a:t>
            </a:r>
            <a:r>
              <a:rPr lang="en-GB" sz="2800" b="0" i="0" dirty="0">
                <a:solidFill>
                  <a:srgbClr val="000000"/>
                </a:solidFill>
                <a:effectLst/>
              </a:rPr>
              <a:t> </a:t>
            </a:r>
            <a:r>
              <a:rPr lang="en-GB" sz="2800" dirty="0">
                <a:solidFill>
                  <a:srgbClr val="000000"/>
                </a:solidFill>
              </a:rPr>
              <a:t>15</a:t>
            </a:r>
            <a:r>
              <a:rPr lang="en-GB" sz="2800" b="0" i="0" dirty="0">
                <a:solidFill>
                  <a:srgbClr val="000000"/>
                </a:solidFill>
                <a:effectLst/>
              </a:rPr>
              <a:t>th December</a:t>
            </a:r>
            <a:br>
              <a:rPr lang="en-GB" sz="2800" b="0" i="0" dirty="0">
                <a:solidFill>
                  <a:srgbClr val="000000"/>
                </a:solidFill>
                <a:effectLst/>
              </a:rPr>
            </a:br>
            <a:r>
              <a:rPr lang="en-GB" sz="2800" b="1" i="0" dirty="0">
                <a:solidFill>
                  <a:srgbClr val="000000"/>
                </a:solidFill>
                <a:effectLst/>
              </a:rPr>
              <a:t>Half-term </a:t>
            </a:r>
            <a:r>
              <a:rPr lang="en-GB" sz="2800" b="0" i="0" dirty="0">
                <a:solidFill>
                  <a:srgbClr val="000000"/>
                </a:solidFill>
                <a:effectLst/>
              </a:rPr>
              <a:t>break: </a:t>
            </a:r>
            <a:r>
              <a:rPr lang="en-GB" sz="2800" dirty="0">
                <a:solidFill>
                  <a:srgbClr val="000000"/>
                </a:solidFill>
              </a:rPr>
              <a:t>25</a:t>
            </a:r>
            <a:r>
              <a:rPr lang="en-GB" sz="2800" b="0" i="0" dirty="0">
                <a:solidFill>
                  <a:srgbClr val="000000"/>
                </a:solidFill>
                <a:effectLst/>
              </a:rPr>
              <a:t>th October - </a:t>
            </a:r>
            <a:r>
              <a:rPr lang="en-GB" sz="2800" dirty="0">
                <a:solidFill>
                  <a:srgbClr val="000000"/>
                </a:solidFill>
              </a:rPr>
              <a:t>2</a:t>
            </a:r>
            <a:r>
              <a:rPr lang="en-GB" sz="2800" b="0" i="0" dirty="0">
                <a:solidFill>
                  <a:srgbClr val="000000"/>
                </a:solidFill>
                <a:effectLst/>
              </a:rPr>
              <a:t>9th October </a:t>
            </a:r>
          </a:p>
          <a:p>
            <a:endParaRPr lang="en-GB" sz="2800" dirty="0"/>
          </a:p>
          <a:p>
            <a:r>
              <a:rPr lang="en-GB" sz="2800" b="1" dirty="0"/>
              <a:t>Times of your course:</a:t>
            </a:r>
          </a:p>
          <a:p>
            <a:r>
              <a:rPr lang="en-GB" sz="2800" dirty="0">
                <a:effectLst/>
                <a:ea typeface="Times New Roman" panose="02020603050405020304" pitchFamily="18" charset="0"/>
              </a:rPr>
              <a:t>Monda</a:t>
            </a:r>
            <a:r>
              <a:rPr lang="en-GB" sz="2800" dirty="0">
                <a:ea typeface="Times New Roman" panose="02020603050405020304" pitchFamily="18" charset="0"/>
              </a:rPr>
              <a:t>y 10 am – 12 pm</a:t>
            </a:r>
          </a:p>
          <a:p>
            <a:r>
              <a:rPr lang="en-GB" sz="2800" dirty="0">
                <a:effectLst/>
                <a:ea typeface="Times New Roman" panose="02020603050405020304" pitchFamily="18" charset="0"/>
              </a:rPr>
              <a:t>Wednesday</a:t>
            </a:r>
            <a:r>
              <a:rPr lang="en-GB" sz="2800" dirty="0">
                <a:ea typeface="Times New Roman" panose="02020603050405020304" pitchFamily="18" charset="0"/>
              </a:rPr>
              <a:t> 10 am – 12 pm</a:t>
            </a:r>
          </a:p>
          <a:p>
            <a:endParaRPr lang="en-GB" sz="2800" b="1" dirty="0">
              <a:ea typeface="Times New Roman" panose="02020603050405020304" pitchFamily="18" charset="0"/>
            </a:endParaRPr>
          </a:p>
          <a:p>
            <a:r>
              <a:rPr lang="en-GB" sz="2800" b="1" dirty="0">
                <a:effectLst/>
                <a:ea typeface="Times New Roman" panose="02020603050405020304" pitchFamily="18" charset="0"/>
              </a:rPr>
              <a:t>How long is the course?</a:t>
            </a:r>
          </a:p>
          <a:p>
            <a:r>
              <a:rPr lang="en-GB" sz="2800" dirty="0">
                <a:effectLst/>
                <a:ea typeface="Times New Roman" panose="02020603050405020304" pitchFamily="18" charset="0"/>
              </a:rPr>
              <a:t>10 weeks per term</a:t>
            </a:r>
          </a:p>
          <a:p>
            <a:r>
              <a:rPr lang="en-GB" sz="2800" dirty="0">
                <a:effectLst/>
                <a:ea typeface="Times New Roman" panose="02020603050405020304" pitchFamily="18" charset="0"/>
              </a:rPr>
              <a:t>There is an opportunity to attend all 3 terms: autumn, spring and summer.</a:t>
            </a:r>
            <a:endParaRPr lang="en-GB" sz="2800" dirty="0"/>
          </a:p>
          <a:p>
            <a:endParaRPr lang="en-GB" sz="2800" dirty="0">
              <a:effectLst/>
              <a:ea typeface="Times New Roman" panose="02020603050405020304" pitchFamily="18" charset="0"/>
            </a:endParaRPr>
          </a:p>
          <a:p>
            <a:endParaRPr lang="en-GB" sz="2800" dirty="0">
              <a:effectLst/>
              <a:ea typeface="Times New Roman" panose="02020603050405020304" pitchFamily="18" charset="0"/>
            </a:endParaRPr>
          </a:p>
          <a:p>
            <a:endParaRPr lang="en-GB" dirty="0"/>
          </a:p>
        </p:txBody>
      </p:sp>
      <p:pic>
        <p:nvPicPr>
          <p:cNvPr id="3074" name="Picture 2" descr="195,064 Study Cartoon Stock Photos and Images - 123RF">
            <a:extLst>
              <a:ext uri="{FF2B5EF4-FFF2-40B4-BE49-F238E27FC236}">
                <a16:creationId xmlns:a16="http://schemas.microsoft.com/office/drawing/2014/main" id="{4766C923-D091-4092-8E30-E2D1993DC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120" y="623009"/>
            <a:ext cx="2805991" cy="280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3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unny pensil in graduation cap and with diploma Vector Image">
            <a:extLst>
              <a:ext uri="{FF2B5EF4-FFF2-40B4-BE49-F238E27FC236}">
                <a16:creationId xmlns:a16="http://schemas.microsoft.com/office/drawing/2014/main" id="{7BCB27F1-CDB5-44D3-BBAD-E80C8087F8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12" b="10894"/>
          <a:stretch/>
        </p:blipFill>
        <p:spPr bwMode="auto">
          <a:xfrm>
            <a:off x="7170693" y="2825601"/>
            <a:ext cx="3615923" cy="3362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8A1507-B469-4646-884F-1553C62C32F0}"/>
              </a:ext>
            </a:extLst>
          </p:cNvPr>
          <p:cNvSpPr txBox="1"/>
          <p:nvPr/>
        </p:nvSpPr>
        <p:spPr>
          <a:xfrm>
            <a:off x="908234" y="1375787"/>
            <a:ext cx="10209321" cy="3477875"/>
          </a:xfrm>
          <a:prstGeom prst="rect">
            <a:avLst/>
          </a:prstGeom>
          <a:noFill/>
        </p:spPr>
        <p:txBody>
          <a:bodyPr wrap="square" rtlCol="0">
            <a:spAutoFit/>
          </a:bodyPr>
          <a:lstStyle/>
          <a:p>
            <a:r>
              <a:rPr lang="en-GB" sz="4400" dirty="0"/>
              <a:t>Our topic this term:</a:t>
            </a:r>
          </a:p>
          <a:p>
            <a:endParaRPr lang="en-GB" sz="4400" dirty="0"/>
          </a:p>
          <a:p>
            <a:r>
              <a:rPr lang="en-GB" sz="4400" b="1" dirty="0"/>
              <a:t>Me and My Health</a:t>
            </a:r>
          </a:p>
          <a:p>
            <a:endParaRPr lang="en-GB" sz="4400" b="1" dirty="0"/>
          </a:p>
          <a:p>
            <a:r>
              <a:rPr lang="en-GB" sz="4400" dirty="0"/>
              <a:t>This is also the exam topic </a:t>
            </a:r>
          </a:p>
        </p:txBody>
      </p:sp>
    </p:spTree>
    <p:extLst>
      <p:ext uri="{BB962C8B-B14F-4D97-AF65-F5344CB8AC3E}">
        <p14:creationId xmlns:p14="http://schemas.microsoft.com/office/powerpoint/2010/main" val="128345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b="1" dirty="0">
                <a:latin typeface="+mn-lt"/>
              </a:rPr>
              <a:t>Attendance and punctuality</a:t>
            </a:r>
          </a:p>
        </p:txBody>
      </p:sp>
      <p:sp>
        <p:nvSpPr>
          <p:cNvPr id="3" name="Content Placeholder 2"/>
          <p:cNvSpPr>
            <a:spLocks noGrp="1"/>
          </p:cNvSpPr>
          <p:nvPr>
            <p:ph idx="1"/>
          </p:nvPr>
        </p:nvSpPr>
        <p:spPr/>
        <p:txBody>
          <a:bodyPr>
            <a:normAutofit lnSpcReduction="10000"/>
          </a:bodyPr>
          <a:lstStyle/>
          <a:p>
            <a:pPr marL="0" indent="0">
              <a:buNone/>
              <a:defRPr/>
            </a:pPr>
            <a:r>
              <a:rPr lang="en-GB" sz="3600" dirty="0"/>
              <a:t>Come to every class</a:t>
            </a:r>
          </a:p>
          <a:p>
            <a:pPr marL="0" indent="0">
              <a:buNone/>
              <a:defRPr/>
            </a:pPr>
            <a:r>
              <a:rPr lang="en-GB" sz="3600" dirty="0"/>
              <a:t>100% attendance is expected</a:t>
            </a:r>
          </a:p>
          <a:p>
            <a:pPr marL="0" indent="0">
              <a:buNone/>
              <a:defRPr/>
            </a:pPr>
            <a:endParaRPr lang="en-GB" sz="3600" dirty="0"/>
          </a:p>
          <a:p>
            <a:pPr marL="0" indent="0">
              <a:buNone/>
              <a:defRPr/>
            </a:pPr>
            <a:r>
              <a:rPr lang="en-GB" sz="3600" dirty="0"/>
              <a:t>Don’t be late!</a:t>
            </a:r>
          </a:p>
          <a:p>
            <a:pPr marL="0" indent="0">
              <a:buNone/>
              <a:defRPr/>
            </a:pPr>
            <a:endParaRPr lang="en-GB" dirty="0"/>
          </a:p>
          <a:p>
            <a:pPr marL="0" indent="0">
              <a:buNone/>
              <a:defRPr/>
            </a:pPr>
            <a:endParaRPr lang="en-GB" dirty="0"/>
          </a:p>
          <a:p>
            <a:pPr marL="0" indent="0">
              <a:buNone/>
              <a:defRPr/>
            </a:pPr>
            <a:r>
              <a:rPr lang="en-GB" dirty="0"/>
              <a:t>			</a:t>
            </a:r>
          </a:p>
          <a:p>
            <a:pPr marL="0" indent="0">
              <a:buNone/>
              <a:defRPr/>
            </a:pPr>
            <a:r>
              <a:rPr lang="en-GB" dirty="0"/>
              <a:t>			</a:t>
            </a:r>
            <a:r>
              <a:rPr lang="en-GB" sz="3600" dirty="0"/>
              <a:t>Be ready to learn</a:t>
            </a:r>
          </a:p>
          <a:p>
            <a:pPr marL="0" indent="0">
              <a:buNone/>
              <a:defRPr/>
            </a:pPr>
            <a:endParaRPr lang="en-GB" dirty="0"/>
          </a:p>
          <a:p>
            <a:pPr marL="0" indent="0">
              <a:buNone/>
              <a:defRPr/>
            </a:pPr>
            <a:endParaRPr lang="en-GB" dirty="0"/>
          </a:p>
        </p:txBody>
      </p:sp>
      <p:pic>
        <p:nvPicPr>
          <p:cNvPr id="163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9002" y="3167527"/>
            <a:ext cx="2354166" cy="166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172" y="4294065"/>
            <a:ext cx="2098675" cy="210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395" y="514963"/>
            <a:ext cx="1805186" cy="1805186"/>
          </a:xfrm>
          <a:prstGeom prst="rect">
            <a:avLst/>
          </a:prstGeom>
        </p:spPr>
      </p:pic>
      <p:pic>
        <p:nvPicPr>
          <p:cNvPr id="7" name="Picture 2" descr="Cartoon Alarm Clock Stock Illustration - Download Image Now - iStock">
            <a:extLst>
              <a:ext uri="{FF2B5EF4-FFF2-40B4-BE49-F238E27FC236}">
                <a16:creationId xmlns:a16="http://schemas.microsoft.com/office/drawing/2014/main" id="{07C8CCC2-7C12-4D30-8BE6-EF96C65E4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6253" y="2641032"/>
            <a:ext cx="3243470" cy="324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81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389"/>
                                        </p:tgtEl>
                                        <p:attrNameLst>
                                          <p:attrName>style.visibility</p:attrName>
                                        </p:attrNameLst>
                                      </p:cBhvr>
                                      <p:to>
                                        <p:strVal val="visible"/>
                                      </p:to>
                                    </p:set>
                                    <p:animEffect transition="in" filter="fade">
                                      <p:cBhvr>
                                        <p:cTn id="35" dur="1000"/>
                                        <p:tgtEl>
                                          <p:spTgt spid="16389"/>
                                        </p:tgtEl>
                                      </p:cBhvr>
                                    </p:animEffect>
                                    <p:anim calcmode="lin" valueType="num">
                                      <p:cBhvr>
                                        <p:cTn id="36" dur="1000" fill="hold"/>
                                        <p:tgtEl>
                                          <p:spTgt spid="16389"/>
                                        </p:tgtEl>
                                        <p:attrNameLst>
                                          <p:attrName>ppt_x</p:attrName>
                                        </p:attrNameLst>
                                      </p:cBhvr>
                                      <p:tavLst>
                                        <p:tav tm="0">
                                          <p:val>
                                            <p:strVal val="#ppt_x"/>
                                          </p:val>
                                        </p:tav>
                                        <p:tav tm="100000">
                                          <p:val>
                                            <p:strVal val="#ppt_x"/>
                                          </p:val>
                                        </p:tav>
                                      </p:tavLst>
                                    </p:anim>
                                    <p:anim calcmode="lin" valueType="num">
                                      <p:cBhvr>
                                        <p:cTn id="37"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771171" y="-159537"/>
            <a:ext cx="8856662" cy="6480175"/>
          </a:xfrm>
        </p:spPr>
        <p:txBody>
          <a:bodyPr>
            <a:normAutofit fontScale="92500" lnSpcReduction="10000"/>
          </a:bodyPr>
          <a:lstStyle/>
          <a:p>
            <a:pPr marL="0" indent="0">
              <a:buNone/>
            </a:pPr>
            <a:endParaRPr lang="en-GB" altLang="en-US" sz="4000" dirty="0"/>
          </a:p>
          <a:p>
            <a:pPr marL="0" indent="0">
              <a:buNone/>
            </a:pPr>
            <a:r>
              <a:rPr lang="en-GB" altLang="en-US" sz="4000" dirty="0"/>
              <a:t>If you are ill or have an </a:t>
            </a:r>
            <a:br>
              <a:rPr lang="en-GB" altLang="en-US" sz="4000" dirty="0"/>
            </a:br>
            <a:r>
              <a:rPr lang="en-GB" altLang="en-US" sz="4000" dirty="0"/>
              <a:t>urgent appointment:</a:t>
            </a:r>
          </a:p>
          <a:p>
            <a:endParaRPr lang="en-GB" altLang="en-US" sz="4000" dirty="0"/>
          </a:p>
          <a:p>
            <a:pPr marL="0" indent="0">
              <a:buNone/>
            </a:pPr>
            <a:r>
              <a:rPr lang="en-GB" altLang="en-US" sz="4000" dirty="0"/>
              <a:t>Tell your teacher</a:t>
            </a:r>
          </a:p>
          <a:p>
            <a:pPr marL="0" indent="0">
              <a:buNone/>
            </a:pPr>
            <a:endParaRPr lang="en-GB" altLang="en-US" sz="4000" dirty="0"/>
          </a:p>
          <a:p>
            <a:pPr marL="0" indent="0">
              <a:buNone/>
            </a:pPr>
            <a:r>
              <a:rPr lang="en-GB" altLang="en-US" sz="4000" dirty="0"/>
              <a:t>You can email, text, or WhatsApp</a:t>
            </a:r>
          </a:p>
          <a:p>
            <a:pPr marL="0" indent="0">
              <a:buNone/>
            </a:pPr>
            <a:endParaRPr lang="en-GB" altLang="en-US" sz="4000" dirty="0"/>
          </a:p>
          <a:p>
            <a:pPr marL="0" indent="0">
              <a:buNone/>
            </a:pPr>
            <a:r>
              <a:rPr lang="en-GB" sz="4000" dirty="0">
                <a:hlinkClick r:id="rId2"/>
              </a:rPr>
              <a:t>petra.belikova@islington.gov.uk</a:t>
            </a:r>
            <a:endParaRPr lang="en-GB" sz="4000" dirty="0"/>
          </a:p>
          <a:p>
            <a:pPr marL="0" indent="0">
              <a:buNone/>
            </a:pPr>
            <a:endParaRPr lang="en-GB" sz="4000" dirty="0"/>
          </a:p>
          <a:p>
            <a:pPr marL="0" indent="0">
              <a:buNone/>
            </a:pPr>
            <a:r>
              <a:rPr lang="en-GB" sz="4000" dirty="0"/>
              <a:t>Tel: 07971 613271</a:t>
            </a:r>
          </a:p>
          <a:p>
            <a:pPr marL="0" indent="0">
              <a:buNone/>
            </a:pPr>
            <a:endParaRPr lang="en-GB" altLang="en-US" sz="4000" dirty="0"/>
          </a:p>
        </p:txBody>
      </p:sp>
      <p:pic>
        <p:nvPicPr>
          <p:cNvPr id="1026" name="Picture 2" descr="Have Cold Cartoon Images, Stock Photos &amp;amp; Vectors | Shutterstock">
            <a:extLst>
              <a:ext uri="{FF2B5EF4-FFF2-40B4-BE49-F238E27FC236}">
                <a16:creationId xmlns:a16="http://schemas.microsoft.com/office/drawing/2014/main" id="{6EA9A928-48DA-45A8-9EF6-899A8E5C5D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09"/>
          <a:stretch/>
        </p:blipFill>
        <p:spPr bwMode="auto">
          <a:xfrm>
            <a:off x="8479222" y="518085"/>
            <a:ext cx="2941607" cy="1952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FCC88EB-99B0-4573-8BA0-0C4B5819C398}"/>
              </a:ext>
            </a:extLst>
          </p:cNvPr>
          <p:cNvSpPr txBox="1"/>
          <p:nvPr/>
        </p:nvSpPr>
        <p:spPr>
          <a:xfrm>
            <a:off x="8691238" y="3207984"/>
            <a:ext cx="3053919" cy="1815882"/>
          </a:xfrm>
          <a:prstGeom prst="rect">
            <a:avLst/>
          </a:prstGeom>
          <a:noFill/>
        </p:spPr>
        <p:txBody>
          <a:bodyPr wrap="square" rtlCol="0">
            <a:spAutoFit/>
          </a:bodyPr>
          <a:lstStyle/>
          <a:p>
            <a:r>
              <a:rPr lang="en-GB" sz="2800" dirty="0"/>
              <a:t>Please do not arrange non-urgent appointments in class time.</a:t>
            </a:r>
          </a:p>
        </p:txBody>
      </p:sp>
      <p:sp>
        <p:nvSpPr>
          <p:cNvPr id="3" name="Rectangle: Rounded Corners 2">
            <a:extLst>
              <a:ext uri="{FF2B5EF4-FFF2-40B4-BE49-F238E27FC236}">
                <a16:creationId xmlns:a16="http://schemas.microsoft.com/office/drawing/2014/main" id="{4F2FF9CA-65E5-4A3A-B5E8-67C9ED78BDE6}"/>
              </a:ext>
            </a:extLst>
          </p:cNvPr>
          <p:cNvSpPr/>
          <p:nvPr/>
        </p:nvSpPr>
        <p:spPr>
          <a:xfrm>
            <a:off x="8534038" y="3080551"/>
            <a:ext cx="3211119" cy="21217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0967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11" descr="data:image/jpeg;base64,/9j/4AAQSkZJRgABAQAAAQABAAD/2wCEAAkGBxMQERUSEhQWFRUTFBYUFhgWGBYcFRUUFhYYGBUWFh0YHCggHBolGxcXJDEiJywrLi4uGiAzODMuNygtLisBCgoKBQUFDgUFDisZExkrKysrKysrKysrKysrKysrKysrKysrKysrKysrKysrKysrKysrKysrKysrKysrKysrK//AABEIAQEAxAMBIgACEQEDEQH/xAAcAAEAAgIDAQAAAAAAAAAAAAAABQcGCAIDBAH/xABJEAACAQIEAwYCBwQGBgsAAAABAgMAEQQFEiEGMUEHEyJRYXGBkRQyUmJyobEjQoLBM0NTkqLRCBVzstLiFhckY2SDk6OzwuH/xAAUAQEAAAAAAAAAAAAAAAAAAAAA/8QAFBEBAAAAAAAAAAAAAAAAAAAAAP/aAAwDAQACEQMRAD8AvGlKUClKUClKUClKUClKUClKUClKUClKUClKUClKUClKUClKUClKUClKUClKUClKUClKUClKUClKUClKUClKUClKUClKUClKUClKUClKUClKUClKUClKUClKUCldcs6oLswHueftUXmPEeHw/wDSyKnlrZUv7ByCfgDQTFKwPGdqGDQ6Vk1t0CI7X9i2gfnXlPaUT9TC4th5iBbH2tK1BY1Krb/rSCf0uExSj7RhQAfOUV7cD2qYGT98j3Vh+dtP+KgzylQuX8U4ScApMlj1uLH48vzqZVgRcG4PUcqD7SlKBSlKBSlKBSlKBSlKBSlKBSlKBSlKBUHxfny4GBXPOSRYl2vpuCzvbrpRXa3XTbrU5Vadte64FftYz8u7YH4b0HODKMyzE94Z/oeHbddHixEiHqXBBW+3UD7lqmMs7NsBD4njadzzaZi1/wCEWT8qyfLVtDGPKNB/hFemg8uEy6GEWiijjHkiKv6CvTavtKD4RUdmGQ4XEf00ET+rIpPztepKlBgOa9lOEku2HeTDP5qzMt/UMdVvQMKxnESZnkLq8jifCs6rrFtIJNgCvNSfj7mrkrAe29b5S/pNB/8AIB/OgzjB4kSxrIvJ1DD2IvXdUTwq18JD+AVLUClKUClKUClKUClKUClKUClKUCobi/GTw4OaXDBTJGhcagT4V3ewHNtN7etTNcX5G9uXXl8aDAezPi5sWZIp3LyHxqSALi3iUAbAC1x6V5O0uP6VPFHHd5YLaY1B2MhBMznksaCMC5+2eoF8XbN8NlzvoCxSAttG3eSbsbqJPqotuVhqta5qAzjtAkk1CJFiUm5tcknozEndvWg2GgnjijRTItlVVBLDewtevTFMri6kEehvWpUubyG51W1MWsp0i7EliFWwFySdhXvyLi7E4SQPHKdiLg7gjyNBtTSsNy/tEwj4eGVms8oN4xbUCiln2vv9XYDc3HnXtw/HGDfk7D8SMP1FBktfCa6MLi1lQSIdSsLgjkRVTdtvF88JXBxB40ddTycu8H2EPkOtBZGJ4pwcbaWnS42IBvb3tUDx/icNj8vlgSePW4DxjUoZmidZLAMRz028t61uXEMSAASTsNrknyAqVRcbChPdYhEe2omKUIwG41eGxA9aDYXs0nkOD7uTfuXMaty1qALHTzU78juPga9GZ5vKJ40i8RkYgDcrpA/e28N7Mb+SetUhlvHcip3Ut9JXSJIiEmQDlpI2YC9wrAj0qwuzPOZMTiPFLFMqoQrFgs68h44/O21xzsdhfcLTpSlApSlApSlApSlApSlApSlBHZ/nUOBgaedtKL82Y8lUdSa1/wCN+07EY4lIyYYOiqbMw++Rz9uVSPb7m7SY6PDXPdwRB7dC8t7k+yqAPc+dVaTegyzgXII8xmdZpGRYwrWW2p9RINieVreXUVn2Zx5FlqaDHHJJbkR3svx1X0/G1Vbw1lWMxMhTBpIzEaWKXCqDz1vsFHuayI8GDLsdh4syAaKUB27tmCnezKWABuvM2tf40GOYTKpMbiGjwUMkl2JVBa6KT4Q7X0qPUnpVq8KditrSZhJfr3MJIHs8nM+y296tjLcDBhogkEaRxgbBAAvvtz96is54xwmGHjlBPkhBv8eXyoOvMeCMDNCkBhCRxNqTuiY2ViLE3Xck9b3v1rGY+zmGcyd3NiItEpjUq4a6qqg31Dnq1fOo7OO2eOO4hiv5XuSf0tWIN2w41biJVQMzNvpY3Y3PNKC/srwQw8KQpfTGoUE8zbmzeZJuT6munO8mgxsZixMSyIftDcHzU81PqKoIdsOZfbX20x/8FS2W9tGKuA4jb8S2v8VIoOfE3ZJPg5FxOAviY43D90TpmXSb2DC2obdLH0NZPw3x/hJlKyP3Mi3DxTeF1K3uN9m5Hlv6VzyrtdgewxELxn7UZ1j3sbH5Xrp4/GWZrAGjMbz8xIm0sSLuxddib7IoYW1OtBWHHuaYDFS97g1dJCfH4Ascg+1a9w3w361jmCxzxOHRirKbgqSCD6EVkGadnGY4aBcQ8OtGXURES7xjprUC4Ft7i4HWsVVvKg2B7M+0r6WVw2LIEp2STpJ91vJv1q0K07wOIKMCDYggjzBHKtqOCMc+Iy/DSyNqdol1MebMNiT72oJylKUClKUClKUClKUClKUFRdrnAeJx2NhmwsevvIjHKxZVVDGboWvvuHPIE+GufC/YnBFZ8dIZ2G/dpdYfZj9Z/wAh6VbVKDzYDAxYdBHDGkaLyVFCqPgKwTtogw74RTJIsc0TrJEW8r2YNbfSfzIAAPKpfj7jWLLIrmzTMPAnl94/yHWx6Aka6ZnmWJzPEXctI7m6r0F9ieg+J9thYAMjxnaHO8SwLKRFEgQEixcDkbeQFvrXPLlUNBgMVjDqVWCn+skJ3+J3PwqcyzhyLCAPMpnm28KqWWPUbAkeX3j5EgVmWXZLLiGN/En3SVjvuCC3Nvhcc9hQYPguBo/66Y36hbXPsNyalv8Ao1gYVZmjdgn1i2s2t6bVY2E4XsFBewX7ChQdrHnc/K1efG4fD4abu2gd1OHnxJYSSMSIO7DLoJ+sQ4t7UGGHhXCtsIGFxfYNe23kT5iobMODIRyuB67G/s4qz8EkT4mOExrebDtPFJDNIRpRkV1axHV1sw2O+wtvNPkYKlQxAvcq1nU733v4rX9aChZeHZY+V2Xp5j/OoLNNcTKyllZTzFwRb1G/O3Kr4zLhox6mRbDTsI/EhIufEh3Fzb6vK3Oscx2QrKiidFR3FxpbUhPUK9huCbbjrsTQeXgXtmZSsOYjUuwE6jxL/tFH1h6rv6HnWb8RdnmXZsgxEYEbyDUs+H02cHqwHhe/nz9ao/ifhCTDEugJX9K9XZ1x/NlUuhrvhmb9pF1Unm8d+TeY5H33oJbNOyTMMPIAiLiEJtrjIBA++jm4+Gqr74dy36JhYcPe/dRqhPmQPEfneu/LMwjxMSTQsHjkUMrDkQf5+leqgUpSgUpSgUpSgUpSgUpSgVDcWcQR5fhnxEhG2yLf68hB0r+RJ9AamK1z7Y+KjjMYYY2/Y4e6C3JpL+NvmLey+tBiecZnPmOKMj3eSVrKPfoPIWA9gPSs54eyP6MhCbvYGaT7I28KX5nyX4nmAY7gTI2CibTeSXwxA8lXqx9/0sOtWnw3kq+GSxC/ug83brK1jYnmAfLfqLBwyHhkHdwQh30Hmx6tIeZvt4b223v0lMHr+kYuHWdKJCY7aR3YdHvp28163rIUQAe1Q0OXTLisRPqjtPHHGi+K6mLXZmPUHXuBa1hzoPnBczzYDCyynU7QRs5P7zlfETb1r5mDlcwwzCORlWDEqzKjFFLmEoCQLAnQ3y3r2cP5c2Fw0WHZ1cxqE1KpUED0JNj8akQSeXKggMmZnmMj4SaJ3SxkfuQiIpusKaJGa1yTyFzcm2wE7pv7iuSN8j+tfXHUUEHGB/rNrbasECR6rORf3sR8hXrxuVq2plVdTCzBh4HHkw/mPS9+Vc2ytDiBitTiQRGG1xo0FgxBFueoA3517d/egwnF5ev9G12UjfUPFEx2Cufsk8j+ZG4qLtC4OOFYzRjwfvenr/n8+V7XpmeNiZhYkM7GBToJjlO+qAMRp17MFJ21AjqRUbJDHiRLhrOe7VSrujgOjKCLMws5W+lrE8xfcmgqvsd45OBxAwszf9mnYDf+qmYgK48lPJvgehrY4VqJxbkRwOJaIjwHdL7+G9ivrY7eosetX/2OcUnH4AJIbzYW0Tkndkt+zc+4Fj6qaDPaUpQKUpQKUpQKUpQKUpQY72g559Ay+ecGzhdEf+0kIRPkTf4VrBlGCOInSLfxsAT1082PyFXF/pD5kViwuHH9Y8kre0YVVB+Ml/4awLs1wl5ZZrX7qIhfxMdv923xoLFybJ0kljNnVl1Rx2LqohAAnO2zXsF9PAakeLcxlwmJiWJ2VJcMUCj6qO2LwkIkUcgVSZqm+HcEULAm/dqkSm1uShm6m5Opbn7tc844dOJxCStIFjWCWEoEOs960T61fXZWVoUI8J9aD7l2JZcdPhSSY1ggxCXJJXvGlR1uTe14gR7n2qdTc3+VeDBZfpkklZtckiojOF0ju49RRALnq7km+5Y9LCpI7D2oOI5+1IuVfOQ965oLCg4FdyPiK+S4hUQu7BVUEszGwUDmSTyFcz9b4VS/G3Ec2b40ZfgDeGNv2r/uOwO7t9xTcAfvH4GgyU5m2d4kwxakwMLAytyOJYG6xnyjOxI5kc+YFWCAfSofhbJlwWHSJByFyerMfrMfU/5CpnX6GgwzFz4EYiPDGdE7vFrKIe91O+KLeBEQklY1d9ZAt4vIA3m8xjKMSDYLeZB5sNpkueQYNcDzJPSpXQCb6QOvS9dGZCyh7AmN1YXty+q3P7rNQVl2zZAJsL9ITcx/tQR1UDx/NN/4BWC9i2dnC5pGhNkxIMD+Vz4oz/eFv4jV6Y7BiTCvE6iyFkYcxoPTl/ZPatWX14Sc6TZ8PKbH78L7fmtBuZSunCTiRFkHJ1Vh7MLj9a7qBSlKBSlKBSlKBSlKChP9ISS+Nw6/Zw7H+8//ACiursnw98PKdOrViokttuB3RI3IHU867v8ASEjtjcOftYdv8L/81feyuNnwMqpIYmGNj8YCkrfuN7Nt5jegtDA46LDxoCCGmmmWONAC7FXckAA22Vbk3sB1qYw+KWVAyHYkqehBUlWUg8iCCCKxp8EGlwmJSWMSQy4uJFkayzrKX1qpUGzgR6hYHZSLdR7+E4n7qZnIPeYvESIQLKVMhAK3PI2JHne/WgnwK4k39hXwk9dvWiLf2oPoF9+nSoziriKHLsOZ5rkAhVVbanc8lW/69KlWa1YR2q8OPj8GFjI72Nw6g8muNOn33oMOzXtGxGZD6Bh4hh5MQ4jaQyg6Y25rsBpc8vPmOfKw+DOEIMuhEca3JsXc/WdvM+nkOgqp+zzhWQ4wAjT9GlBluRfWhuF2+8P1q+9fl/8AlB97sV8MfvXEn1PwoLdb/GgC+9vhflf/ACrG4sXI0pgaZZC2EkMy+HwzqVU9zZQWW7MCN9NkvYnfJnS4IBtcEXHMeo9ag5cse8Us7qxwkcugqGBdmi0F3ufs38O+5vfYUHZl2KjmGJVGLaSA99Vw7QqSN+e1uW1a1cewBMzxSjkZmb/1AHP5sa2fwKMok1WuqIu1/wB2O/X8VazdozA5rirdJQvxVEU/mKDZDs+nMmV4NzzOGiv7hAD+lZDWNdmiacpwQ/8ADRn5i/8AOsloFKUoFKUoFKUoFKUoKa/0icESuDnHJWlib3cI6f7j/OoTscxF0xcFrtpSdR5lNv1EY+NWb2u5QcVlU4UXeHTOv/lm7j4pqqjOzTNxhMxgdjZJD3DHoBJYA/BwhoNh8Aiyd4jopUssqq2lhpdRpPK19SudqlgKgMIRDIASxKnuyNyBC5vC2wsAreC5+9Xj4qzwYWUidpYomw5aKSMEqJlLBu9sDYC8Viw0bm9BlLc9+VfdRPL511YJy0SMxUsyISU3QkqCSv3b8vSuw7mxoA9PnXSLM/3U2Hq9tz8Bt7k+VfcZOUWyC7sQqjpqPU+g5/CuUEWhQo3IHP8AUn3NBXHAGJ1Zrm0Z/dxFwPP9pKD/ACqywnn8qrPgNQmd5mOrtIx/hm2/3jVmF/Leg5cq4Hxe1NN+dc6DpnxSIUVmAMjaEB5s2lnsP4VY/CurND+zK2J1lY7DmQxs3yXUfhWM8UySriMI5jTbG6YtUoAYHC4kBT4Tp1E3J35KOl6mcfi7yhFdVkUeBTYlpXFthe5CKSSR0b0oPThivdO4uBI7Wve+nZL+Lfkt61Pz7F9/iZ5hv3s0sg9ndmX8iK2S7R8yGDy50Q2Zk7iM9Q0ildX8KCRz+GqH7O8o+m5ph4gLoJO8byEcXj39NlH8VBtBkmD7jDww/wBnEif3VA/lXtpSgUpSgUpSgUpSgUpSg4ugYEEXBFiOhB5itUON+Hzl2NmwxBCKdUR84XuYyPbdfdTW2NV72xcHHH4XvoVviMMCygDeSLm8Y8z1HqLdaDx8J5/JmWXLJEyfSYdMGJV1LB4rjW+lSCSY9TL66l86yaCJzOzJIjt3KxESAlXjBZkkUrzb9oQ69fCfDcX154I4okyzFLOt2RvDLGP6yP8A4lO49duRNbC4aeOaKOfDuPo7nvVdRcxMb326ITcMD9XxdDdAlspwC4aCOBPqxIEHTl6dPbpXdNMijxsq+WogfK9efB44P4W2be1vqyAc2jPUfmPaxMXxjBh1hfEzQRTvGndwrKisveyMBGq6gbFnKAkdAPKgnomUi6kEHkQQQfiK5Fb15srwa4eGOFQAI0VBYADwixNhsLnfavQ7hQSeQBJ9huaCp+E8Po4mzEG9tDsL/wDeNC//ANqtoVVvCGLGIzybErpC4jL4ZgAfEquU0hvN9KjV5GrRoOjH4xYI2lfVpQAnSrM25AFlUEk3I2AvTA4sTIJArqGvYSKUe19iVbxLfyIB9K6s4KiBy7MqgAllBLLYg6hbfa179OdQ2XYwx4nEaWeTDlYDCCxe8x1icRsxPgA7kk30gsd73FBOY51GnwqzsdMYYD6x3+AFrn2868mX4VSwlcKe5Dqj23ZnI72QeQYgAAeRttavkeHaZmDEEHZ3W9gAd4Y7+RG787+RA0w/HXEqYWBlDaAqgMy80U7KsY/tG5L5fWPIXCte2PiITSd2puqlkXlZjsJpPYWEQ9pDWRdgHDZjikxzixm/ZRX/ALNT42H4m2/g9arPh3Jpc6x6xqNCmxfT9WDDrYWX4bDzJv51tFl+DSCJIolCpGoRAOiqLAUHopSlApSlApSlApSlApSlApSlBRva/wBnZjZ8fhEvGxLTxqN0YneVAP3TfxDpz5Xth/AHHU2VSbXkw7m8kV+u37SM9HAHsevQjZ3EyqiszkBVUlieQUC5J9LVrPxXlcGILYvCBYxNK3d4ZR4u7QHVMd7IC2wXkSduVBeWVYvD4+FZsI4kivqaEkqUfyH70bAm9uWwtbnXWXM6gYiEnusQrxxSsBPqjf8AYyAodEgJIIF7crkmtcMtzPE4CfXE8kEqGzDcH8LqdiN+RHrVq5B2zRyKI8ygvv8A0kS6l/EyMbg/hJ9qC1f9Yxg2ZtB8pBp/M7H4E13yKJFK3uGUrtvsRY1A5RnWBxJvhcapYgAoZFLWHIFJfGBueVq9n+ozZNsOwW25h3awI3If1vQYTk/B2IizDBTMoRMFg1w7uCtpWjEyKVAN7OJFc35FbetWE2YRA6dYZvsp4m+SXNR0fD765C30crJbSvcf0Y02YA697nf3r1y4ZYlBmn0BQeRSJbWseW/+Kg68RmD28I7vxW8XimIBs2iNb7233v7VwwmWSGSRnciGRUHdkDvSRfUXkBvpa48A5W2IuRXnxHEWEwyM8YDDm0gssZ9WlkIVvgSfSq54r7VkIKRETHoqalw4/G5s8vsoRehvQZ5xRxXDhITpZUjTwFwAQCBtHEv77/dGwsdR20miMzx+JzvFpDCjG7Huo73tf68srdW6ljsOQ9fK4xmav3jksqWUva0ECk2AULsoubWHpfzrYLs14ZwuCwobD+N5AO8la2tiP3dvqqOij43O9B6uAeD4sqw3dL4pX8U0n238h5IOQHx5k1k9KUClKUClKUClKUClKUClKUClKUFYdsfEelUy+IkvNZptJswiv4Yx5FyD7BT0r7wBwJptPiVAJ0sq/h+qB5KOg686zObhTCvi/pjR3msASTsbAAEjlcAD5VN0GPcT8G4PMVtiIgWAssi+GRR5Bh09DcelVHxF2KYqK7YOVcQvRHsktvK99DH+7V+0oNScfkuOwe02HlQD7cepPnZl/OvmF4rni2UqLfZMiH/2pFrbY148RlGHk+vDE34kU/qKDWQcfYkDmD+OXFMPk05FdI4uxsrfsioY9YYULk++lm/OtmU4bwa7jCwD2ij/AMqkIcMifUVV/CAP0oNaMFwJm+YsGkilsf6zFOVA+DnX8lqxeF+xXDwkPjZDiGFj3agpEPQ76n/IelWvSghsx4fieIRxKkehSqAKNGkixRlGxQ9axvg6R8JiWwbhtD3ZL7lSouVJ9uTdRY+dZ7XHQL3sL8r9aDlSlKBSlKBSlKBSlKBSlKBSlKBSlKBSlKBSlKBSlKBSlKBSlKBSlKBSlKBSlKBSlKBSlKBSlKBSlKBSlKBSlKBSlKBSlKBSlKBSlKBSlKBSlKBSlKBSlKBSlKBSlKBSlKBSlKBSlKBSlKBSlKBSlKBSlKBSlKBSlKBSlKBSlKBSlKD/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3316" name="AutoShape 13" descr="data:image/jpeg;base64,/9j/4AAQSkZJRgABAQAAAQABAAD/2wCEAAkGBxMQERUSEhQWFRUTFBYUFhgWGBYcFRUUFhYYGBUWFh0YHCggHBolGxcXJDEiJywrLi4uGiAzODMuNygtLisBCgoKBQUFDgUFDisZExkrKysrKysrKysrKysrKysrKysrKysrKysrKysrKysrKysrKysrKysrKysrKysrKysrK//AABEIAQEAxAMBIgACEQEDEQH/xAAcAAEAAgIDAQAAAAAAAAAAAAAABQcGCAIDBAH/xABJEAACAQIEAwYCBwQGBgsAAAABAgMAEQQFEiEGMUEHEyJRYXGBkRQyUmJyobEjQoLBM0NTkqLRCBVzstLiFhckY2SDk6OzwuH/xAAUAQEAAAAAAAAAAAAAAAAAAAAA/8QAFBEBAAAAAAAAAAAAAAAAAAAAAP/aAAwDAQACEQMRAD8AvGlKUClKUClKUClKUClKUClKUClKUClKUClKUClKUClKUClKUClKUClKUClKUClKUClKUClKUClKUClKUClKUClKUClKUClKUClKUClKUClKUClKUClKUClKUCldcs6oLswHueftUXmPEeHw/wDSyKnlrZUv7ByCfgDQTFKwPGdqGDQ6Vk1t0CI7X9i2gfnXlPaUT9TC4th5iBbH2tK1BY1Krb/rSCf0uExSj7RhQAfOUV7cD2qYGT98j3Vh+dtP+KgzylQuX8U4ScApMlj1uLH48vzqZVgRcG4PUcqD7SlKBSlKBSlKBSlKBSlKBSlKBSlKBSlKBUHxfny4GBXPOSRYl2vpuCzvbrpRXa3XTbrU5Vadte64FftYz8u7YH4b0HODKMyzE94Z/oeHbddHixEiHqXBBW+3UD7lqmMs7NsBD4njadzzaZi1/wCEWT8qyfLVtDGPKNB/hFemg8uEy6GEWiijjHkiKv6CvTavtKD4RUdmGQ4XEf00ET+rIpPztepKlBgOa9lOEku2HeTDP5qzMt/UMdVvQMKxnESZnkLq8jifCs6rrFtIJNgCvNSfj7mrkrAe29b5S/pNB/8AIB/OgzjB4kSxrIvJ1DD2IvXdUTwq18JD+AVLUClKUClKUClKUClKUClKUClKUCobi/GTw4OaXDBTJGhcagT4V3ewHNtN7etTNcX5G9uXXl8aDAezPi5sWZIp3LyHxqSALi3iUAbAC1x6V5O0uP6VPFHHd5YLaY1B2MhBMznksaCMC5+2eoF8XbN8NlzvoCxSAttG3eSbsbqJPqotuVhqta5qAzjtAkk1CJFiUm5tcknozEndvWg2GgnjijRTItlVVBLDewtevTFMri6kEehvWpUubyG51W1MWsp0i7EliFWwFySdhXvyLi7E4SQPHKdiLg7gjyNBtTSsNy/tEwj4eGVms8oN4xbUCiln2vv9XYDc3HnXtw/HGDfk7D8SMP1FBktfCa6MLi1lQSIdSsLgjkRVTdtvF88JXBxB40ddTycu8H2EPkOtBZGJ4pwcbaWnS42IBvb3tUDx/icNj8vlgSePW4DxjUoZmidZLAMRz028t61uXEMSAASTsNrknyAqVRcbChPdYhEe2omKUIwG41eGxA9aDYXs0nkOD7uTfuXMaty1qALHTzU78juPga9GZ5vKJ40i8RkYgDcrpA/e28N7Mb+SetUhlvHcip3Ut9JXSJIiEmQDlpI2YC9wrAj0qwuzPOZMTiPFLFMqoQrFgs68h44/O21xzsdhfcLTpSlApSlApSlApSlApSlApSlBHZ/nUOBgaedtKL82Y8lUdSa1/wCN+07EY4lIyYYOiqbMw++Rz9uVSPb7m7SY6PDXPdwRB7dC8t7k+yqAPc+dVaTegyzgXII8xmdZpGRYwrWW2p9RINieVreXUVn2Zx5FlqaDHHJJbkR3svx1X0/G1Vbw1lWMxMhTBpIzEaWKXCqDz1vsFHuayI8GDLsdh4syAaKUB27tmCnezKWABuvM2tf40GOYTKpMbiGjwUMkl2JVBa6KT4Q7X0qPUnpVq8KditrSZhJfr3MJIHs8nM+y296tjLcDBhogkEaRxgbBAAvvtz96is54xwmGHjlBPkhBv8eXyoOvMeCMDNCkBhCRxNqTuiY2ViLE3Xck9b3v1rGY+zmGcyd3NiItEpjUq4a6qqg31Dnq1fOo7OO2eOO4hiv5XuSf0tWIN2w41biJVQMzNvpY3Y3PNKC/srwQw8KQpfTGoUE8zbmzeZJuT6munO8mgxsZixMSyIftDcHzU81PqKoIdsOZfbX20x/8FS2W9tGKuA4jb8S2v8VIoOfE3ZJPg5FxOAviY43D90TpmXSb2DC2obdLH0NZPw3x/hJlKyP3Mi3DxTeF1K3uN9m5Hlv6VzyrtdgewxELxn7UZ1j3sbH5Xrp4/GWZrAGjMbz8xIm0sSLuxddib7IoYW1OtBWHHuaYDFS97g1dJCfH4Ascg+1a9w3w361jmCxzxOHRirKbgqSCD6EVkGadnGY4aBcQ8OtGXURES7xjprUC4Ft7i4HWsVVvKg2B7M+0r6WVw2LIEp2STpJ91vJv1q0K07wOIKMCDYggjzBHKtqOCMc+Iy/DSyNqdol1MebMNiT72oJylKUClKUClKUClKUClKUFRdrnAeJx2NhmwsevvIjHKxZVVDGboWvvuHPIE+GufC/YnBFZ8dIZ2G/dpdYfZj9Z/wAh6VbVKDzYDAxYdBHDGkaLyVFCqPgKwTtogw74RTJIsc0TrJEW8r2YNbfSfzIAAPKpfj7jWLLIrmzTMPAnl94/yHWx6Aka6ZnmWJzPEXctI7m6r0F9ieg+J9thYAMjxnaHO8SwLKRFEgQEixcDkbeQFvrXPLlUNBgMVjDqVWCn+skJ3+J3PwqcyzhyLCAPMpnm28KqWWPUbAkeX3j5EgVmWXZLLiGN/En3SVjvuCC3Nvhcc9hQYPguBo/66Y36hbXPsNyalv8Ao1gYVZmjdgn1i2s2t6bVY2E4XsFBewX7ChQdrHnc/K1efG4fD4abu2gd1OHnxJYSSMSIO7DLoJ+sQ4t7UGGHhXCtsIGFxfYNe23kT5iobMODIRyuB67G/s4qz8EkT4mOExrebDtPFJDNIRpRkV1axHV1sw2O+wtvNPkYKlQxAvcq1nU733v4rX9aChZeHZY+V2Xp5j/OoLNNcTKyllZTzFwRb1G/O3Kr4zLhox6mRbDTsI/EhIufEh3Fzb6vK3Oscx2QrKiidFR3FxpbUhPUK9huCbbjrsTQeXgXtmZSsOYjUuwE6jxL/tFH1h6rv6HnWb8RdnmXZsgxEYEbyDUs+H02cHqwHhe/nz9ao/ifhCTDEugJX9K9XZ1x/NlUuhrvhmb9pF1Unm8d+TeY5H33oJbNOyTMMPIAiLiEJtrjIBA++jm4+Gqr74dy36JhYcPe/dRqhPmQPEfneu/LMwjxMSTQsHjkUMrDkQf5+leqgUpSgUpSgUpSgUpSgUpSgVDcWcQR5fhnxEhG2yLf68hB0r+RJ9AamK1z7Y+KjjMYYY2/Y4e6C3JpL+NvmLey+tBiecZnPmOKMj3eSVrKPfoPIWA9gPSs54eyP6MhCbvYGaT7I28KX5nyX4nmAY7gTI2CibTeSXwxA8lXqx9/0sOtWnw3kq+GSxC/ug83brK1jYnmAfLfqLBwyHhkHdwQh30Hmx6tIeZvt4b223v0lMHr+kYuHWdKJCY7aR3YdHvp28163rIUQAe1Q0OXTLisRPqjtPHHGi+K6mLXZmPUHXuBa1hzoPnBczzYDCyynU7QRs5P7zlfETb1r5mDlcwwzCORlWDEqzKjFFLmEoCQLAnQ3y3r2cP5c2Fw0WHZ1cxqE1KpUED0JNj8akQSeXKggMmZnmMj4SaJ3SxkfuQiIpusKaJGa1yTyFzcm2wE7pv7iuSN8j+tfXHUUEHGB/rNrbasECR6rORf3sR8hXrxuVq2plVdTCzBh4HHkw/mPS9+Vc2ytDiBitTiQRGG1xo0FgxBFueoA3517d/egwnF5ev9G12UjfUPFEx2Cufsk8j+ZG4qLtC4OOFYzRjwfvenr/n8+V7XpmeNiZhYkM7GBToJjlO+qAMRp17MFJ21AjqRUbJDHiRLhrOe7VSrujgOjKCLMws5W+lrE8xfcmgqvsd45OBxAwszf9mnYDf+qmYgK48lPJvgehrY4VqJxbkRwOJaIjwHdL7+G9ivrY7eosetX/2OcUnH4AJIbzYW0Tkndkt+zc+4Fj6qaDPaUpQKUpQKUpQKUpQKUpQY72g559Ay+ecGzhdEf+0kIRPkTf4VrBlGCOInSLfxsAT1082PyFXF/pD5kViwuHH9Y8kre0YVVB+Ml/4awLs1wl5ZZrX7qIhfxMdv923xoLFybJ0kljNnVl1Rx2LqohAAnO2zXsF9PAakeLcxlwmJiWJ2VJcMUCj6qO2LwkIkUcgVSZqm+HcEULAm/dqkSm1uShm6m5Opbn7tc844dOJxCStIFjWCWEoEOs960T61fXZWVoUI8J9aD7l2JZcdPhSSY1ggxCXJJXvGlR1uTe14gR7n2qdTc3+VeDBZfpkklZtckiojOF0ju49RRALnq7km+5Y9LCpI7D2oOI5+1IuVfOQ965oLCg4FdyPiK+S4hUQu7BVUEszGwUDmSTyFcz9b4VS/G3Ec2b40ZfgDeGNv2r/uOwO7t9xTcAfvH4GgyU5m2d4kwxakwMLAytyOJYG6xnyjOxI5kc+YFWCAfSofhbJlwWHSJByFyerMfrMfU/5CpnX6GgwzFz4EYiPDGdE7vFrKIe91O+KLeBEQklY1d9ZAt4vIA3m8xjKMSDYLeZB5sNpkueQYNcDzJPSpXQCb6QOvS9dGZCyh7AmN1YXty+q3P7rNQVl2zZAJsL9ITcx/tQR1UDx/NN/4BWC9i2dnC5pGhNkxIMD+Vz4oz/eFv4jV6Y7BiTCvE6iyFkYcxoPTl/ZPatWX14Sc6TZ8PKbH78L7fmtBuZSunCTiRFkHJ1Vh7MLj9a7qBSlKBSlKBSlKBSlKChP9ISS+Nw6/Zw7H+8//ACiursnw98PKdOrViokttuB3RI3IHU867v8ASEjtjcOftYdv8L/81feyuNnwMqpIYmGNj8YCkrfuN7Nt5jegtDA46LDxoCCGmmmWONAC7FXckAA22Vbk3sB1qYw+KWVAyHYkqehBUlWUg8iCCCKxp8EGlwmJSWMSQy4uJFkayzrKX1qpUGzgR6hYHZSLdR7+E4n7qZnIPeYvESIQLKVMhAK3PI2JHne/WgnwK4k39hXwk9dvWiLf2oPoF9+nSoziriKHLsOZ5rkAhVVbanc8lW/69KlWa1YR2q8OPj8GFjI72Nw6g8muNOn33oMOzXtGxGZD6Bh4hh5MQ4jaQyg6Y25rsBpc8vPmOfKw+DOEIMuhEca3JsXc/WdvM+nkOgqp+zzhWQ4wAjT9GlBluRfWhuF2+8P1q+9fl/8AlB97sV8MfvXEn1PwoLdb/GgC+9vhflf/ACrG4sXI0pgaZZC2EkMy+HwzqVU9zZQWW7MCN9NkvYnfJnS4IBtcEXHMeo9ag5cse8Us7qxwkcugqGBdmi0F3ufs38O+5vfYUHZl2KjmGJVGLaSA99Vw7QqSN+e1uW1a1cewBMzxSjkZmb/1AHP5sa2fwKMok1WuqIu1/wB2O/X8VazdozA5rirdJQvxVEU/mKDZDs+nMmV4NzzOGiv7hAD+lZDWNdmiacpwQ/8ADRn5i/8AOsloFKUoFKUoFKUoFKUoKa/0icESuDnHJWlib3cI6f7j/OoTscxF0xcFrtpSdR5lNv1EY+NWb2u5QcVlU4UXeHTOv/lm7j4pqqjOzTNxhMxgdjZJD3DHoBJYA/BwhoNh8Aiyd4jopUssqq2lhpdRpPK19SudqlgKgMIRDIASxKnuyNyBC5vC2wsAreC5+9Xj4qzwYWUidpYomw5aKSMEqJlLBu9sDYC8Viw0bm9BlLc9+VfdRPL511YJy0SMxUsyISU3QkqCSv3b8vSuw7mxoA9PnXSLM/3U2Hq9tz8Bt7k+VfcZOUWyC7sQqjpqPU+g5/CuUEWhQo3IHP8AUn3NBXHAGJ1Zrm0Z/dxFwPP9pKD/ACqywnn8qrPgNQmd5mOrtIx/hm2/3jVmF/Leg5cq4Hxe1NN+dc6DpnxSIUVmAMjaEB5s2lnsP4VY/CurND+zK2J1lY7DmQxs3yXUfhWM8UySriMI5jTbG6YtUoAYHC4kBT4Tp1E3J35KOl6mcfi7yhFdVkUeBTYlpXFthe5CKSSR0b0oPThivdO4uBI7Wve+nZL+Lfkt61Pz7F9/iZ5hv3s0sg9ndmX8iK2S7R8yGDy50Q2Zk7iM9Q0ildX8KCRz+GqH7O8o+m5ph4gLoJO8byEcXj39NlH8VBtBkmD7jDww/wBnEif3VA/lXtpSgUpSgUpSgUpSgUpSg4ugYEEXBFiOhB5itUON+Hzl2NmwxBCKdUR84XuYyPbdfdTW2NV72xcHHH4XvoVviMMCygDeSLm8Y8z1HqLdaDx8J5/JmWXLJEyfSYdMGJV1LB4rjW+lSCSY9TL66l86yaCJzOzJIjt3KxESAlXjBZkkUrzb9oQ69fCfDcX154I4okyzFLOt2RvDLGP6yP8A4lO49duRNbC4aeOaKOfDuPo7nvVdRcxMb326ITcMD9XxdDdAlspwC4aCOBPqxIEHTl6dPbpXdNMijxsq+WogfK9efB44P4W2be1vqyAc2jPUfmPaxMXxjBh1hfEzQRTvGndwrKisveyMBGq6gbFnKAkdAPKgnomUi6kEHkQQQfiK5Fb15srwa4eGOFQAI0VBYADwixNhsLnfavQ7hQSeQBJ9huaCp+E8Po4mzEG9tDsL/wDeNC//ANqtoVVvCGLGIzybErpC4jL4ZgAfEquU0hvN9KjV5GrRoOjH4xYI2lfVpQAnSrM25AFlUEk3I2AvTA4sTIJArqGvYSKUe19iVbxLfyIB9K6s4KiBy7MqgAllBLLYg6hbfa179OdQ2XYwx4nEaWeTDlYDCCxe8x1icRsxPgA7kk30gsd73FBOY51GnwqzsdMYYD6x3+AFrn2868mX4VSwlcKe5Dqj23ZnI72QeQYgAAeRttavkeHaZmDEEHZ3W9gAd4Y7+RG787+RA0w/HXEqYWBlDaAqgMy80U7KsY/tG5L5fWPIXCte2PiITSd2puqlkXlZjsJpPYWEQ9pDWRdgHDZjikxzixm/ZRX/ALNT42H4m2/g9arPh3Jpc6x6xqNCmxfT9WDDrYWX4bDzJv51tFl+DSCJIolCpGoRAOiqLAUHopSlApSlApSlApSlApSlApSlBRva/wBnZjZ8fhEvGxLTxqN0YneVAP3TfxDpz5Xth/AHHU2VSbXkw7m8kV+u37SM9HAHsevQjZ3EyqiszkBVUlieQUC5J9LVrPxXlcGILYvCBYxNK3d4ZR4u7QHVMd7IC2wXkSduVBeWVYvD4+FZsI4kivqaEkqUfyH70bAm9uWwtbnXWXM6gYiEnusQrxxSsBPqjf8AYyAodEgJIIF7crkmtcMtzPE4CfXE8kEqGzDcH8LqdiN+RHrVq5B2zRyKI8ygvv8A0kS6l/EyMbg/hJ9qC1f9Yxg2ZtB8pBp/M7H4E13yKJFK3uGUrtvsRY1A5RnWBxJvhcapYgAoZFLWHIFJfGBueVq9n+ozZNsOwW25h3awI3If1vQYTk/B2IizDBTMoRMFg1w7uCtpWjEyKVAN7OJFc35FbetWE2YRA6dYZvsp4m+SXNR0fD765C30crJbSvcf0Y02YA697nf3r1y4ZYlBmn0BQeRSJbWseW/+Kg68RmD28I7vxW8XimIBs2iNb7233v7VwwmWSGSRnciGRUHdkDvSRfUXkBvpa48A5W2IuRXnxHEWEwyM8YDDm0gssZ9WlkIVvgSfSq54r7VkIKRETHoqalw4/G5s8vsoRehvQZ5xRxXDhITpZUjTwFwAQCBtHEv77/dGwsdR20miMzx+JzvFpDCjG7Huo73tf68srdW6ljsOQ9fK4xmav3jksqWUva0ECk2AULsoubWHpfzrYLs14ZwuCwobD+N5AO8la2tiP3dvqqOij43O9B6uAeD4sqw3dL4pX8U0n238h5IOQHx5k1k9KUClKUClKUClKUClKUClKUClKUFYdsfEelUy+IkvNZptJswiv4Yx5FyD7BT0r7wBwJptPiVAJ0sq/h+qB5KOg686zObhTCvi/pjR3msASTsbAAEjlcAD5VN0GPcT8G4PMVtiIgWAssi+GRR5Bh09DcelVHxF2KYqK7YOVcQvRHsktvK99DH+7V+0oNScfkuOwe02HlQD7cepPnZl/OvmF4rni2UqLfZMiH/2pFrbY148RlGHk+vDE34kU/qKDWQcfYkDmD+OXFMPk05FdI4uxsrfsioY9YYULk++lm/OtmU4bwa7jCwD2ij/AMqkIcMifUVV/CAP0oNaMFwJm+YsGkilsf6zFOVA+DnX8lqxeF+xXDwkPjZDiGFj3agpEPQ76n/IelWvSghsx4fieIRxKkehSqAKNGkixRlGxQ9axvg6R8JiWwbhtD3ZL7lSouVJ9uTdRY+dZ7XHQL3sL8r9aDlSlKBSlKBSlKBSlKBSlKBSlKBSlKBSlKBSlKBSlKBSlKBSlKBSlKBSlKBSlKBSlKBSlKBSlKBSlKBSlKBSlKBSlKBSlKBSlKBSlKBSlKBSlKBSlKBSlKBSlKBSlKBSlKBSlKBSlKBSlKBSlKBSlKBSlKBSlKBSlKBSlKBSlKBSlKD/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3317" name="AutoShape 15" descr="data:image/jpeg;base64,/9j/4AAQSkZJRgABAQAAAQABAAD/2wCEAAkGBxMQERUSEhQWFRUTFBYUFhgWGBYcFRUUFhYYGBUWFh0YHCggHBolGxcXJDEiJywrLi4uGiAzODMuNygtLisBCgoKBQUFDgUFDisZExkrKysrKysrKysrKysrKysrKysrKysrKysrKysrKysrKysrKysrKysrKysrKysrKysrK//AABEIAQEAxAMBIgACEQEDEQH/xAAcAAEAAgIDAQAAAAAAAAAAAAAABQcGCAIDBAH/xABJEAACAQIEAwYCBwQGBgsAAAABAgMAEQQFEiEGMUEHEyJRYXGBkRQyUmJyobEjQoLBM0NTkqLRCBVzstLiFhckY2SDk6OzwuH/xAAUAQEAAAAAAAAAAAAAAAAAAAAA/8QAFBEBAAAAAAAAAAAAAAAAAAAAAP/aAAwDAQACEQMRAD8AvGlKUClKUClKUClKUClKUClKUClKUClKUClKUClKUClKUClKUClKUClKUClKUClKUClKUClKUClKUClKUClKUClKUClKUClKUClKUClKUClKUClKUClKUClKUCldcs6oLswHueftUXmPEeHw/wDSyKnlrZUv7ByCfgDQTFKwPGdqGDQ6Vk1t0CI7X9i2gfnXlPaUT9TC4th5iBbH2tK1BY1Krb/rSCf0uExSj7RhQAfOUV7cD2qYGT98j3Vh+dtP+KgzylQuX8U4ScApMlj1uLH48vzqZVgRcG4PUcqD7SlKBSlKBSlKBSlKBSlKBSlKBSlKBSlKBUHxfny4GBXPOSRYl2vpuCzvbrpRXa3XTbrU5Vadte64FftYz8u7YH4b0HODKMyzE94Z/oeHbddHixEiHqXBBW+3UD7lqmMs7NsBD4njadzzaZi1/wCEWT8qyfLVtDGPKNB/hFemg8uEy6GEWiijjHkiKv6CvTavtKD4RUdmGQ4XEf00ET+rIpPztepKlBgOa9lOEku2HeTDP5qzMt/UMdVvQMKxnESZnkLq8jifCs6rrFtIJNgCvNSfj7mrkrAe29b5S/pNB/8AIB/OgzjB4kSxrIvJ1DD2IvXdUTwq18JD+AVLUClKUClKUClKUClKUClKUClKUCobi/GTw4OaXDBTJGhcagT4V3ewHNtN7etTNcX5G9uXXl8aDAezPi5sWZIp3LyHxqSALi3iUAbAC1x6V5O0uP6VPFHHd5YLaY1B2MhBMznksaCMC5+2eoF8XbN8NlzvoCxSAttG3eSbsbqJPqotuVhqta5qAzjtAkk1CJFiUm5tcknozEndvWg2GgnjijRTItlVVBLDewtevTFMri6kEehvWpUubyG51W1MWsp0i7EliFWwFySdhXvyLi7E4SQPHKdiLg7gjyNBtTSsNy/tEwj4eGVms8oN4xbUCiln2vv9XYDc3HnXtw/HGDfk7D8SMP1FBktfCa6MLi1lQSIdSsLgjkRVTdtvF88JXBxB40ddTycu8H2EPkOtBZGJ4pwcbaWnS42IBvb3tUDx/icNj8vlgSePW4DxjUoZmidZLAMRz028t61uXEMSAASTsNrknyAqVRcbChPdYhEe2omKUIwG41eGxA9aDYXs0nkOD7uTfuXMaty1qALHTzU78juPga9GZ5vKJ40i8RkYgDcrpA/e28N7Mb+SetUhlvHcip3Ut9JXSJIiEmQDlpI2YC9wrAj0qwuzPOZMTiPFLFMqoQrFgs68h44/O21xzsdhfcLTpSlApSlApSlApSlApSlApSlBHZ/nUOBgaedtKL82Y8lUdSa1/wCN+07EY4lIyYYOiqbMw++Rz9uVSPb7m7SY6PDXPdwRB7dC8t7k+yqAPc+dVaTegyzgXII8xmdZpGRYwrWW2p9RINieVreXUVn2Zx5FlqaDHHJJbkR3svx1X0/G1Vbw1lWMxMhTBpIzEaWKXCqDz1vsFHuayI8GDLsdh4syAaKUB27tmCnezKWABuvM2tf40GOYTKpMbiGjwUMkl2JVBa6KT4Q7X0qPUnpVq8KditrSZhJfr3MJIHs8nM+y296tjLcDBhogkEaRxgbBAAvvtz96is54xwmGHjlBPkhBv8eXyoOvMeCMDNCkBhCRxNqTuiY2ViLE3Xck9b3v1rGY+zmGcyd3NiItEpjUq4a6qqg31Dnq1fOo7OO2eOO4hiv5XuSf0tWIN2w41biJVQMzNvpY3Y3PNKC/srwQw8KQpfTGoUE8zbmzeZJuT6munO8mgxsZixMSyIftDcHzU81PqKoIdsOZfbX20x/8FS2W9tGKuA4jb8S2v8VIoOfE3ZJPg5FxOAviY43D90TpmXSb2DC2obdLH0NZPw3x/hJlKyP3Mi3DxTeF1K3uN9m5Hlv6VzyrtdgewxELxn7UZ1j3sbH5Xrp4/GWZrAGjMbz8xIm0sSLuxddib7IoYW1OtBWHHuaYDFS97g1dJCfH4Ascg+1a9w3w361jmCxzxOHRirKbgqSCD6EVkGadnGY4aBcQ8OtGXURES7xjprUC4Ft7i4HWsVVvKg2B7M+0r6WVw2LIEp2STpJ91vJv1q0K07wOIKMCDYggjzBHKtqOCMc+Iy/DSyNqdol1MebMNiT72oJylKUClKUClKUClKUClKUFRdrnAeJx2NhmwsevvIjHKxZVVDGboWvvuHPIE+GufC/YnBFZ8dIZ2G/dpdYfZj9Z/wAh6VbVKDzYDAxYdBHDGkaLyVFCqPgKwTtogw74RTJIsc0TrJEW8r2YNbfSfzIAAPKpfj7jWLLIrmzTMPAnl94/yHWx6Aka6ZnmWJzPEXctI7m6r0F9ieg+J9thYAMjxnaHO8SwLKRFEgQEixcDkbeQFvrXPLlUNBgMVjDqVWCn+skJ3+J3PwqcyzhyLCAPMpnm28KqWWPUbAkeX3j5EgVmWXZLLiGN/En3SVjvuCC3Nvhcc9hQYPguBo/66Y36hbXPsNyalv8Ao1gYVZmjdgn1i2s2t6bVY2E4XsFBewX7ChQdrHnc/K1efG4fD4abu2gd1OHnxJYSSMSIO7DLoJ+sQ4t7UGGHhXCtsIGFxfYNe23kT5iobMODIRyuB67G/s4qz8EkT4mOExrebDtPFJDNIRpRkV1axHV1sw2O+wtvNPkYKlQxAvcq1nU733v4rX9aChZeHZY+V2Xp5j/OoLNNcTKyllZTzFwRb1G/O3Kr4zLhox6mRbDTsI/EhIufEh3Fzb6vK3Oscx2QrKiidFR3FxpbUhPUK9huCbbjrsTQeXgXtmZSsOYjUuwE6jxL/tFH1h6rv6HnWb8RdnmXZsgxEYEbyDUs+H02cHqwHhe/nz9ao/ifhCTDEugJX9K9XZ1x/NlUuhrvhmb9pF1Unm8d+TeY5H33oJbNOyTMMPIAiLiEJtrjIBA++jm4+Gqr74dy36JhYcPe/dRqhPmQPEfneu/LMwjxMSTQsHjkUMrDkQf5+leqgUpSgUpSgUpSgUpSgUpSgVDcWcQR5fhnxEhG2yLf68hB0r+RJ9AamK1z7Y+KjjMYYY2/Y4e6C3JpL+NvmLey+tBiecZnPmOKMj3eSVrKPfoPIWA9gPSs54eyP6MhCbvYGaT7I28KX5nyX4nmAY7gTI2CibTeSXwxA8lXqx9/0sOtWnw3kq+GSxC/ug83brK1jYnmAfLfqLBwyHhkHdwQh30Hmx6tIeZvt4b223v0lMHr+kYuHWdKJCY7aR3YdHvp28163rIUQAe1Q0OXTLisRPqjtPHHGi+K6mLXZmPUHXuBa1hzoPnBczzYDCyynU7QRs5P7zlfETb1r5mDlcwwzCORlWDEqzKjFFLmEoCQLAnQ3y3r2cP5c2Fw0WHZ1cxqE1KpUED0JNj8akQSeXKggMmZnmMj4SaJ3SxkfuQiIpusKaJGa1yTyFzcm2wE7pv7iuSN8j+tfXHUUEHGB/rNrbasECR6rORf3sR8hXrxuVq2plVdTCzBh4HHkw/mPS9+Vc2ytDiBitTiQRGG1xo0FgxBFueoA3517d/egwnF5ev9G12UjfUPFEx2Cufsk8j+ZG4qLtC4OOFYzRjwfvenr/n8+V7XpmeNiZhYkM7GBToJjlO+qAMRp17MFJ21AjqRUbJDHiRLhrOe7VSrujgOjKCLMws5W+lrE8xfcmgqvsd45OBxAwszf9mnYDf+qmYgK48lPJvgehrY4VqJxbkRwOJaIjwHdL7+G9ivrY7eosetX/2OcUnH4AJIbzYW0Tkndkt+zc+4Fj6qaDPaUpQKUpQKUpQKUpQKUpQY72g559Ay+ecGzhdEf+0kIRPkTf4VrBlGCOInSLfxsAT1082PyFXF/pD5kViwuHH9Y8kre0YVVB+Ml/4awLs1wl5ZZrX7qIhfxMdv923xoLFybJ0kljNnVl1Rx2LqohAAnO2zXsF9PAakeLcxlwmJiWJ2VJcMUCj6qO2LwkIkUcgVSZqm+HcEULAm/dqkSm1uShm6m5Opbn7tc844dOJxCStIFjWCWEoEOs960T61fXZWVoUI8J9aD7l2JZcdPhSSY1ggxCXJJXvGlR1uTe14gR7n2qdTc3+VeDBZfpkklZtckiojOF0ju49RRALnq7km+5Y9LCpI7D2oOI5+1IuVfOQ965oLCg4FdyPiK+S4hUQu7BVUEszGwUDmSTyFcz9b4VS/G3Ec2b40ZfgDeGNv2r/uOwO7t9xTcAfvH4GgyU5m2d4kwxakwMLAytyOJYG6xnyjOxI5kc+YFWCAfSofhbJlwWHSJByFyerMfrMfU/5CpnX6GgwzFz4EYiPDGdE7vFrKIe91O+KLeBEQklY1d9ZAt4vIA3m8xjKMSDYLeZB5sNpkueQYNcDzJPSpXQCb6QOvS9dGZCyh7AmN1YXty+q3P7rNQVl2zZAJsL9ITcx/tQR1UDx/NN/4BWC9i2dnC5pGhNkxIMD+Vz4oz/eFv4jV6Y7BiTCvE6iyFkYcxoPTl/ZPatWX14Sc6TZ8PKbH78L7fmtBuZSunCTiRFkHJ1Vh7MLj9a7qBSlKBSlKBSlKBSlKChP9ISS+Nw6/Zw7H+8//ACiursnw98PKdOrViokttuB3RI3IHU867v8ASEjtjcOftYdv8L/81feyuNnwMqpIYmGNj8YCkrfuN7Nt5jegtDA46LDxoCCGmmmWONAC7FXckAA22Vbk3sB1qYw+KWVAyHYkqehBUlWUg8iCCCKxp8EGlwmJSWMSQy4uJFkayzrKX1qpUGzgR6hYHZSLdR7+E4n7qZnIPeYvESIQLKVMhAK3PI2JHne/WgnwK4k39hXwk9dvWiLf2oPoF9+nSoziriKHLsOZ5rkAhVVbanc8lW/69KlWa1YR2q8OPj8GFjI72Nw6g8muNOn33oMOzXtGxGZD6Bh4hh5MQ4jaQyg6Y25rsBpc8vPmOfKw+DOEIMuhEca3JsXc/WdvM+nkOgqp+zzhWQ4wAjT9GlBluRfWhuF2+8P1q+9fl/8AlB97sV8MfvXEn1PwoLdb/GgC+9vhflf/ACrG4sXI0pgaZZC2EkMy+HwzqVU9zZQWW7MCN9NkvYnfJnS4IBtcEXHMeo9ag5cse8Us7qxwkcugqGBdmi0F3ufs38O+5vfYUHZl2KjmGJVGLaSA99Vw7QqSN+e1uW1a1cewBMzxSjkZmb/1AHP5sa2fwKMok1WuqIu1/wB2O/X8VazdozA5rirdJQvxVEU/mKDZDs+nMmV4NzzOGiv7hAD+lZDWNdmiacpwQ/8ADRn5i/8AOsloFKUoFKUoFKUoFKUoKa/0icESuDnHJWlib3cI6f7j/OoTscxF0xcFrtpSdR5lNv1EY+NWb2u5QcVlU4UXeHTOv/lm7j4pqqjOzTNxhMxgdjZJD3DHoBJYA/BwhoNh8Aiyd4jopUssqq2lhpdRpPK19SudqlgKgMIRDIASxKnuyNyBC5vC2wsAreC5+9Xj4qzwYWUidpYomw5aKSMEqJlLBu9sDYC8Viw0bm9BlLc9+VfdRPL511YJy0SMxUsyISU3QkqCSv3b8vSuw7mxoA9PnXSLM/3U2Hq9tz8Bt7k+VfcZOUWyC7sQqjpqPU+g5/CuUEWhQo3IHP8AUn3NBXHAGJ1Zrm0Z/dxFwPP9pKD/ACqywnn8qrPgNQmd5mOrtIx/hm2/3jVmF/Leg5cq4Hxe1NN+dc6DpnxSIUVmAMjaEB5s2lnsP4VY/CurND+zK2J1lY7DmQxs3yXUfhWM8UySriMI5jTbG6YtUoAYHC4kBT4Tp1E3J35KOl6mcfi7yhFdVkUeBTYlpXFthe5CKSSR0b0oPThivdO4uBI7Wve+nZL+Lfkt61Pz7F9/iZ5hv3s0sg9ndmX8iK2S7R8yGDy50Q2Zk7iM9Q0ildX8KCRz+GqH7O8o+m5ph4gLoJO8byEcXj39NlH8VBtBkmD7jDww/wBnEif3VA/lXtpSgUpSgUpSgUpSgUpSg4ugYEEXBFiOhB5itUON+Hzl2NmwxBCKdUR84XuYyPbdfdTW2NV72xcHHH4XvoVviMMCygDeSLm8Y8z1HqLdaDx8J5/JmWXLJEyfSYdMGJV1LB4rjW+lSCSY9TL66l86yaCJzOzJIjt3KxESAlXjBZkkUrzb9oQ69fCfDcX154I4okyzFLOt2RvDLGP6yP8A4lO49duRNbC4aeOaKOfDuPo7nvVdRcxMb326ITcMD9XxdDdAlspwC4aCOBPqxIEHTl6dPbpXdNMijxsq+WogfK9efB44P4W2be1vqyAc2jPUfmPaxMXxjBh1hfEzQRTvGndwrKisveyMBGq6gbFnKAkdAPKgnomUi6kEHkQQQfiK5Fb15srwa4eGOFQAI0VBYADwixNhsLnfavQ7hQSeQBJ9huaCp+E8Po4mzEG9tDsL/wDeNC//ANqtoVVvCGLGIzybErpC4jL4ZgAfEquU0hvN9KjV5GrRoOjH4xYI2lfVpQAnSrM25AFlUEk3I2AvTA4sTIJArqGvYSKUe19iVbxLfyIB9K6s4KiBy7MqgAllBLLYg6hbfa179OdQ2XYwx4nEaWeTDlYDCCxe8x1icRsxPgA7kk30gsd73FBOY51GnwqzsdMYYD6x3+AFrn2868mX4VSwlcKe5Dqj23ZnI72QeQYgAAeRttavkeHaZmDEEHZ3W9gAd4Y7+RG787+RA0w/HXEqYWBlDaAqgMy80U7KsY/tG5L5fWPIXCte2PiITSd2puqlkXlZjsJpPYWEQ9pDWRdgHDZjikxzixm/ZRX/ALNT42H4m2/g9arPh3Jpc6x6xqNCmxfT9WDDrYWX4bDzJv51tFl+DSCJIolCpGoRAOiqLAUHopSlApSlApSlApSlApSlApSlBRva/wBnZjZ8fhEvGxLTxqN0YneVAP3TfxDpz5Xth/AHHU2VSbXkw7m8kV+u37SM9HAHsevQjZ3EyqiszkBVUlieQUC5J9LVrPxXlcGILYvCBYxNK3d4ZR4u7QHVMd7IC2wXkSduVBeWVYvD4+FZsI4kivqaEkqUfyH70bAm9uWwtbnXWXM6gYiEnusQrxxSsBPqjf8AYyAodEgJIIF7crkmtcMtzPE4CfXE8kEqGzDcH8LqdiN+RHrVq5B2zRyKI8ygvv8A0kS6l/EyMbg/hJ9qC1f9Yxg2ZtB8pBp/M7H4E13yKJFK3uGUrtvsRY1A5RnWBxJvhcapYgAoZFLWHIFJfGBueVq9n+ozZNsOwW25h3awI3If1vQYTk/B2IizDBTMoRMFg1w7uCtpWjEyKVAN7OJFc35FbetWE2YRA6dYZvsp4m+SXNR0fD765C30crJbSvcf0Y02YA697nf3r1y4ZYlBmn0BQeRSJbWseW/+Kg68RmD28I7vxW8XimIBs2iNb7233v7VwwmWSGSRnciGRUHdkDvSRfUXkBvpa48A5W2IuRXnxHEWEwyM8YDDm0gssZ9WlkIVvgSfSq54r7VkIKRETHoqalw4/G5s8vsoRehvQZ5xRxXDhITpZUjTwFwAQCBtHEv77/dGwsdR20miMzx+JzvFpDCjG7Huo73tf68srdW6ljsOQ9fK4xmav3jksqWUva0ECk2AULsoubWHpfzrYLs14ZwuCwobD+N5AO8la2tiP3dvqqOij43O9B6uAeD4sqw3dL4pX8U0n238h5IOQHx5k1k9KUClKUClKUClKUClKUClKUClKUFYdsfEelUy+IkvNZptJswiv4Yx5FyD7BT0r7wBwJptPiVAJ0sq/h+qB5KOg686zObhTCvi/pjR3msASTsbAAEjlcAD5VN0GPcT8G4PMVtiIgWAssi+GRR5Bh09DcelVHxF2KYqK7YOVcQvRHsktvK99DH+7V+0oNScfkuOwe02HlQD7cepPnZl/OvmF4rni2UqLfZMiH/2pFrbY148RlGHk+vDE34kU/qKDWQcfYkDmD+OXFMPk05FdI4uxsrfsioY9YYULk++lm/OtmU4bwa7jCwD2ij/AMqkIcMifUVV/CAP0oNaMFwJm+YsGkilsf6zFOVA+DnX8lqxeF+xXDwkPjZDiGFj3agpEPQ76n/IelWvSghsx4fieIRxKkehSqAKNGkixRlGxQ9axvg6R8JiWwbhtD3ZL7lSouVJ9uTdRY+dZ7XHQL3sL8r9aDlSlKBSlKBSlKBSlKBSlKBSlKBSlKBSlKBSlKBSlKBSlKBSlKBSlKBSlKBSlKBSlKBSlKBSlKBSlKBSlKBSlKBSlKBSlKBSlKBSlKBSlKBSlKBSlKBSlKBSlKBSlKBSlKBSlKBSlKBSlKBSlKBSlKBSlKBSlKBSlKBSlKBSlKBSlKD/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3318" name="AutoShape 17" descr="data:image/jpeg;base64,/9j/4AAQSkZJRgABAQAAAQABAAD/2wCEAAkGBxMQERUSEhQWFRUTFBYUFhgWGBYcFRUUFhYYGBUWFh0YHCggHBolGxcXJDEiJywrLi4uGiAzODMuNygtLisBCgoKBQUFDgUFDisZExkrKysrKysrKysrKysrKysrKysrKysrKysrKysrKysrKysrKysrKysrKysrKysrKysrK//AABEIAQEAxAMBIgACEQEDEQH/xAAcAAEAAgIDAQAAAAAAAAAAAAAABQcGCAIDBAH/xABJEAACAQIEAwYCBwQGBgsAAAABAgMAEQQFEiEGMUEHEyJRYXGBkRQyUmJyobEjQoLBM0NTkqLRCBVzstLiFhckY2SDk6OzwuH/xAAUAQEAAAAAAAAAAAAAAAAAAAAA/8QAFBEBAAAAAAAAAAAAAAAAAAAAAP/aAAwDAQACEQMRAD8AvGlKUClKUClKUClKUClKUClKUClKUClKUClKUClKUClKUClKUClKUClKUClKUClKUClKUClKUClKUClKUClKUClKUClKUClKUClKUClKUClKUClKUClKUClKUCldcs6oLswHueftUXmPEeHw/wDSyKnlrZUv7ByCfgDQTFKwPGdqGDQ6Vk1t0CI7X9i2gfnXlPaUT9TC4th5iBbH2tK1BY1Krb/rSCf0uExSj7RhQAfOUV7cD2qYGT98j3Vh+dtP+KgzylQuX8U4ScApMlj1uLH48vzqZVgRcG4PUcqD7SlKBSlKBSlKBSlKBSlKBSlKBSlKBSlKBUHxfny4GBXPOSRYl2vpuCzvbrpRXa3XTbrU5Vadte64FftYz8u7YH4b0HODKMyzE94Z/oeHbddHixEiHqXBBW+3UD7lqmMs7NsBD4njadzzaZi1/wCEWT8qyfLVtDGPKNB/hFemg8uEy6GEWiijjHkiKv6CvTavtKD4RUdmGQ4XEf00ET+rIpPztepKlBgOa9lOEku2HeTDP5qzMt/UMdVvQMKxnESZnkLq8jifCs6rrFtIJNgCvNSfj7mrkrAe29b5S/pNB/8AIB/OgzjB4kSxrIvJ1DD2IvXdUTwq18JD+AVLUClKUClKUClKUClKUClKUClKUCobi/GTw4OaXDBTJGhcagT4V3ewHNtN7etTNcX5G9uXXl8aDAezPi5sWZIp3LyHxqSALi3iUAbAC1x6V5O0uP6VPFHHd5YLaY1B2MhBMznksaCMC5+2eoF8XbN8NlzvoCxSAttG3eSbsbqJPqotuVhqta5qAzjtAkk1CJFiUm5tcknozEndvWg2GgnjijRTItlVVBLDewtevTFMri6kEehvWpUubyG51W1MWsp0i7EliFWwFySdhXvyLi7E4SQPHKdiLg7gjyNBtTSsNy/tEwj4eGVms8oN4xbUCiln2vv9XYDc3HnXtw/HGDfk7D8SMP1FBktfCa6MLi1lQSIdSsLgjkRVTdtvF88JXBxB40ddTycu8H2EPkOtBZGJ4pwcbaWnS42IBvb3tUDx/icNj8vlgSePW4DxjUoZmidZLAMRz028t61uXEMSAASTsNrknyAqVRcbChPdYhEe2omKUIwG41eGxA9aDYXs0nkOD7uTfuXMaty1qALHTzU78juPga9GZ5vKJ40i8RkYgDcrpA/e28N7Mb+SetUhlvHcip3Ut9JXSJIiEmQDlpI2YC9wrAj0qwuzPOZMTiPFLFMqoQrFgs68h44/O21xzsdhfcLTpSlApSlApSlApSlApSlApSlBHZ/nUOBgaedtKL82Y8lUdSa1/wCN+07EY4lIyYYOiqbMw++Rz9uVSPb7m7SY6PDXPdwRB7dC8t7k+yqAPc+dVaTegyzgXII8xmdZpGRYwrWW2p9RINieVreXUVn2Zx5FlqaDHHJJbkR3svx1X0/G1Vbw1lWMxMhTBpIzEaWKXCqDz1vsFHuayI8GDLsdh4syAaKUB27tmCnezKWABuvM2tf40GOYTKpMbiGjwUMkl2JVBa6KT4Q7X0qPUnpVq8KditrSZhJfr3MJIHs8nM+y296tjLcDBhogkEaRxgbBAAvvtz96is54xwmGHjlBPkhBv8eXyoOvMeCMDNCkBhCRxNqTuiY2ViLE3Xck9b3v1rGY+zmGcyd3NiItEpjUq4a6qqg31Dnq1fOo7OO2eOO4hiv5XuSf0tWIN2w41biJVQMzNvpY3Y3PNKC/srwQw8KQpfTGoUE8zbmzeZJuT6munO8mgxsZixMSyIftDcHzU81PqKoIdsOZfbX20x/8FS2W9tGKuA4jb8S2v8VIoOfE3ZJPg5FxOAviY43D90TpmXSb2DC2obdLH0NZPw3x/hJlKyP3Mi3DxTeF1K3uN9m5Hlv6VzyrtdgewxELxn7UZ1j3sbH5Xrp4/GWZrAGjMbz8xIm0sSLuxddib7IoYW1OtBWHHuaYDFS97g1dJCfH4Ascg+1a9w3w361jmCxzxOHRirKbgqSCD6EVkGadnGY4aBcQ8OtGXURES7xjprUC4Ft7i4HWsVVvKg2B7M+0r6WVw2LIEp2STpJ91vJv1q0K07wOIKMCDYggjzBHKtqOCMc+Iy/DSyNqdol1MebMNiT72oJylKUClKUClKUClKUClKUFRdrnAeJx2NhmwsevvIjHKxZVVDGboWvvuHPIE+GufC/YnBFZ8dIZ2G/dpdYfZj9Z/wAh6VbVKDzYDAxYdBHDGkaLyVFCqPgKwTtogw74RTJIsc0TrJEW8r2YNbfSfzIAAPKpfj7jWLLIrmzTMPAnl94/yHWx6Aka6ZnmWJzPEXctI7m6r0F9ieg+J9thYAMjxnaHO8SwLKRFEgQEixcDkbeQFvrXPLlUNBgMVjDqVWCn+skJ3+J3PwqcyzhyLCAPMpnm28KqWWPUbAkeX3j5EgVmWXZLLiGN/En3SVjvuCC3Nvhcc9hQYPguBo/66Y36hbXPsNyalv8Ao1gYVZmjdgn1i2s2t6bVY2E4XsFBewX7ChQdrHnc/K1efG4fD4abu2gd1OHnxJYSSMSIO7DLoJ+sQ4t7UGGHhXCtsIGFxfYNe23kT5iobMODIRyuB67G/s4qz8EkT4mOExrebDtPFJDNIRpRkV1axHV1sw2O+wtvNPkYKlQxAvcq1nU733v4rX9aChZeHZY+V2Xp5j/OoLNNcTKyllZTzFwRb1G/O3Kr4zLhox6mRbDTsI/EhIufEh3Fzb6vK3Oscx2QrKiidFR3FxpbUhPUK9huCbbjrsTQeXgXtmZSsOYjUuwE6jxL/tFH1h6rv6HnWb8RdnmXZsgxEYEbyDUs+H02cHqwHhe/nz9ao/ifhCTDEugJX9K9XZ1x/NlUuhrvhmb9pF1Unm8d+TeY5H33oJbNOyTMMPIAiLiEJtrjIBA++jm4+Gqr74dy36JhYcPe/dRqhPmQPEfneu/LMwjxMSTQsHjkUMrDkQf5+leqgUpSgUpSgUpSgUpSgUpSgVDcWcQR5fhnxEhG2yLf68hB0r+RJ9AamK1z7Y+KjjMYYY2/Y4e6C3JpL+NvmLey+tBiecZnPmOKMj3eSVrKPfoPIWA9gPSs54eyP6MhCbvYGaT7I28KX5nyX4nmAY7gTI2CibTeSXwxA8lXqx9/0sOtWnw3kq+GSxC/ug83brK1jYnmAfLfqLBwyHhkHdwQh30Hmx6tIeZvt4b223v0lMHr+kYuHWdKJCY7aR3YdHvp28163rIUQAe1Q0OXTLisRPqjtPHHGi+K6mLXZmPUHXuBa1hzoPnBczzYDCyynU7QRs5P7zlfETb1r5mDlcwwzCORlWDEqzKjFFLmEoCQLAnQ3y3r2cP5c2Fw0WHZ1cxqE1KpUED0JNj8akQSeXKggMmZnmMj4SaJ3SxkfuQiIpusKaJGa1yTyFzcm2wE7pv7iuSN8j+tfXHUUEHGB/rNrbasECR6rORf3sR8hXrxuVq2plVdTCzBh4HHkw/mPS9+Vc2ytDiBitTiQRGG1xo0FgxBFueoA3517d/egwnF5ev9G12UjfUPFEx2Cufsk8j+ZG4qLtC4OOFYzRjwfvenr/n8+V7XpmeNiZhYkM7GBToJjlO+qAMRp17MFJ21AjqRUbJDHiRLhrOe7VSrujgOjKCLMws5W+lrE8xfcmgqvsd45OBxAwszf9mnYDf+qmYgK48lPJvgehrY4VqJxbkRwOJaIjwHdL7+G9ivrY7eosetX/2OcUnH4AJIbzYW0Tkndkt+zc+4Fj6qaDPaUpQKUpQKUpQKUpQKUpQY72g559Ay+ecGzhdEf+0kIRPkTf4VrBlGCOInSLfxsAT1082PyFXF/pD5kViwuHH9Y8kre0YVVB+Ml/4awLs1wl5ZZrX7qIhfxMdv923xoLFybJ0kljNnVl1Rx2LqohAAnO2zXsF9PAakeLcxlwmJiWJ2VJcMUCj6qO2LwkIkUcgVSZqm+HcEULAm/dqkSm1uShm6m5Opbn7tc844dOJxCStIFjWCWEoEOs960T61fXZWVoUI8J9aD7l2JZcdPhSSY1ggxCXJJXvGlR1uTe14gR7n2qdTc3+VeDBZfpkklZtckiojOF0ju49RRALnq7km+5Y9LCpI7D2oOI5+1IuVfOQ965oLCg4FdyPiK+S4hUQu7BVUEszGwUDmSTyFcz9b4VS/G3Ec2b40ZfgDeGNv2r/uOwO7t9xTcAfvH4GgyU5m2d4kwxakwMLAytyOJYG6xnyjOxI5kc+YFWCAfSofhbJlwWHSJByFyerMfrMfU/5CpnX6GgwzFz4EYiPDGdE7vFrKIe91O+KLeBEQklY1d9ZAt4vIA3m8xjKMSDYLeZB5sNpkueQYNcDzJPSpXQCb6QOvS9dGZCyh7AmN1YXty+q3P7rNQVl2zZAJsL9ITcx/tQR1UDx/NN/4BWC9i2dnC5pGhNkxIMD+Vz4oz/eFv4jV6Y7BiTCvE6iyFkYcxoPTl/ZPatWX14Sc6TZ8PKbH78L7fmtBuZSunCTiRFkHJ1Vh7MLj9a7qBSlKBSlKBSlKBSlKChP9ISS+Nw6/Zw7H+8//ACiursnw98PKdOrViokttuB3RI3IHU867v8ASEjtjcOftYdv8L/81feyuNnwMqpIYmGNj8YCkrfuN7Nt5jegtDA46LDxoCCGmmmWONAC7FXckAA22Vbk3sB1qYw+KWVAyHYkqehBUlWUg8iCCCKxp8EGlwmJSWMSQy4uJFkayzrKX1qpUGzgR6hYHZSLdR7+E4n7qZnIPeYvESIQLKVMhAK3PI2JHne/WgnwK4k39hXwk9dvWiLf2oPoF9+nSoziriKHLsOZ5rkAhVVbanc8lW/69KlWa1YR2q8OPj8GFjI72Nw6g8muNOn33oMOzXtGxGZD6Bh4hh5MQ4jaQyg6Y25rsBpc8vPmOfKw+DOEIMuhEca3JsXc/WdvM+nkOgqp+zzhWQ4wAjT9GlBluRfWhuF2+8P1q+9fl/8AlB97sV8MfvXEn1PwoLdb/GgC+9vhflf/ACrG4sXI0pgaZZC2EkMy+HwzqVU9zZQWW7MCN9NkvYnfJnS4IBtcEXHMeo9ag5cse8Us7qxwkcugqGBdmi0F3ufs38O+5vfYUHZl2KjmGJVGLaSA99Vw7QqSN+e1uW1a1cewBMzxSjkZmb/1AHP5sa2fwKMok1WuqIu1/wB2O/X8VazdozA5rirdJQvxVEU/mKDZDs+nMmV4NzzOGiv7hAD+lZDWNdmiacpwQ/8ADRn5i/8AOsloFKUoFKUoFKUoFKUoKa/0icESuDnHJWlib3cI6f7j/OoTscxF0xcFrtpSdR5lNv1EY+NWb2u5QcVlU4UXeHTOv/lm7j4pqqjOzTNxhMxgdjZJD3DHoBJYA/BwhoNh8Aiyd4jopUssqq2lhpdRpPK19SudqlgKgMIRDIASxKnuyNyBC5vC2wsAreC5+9Xj4qzwYWUidpYomw5aKSMEqJlLBu9sDYC8Viw0bm9BlLc9+VfdRPL511YJy0SMxUsyISU3QkqCSv3b8vSuw7mxoA9PnXSLM/3U2Hq9tz8Bt7k+VfcZOUWyC7sQqjpqPU+g5/CuUEWhQo3IHP8AUn3NBXHAGJ1Zrm0Z/dxFwPP9pKD/ACqywnn8qrPgNQmd5mOrtIx/hm2/3jVmF/Leg5cq4Hxe1NN+dc6DpnxSIUVmAMjaEB5s2lnsP4VY/CurND+zK2J1lY7DmQxs3yXUfhWM8UySriMI5jTbG6YtUoAYHC4kBT4Tp1E3J35KOl6mcfi7yhFdVkUeBTYlpXFthe5CKSSR0b0oPThivdO4uBI7Wve+nZL+Lfkt61Pz7F9/iZ5hv3s0sg9ndmX8iK2S7R8yGDy50Q2Zk7iM9Q0ildX8KCRz+GqH7O8o+m5ph4gLoJO8byEcXj39NlH8VBtBkmD7jDww/wBnEif3VA/lXtpSgUpSgUpSgUpSgUpSg4ugYEEXBFiOhB5itUON+Hzl2NmwxBCKdUR84XuYyPbdfdTW2NV72xcHHH4XvoVviMMCygDeSLm8Y8z1HqLdaDx8J5/JmWXLJEyfSYdMGJV1LB4rjW+lSCSY9TL66l86yaCJzOzJIjt3KxESAlXjBZkkUrzb9oQ69fCfDcX154I4okyzFLOt2RvDLGP6yP8A4lO49duRNbC4aeOaKOfDuPo7nvVdRcxMb326ITcMD9XxdDdAlspwC4aCOBPqxIEHTl6dPbpXdNMijxsq+WogfK9efB44P4W2be1vqyAc2jPUfmPaxMXxjBh1hfEzQRTvGndwrKisveyMBGq6gbFnKAkdAPKgnomUi6kEHkQQQfiK5Fb15srwa4eGOFQAI0VBYADwixNhsLnfavQ7hQSeQBJ9huaCp+E8Po4mzEG9tDsL/wDeNC//ANqtoVVvCGLGIzybErpC4jL4ZgAfEquU0hvN9KjV5GrRoOjH4xYI2lfVpQAnSrM25AFlUEk3I2AvTA4sTIJArqGvYSKUe19iVbxLfyIB9K6s4KiBy7MqgAllBLLYg6hbfa179OdQ2XYwx4nEaWeTDlYDCCxe8x1icRsxPgA7kk30gsd73FBOY51GnwqzsdMYYD6x3+AFrn2868mX4VSwlcKe5Dqj23ZnI72QeQYgAAeRttavkeHaZmDEEHZ3W9gAd4Y7+RG787+RA0w/HXEqYWBlDaAqgMy80U7KsY/tG5L5fWPIXCte2PiITSd2puqlkXlZjsJpPYWEQ9pDWRdgHDZjikxzixm/ZRX/ALNT42H4m2/g9arPh3Jpc6x6xqNCmxfT9WDDrYWX4bDzJv51tFl+DSCJIolCpGoRAOiqLAUHopSlApSlApSlApSlApSlApSlBRva/wBnZjZ8fhEvGxLTxqN0YneVAP3TfxDpz5Xth/AHHU2VSbXkw7m8kV+u37SM9HAHsevQjZ3EyqiszkBVUlieQUC5J9LVrPxXlcGILYvCBYxNK3d4ZR4u7QHVMd7IC2wXkSduVBeWVYvD4+FZsI4kivqaEkqUfyH70bAm9uWwtbnXWXM6gYiEnusQrxxSsBPqjf8AYyAodEgJIIF7crkmtcMtzPE4CfXE8kEqGzDcH8LqdiN+RHrVq5B2zRyKI8ygvv8A0kS6l/EyMbg/hJ9qC1f9Yxg2ZtB8pBp/M7H4E13yKJFK3uGUrtvsRY1A5RnWBxJvhcapYgAoZFLWHIFJfGBueVq9n+ozZNsOwW25h3awI3If1vQYTk/B2IizDBTMoRMFg1w7uCtpWjEyKVAN7OJFc35FbetWE2YRA6dYZvsp4m+SXNR0fD765C30crJbSvcf0Y02YA697nf3r1y4ZYlBmn0BQeRSJbWseW/+Kg68RmD28I7vxW8XimIBs2iNb7233v7VwwmWSGSRnciGRUHdkDvSRfUXkBvpa48A5W2IuRXnxHEWEwyM8YDDm0gssZ9WlkIVvgSfSq54r7VkIKRETHoqalw4/G5s8vsoRehvQZ5xRxXDhITpZUjTwFwAQCBtHEv77/dGwsdR20miMzx+JzvFpDCjG7Huo73tf68srdW6ljsOQ9fK4xmav3jksqWUva0ECk2AULsoubWHpfzrYLs14ZwuCwobD+N5AO8la2tiP3dvqqOij43O9B6uAeD4sqw3dL4pX8U0n238h5IOQHx5k1k9KUClKUClKUClKUClKUClKUClKUFYdsfEelUy+IkvNZptJswiv4Yx5FyD7BT0r7wBwJptPiVAJ0sq/h+qB5KOg686zObhTCvi/pjR3msASTsbAAEjlcAD5VN0GPcT8G4PMVtiIgWAssi+GRR5Bh09DcelVHxF2KYqK7YOVcQvRHsktvK99DH+7V+0oNScfkuOwe02HlQD7cepPnZl/OvmF4rni2UqLfZMiH/2pFrbY148RlGHk+vDE34kU/qKDWQcfYkDmD+OXFMPk05FdI4uxsrfsioY9YYULk++lm/OtmU4bwa7jCwD2ij/AMqkIcMifUVV/CAP0oNaMFwJm+YsGkilsf6zFOVA+DnX8lqxeF+xXDwkPjZDiGFj3agpEPQ76n/IelWvSghsx4fieIRxKkehSqAKNGkixRlGxQ9axvg6R8JiWwbhtD3ZL7lSouVJ9uTdRY+dZ7XHQL3sL8r9aDlSlKBSlKBSlKBSlKBSlKBSlKBSlKBSlKBSlKBSlKBSlKBSlKBSlKBSlKBSlKBSlKBSlKBSlKBSlKBSlKBSlKBSlKBSlKBSlKBSlKBSlKBSlKBSlKBSlKBSlKBSlKBSlKBSlKBSlKBSlKBSlKBSlKBSlKBSlKBSlKBSlKBSlKBSlKD/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3319" name="AutoShape 19" descr="data:image/jpeg;base64,/9j/4AAQSkZJRgABAQAAAQABAAD/2wCEAAkGBxMQERUSEhQWFRUTFBYUFhgWGBYcFRUUFhYYGBUWFh0YHCggHBolGxcXJDEiJywrLi4uGiAzODMuNygtLisBCgoKBQUFDgUFDisZExkrKysrKysrKysrKysrKysrKysrKysrKysrKysrKysrKysrKysrKysrKysrKysrKysrK//AABEIAQEAxAMBIgACEQEDEQH/xAAcAAEAAgIDAQAAAAAAAAAAAAAABQcGCAIDBAH/xABJEAACAQIEAwYCBwQGBgsAAAABAgMAEQQFEiEGMUEHEyJRYXGBkRQyUmJyobEjQoLBM0NTkqLRCBVzstLiFhckY2SDk6OzwuH/xAAUAQEAAAAAAAAAAAAAAAAAAAAA/8QAFBEBAAAAAAAAAAAAAAAAAAAAAP/aAAwDAQACEQMRAD8AvGlKUClKUClKUClKUClKUClKUClKUClKUClKUClKUClKUClKUClKUClKUClKUClKUClKUClKUClKUClKUClKUClKUClKUClKUClKUClKUClKUClKUClKUClKUCldcs6oLswHueftUXmPEeHw/wDSyKnlrZUv7ByCfgDQTFKwPGdqGDQ6Vk1t0CI7X9i2gfnXlPaUT9TC4th5iBbH2tK1BY1Krb/rSCf0uExSj7RhQAfOUV7cD2qYGT98j3Vh+dtP+KgzylQuX8U4ScApMlj1uLH48vzqZVgRcG4PUcqD7SlKBSlKBSlKBSlKBSlKBSlKBSlKBSlKBUHxfny4GBXPOSRYl2vpuCzvbrpRXa3XTbrU5Vadte64FftYz8u7YH4b0HODKMyzE94Z/oeHbddHixEiHqXBBW+3UD7lqmMs7NsBD4njadzzaZi1/wCEWT8qyfLVtDGPKNB/hFemg8uEy6GEWiijjHkiKv6CvTavtKD4RUdmGQ4XEf00ET+rIpPztepKlBgOa9lOEku2HeTDP5qzMt/UMdVvQMKxnESZnkLq8jifCs6rrFtIJNgCvNSfj7mrkrAe29b5S/pNB/8AIB/OgzjB4kSxrIvJ1DD2IvXdUTwq18JD+AVLUClKUClKUClKUClKUClKUClKUCobi/GTw4OaXDBTJGhcagT4V3ewHNtN7etTNcX5G9uXXl8aDAezPi5sWZIp3LyHxqSALi3iUAbAC1x6V5O0uP6VPFHHd5YLaY1B2MhBMznksaCMC5+2eoF8XbN8NlzvoCxSAttG3eSbsbqJPqotuVhqta5qAzjtAkk1CJFiUm5tcknozEndvWg2GgnjijRTItlVVBLDewtevTFMri6kEehvWpUubyG51W1MWsp0i7EliFWwFySdhXvyLi7E4SQPHKdiLg7gjyNBtTSsNy/tEwj4eGVms8oN4xbUCiln2vv9XYDc3HnXtw/HGDfk7D8SMP1FBktfCa6MLi1lQSIdSsLgjkRVTdtvF88JXBxB40ddTycu8H2EPkOtBZGJ4pwcbaWnS42IBvb3tUDx/icNj8vlgSePW4DxjUoZmidZLAMRz028t61uXEMSAASTsNrknyAqVRcbChPdYhEe2omKUIwG41eGxA9aDYXs0nkOD7uTfuXMaty1qALHTzU78juPga9GZ5vKJ40i8RkYgDcrpA/e28N7Mb+SetUhlvHcip3Ut9JXSJIiEmQDlpI2YC9wrAj0qwuzPOZMTiPFLFMqoQrFgs68h44/O21xzsdhfcLTpSlApSlApSlApSlApSlApSlBHZ/nUOBgaedtKL82Y8lUdSa1/wCN+07EY4lIyYYOiqbMw++Rz9uVSPb7m7SY6PDXPdwRB7dC8t7k+yqAPc+dVaTegyzgXII8xmdZpGRYwrWW2p9RINieVreXUVn2Zx5FlqaDHHJJbkR3svx1X0/G1Vbw1lWMxMhTBpIzEaWKXCqDz1vsFHuayI8GDLsdh4syAaKUB27tmCnezKWABuvM2tf40GOYTKpMbiGjwUMkl2JVBa6KT4Q7X0qPUnpVq8KditrSZhJfr3MJIHs8nM+y296tjLcDBhogkEaRxgbBAAvvtz96is54xwmGHjlBPkhBv8eXyoOvMeCMDNCkBhCRxNqTuiY2ViLE3Xck9b3v1rGY+zmGcyd3NiItEpjUq4a6qqg31Dnq1fOo7OO2eOO4hiv5XuSf0tWIN2w41biJVQMzNvpY3Y3PNKC/srwQw8KQpfTGoUE8zbmzeZJuT6munO8mgxsZixMSyIftDcHzU81PqKoIdsOZfbX20x/8FS2W9tGKuA4jb8S2v8VIoOfE3ZJPg5FxOAviY43D90TpmXSb2DC2obdLH0NZPw3x/hJlKyP3Mi3DxTeF1K3uN9m5Hlv6VzyrtdgewxELxn7UZ1j3sbH5Xrp4/GWZrAGjMbz8xIm0sSLuxddib7IoYW1OtBWHHuaYDFS97g1dJCfH4Ascg+1a9w3w361jmCxzxOHRirKbgqSCD6EVkGadnGY4aBcQ8OtGXURES7xjprUC4Ft7i4HWsVVvKg2B7M+0r6WVw2LIEp2STpJ91vJv1q0K07wOIKMCDYggjzBHKtqOCMc+Iy/DSyNqdol1MebMNiT72oJylKUClKUClKUClKUClKUFRdrnAeJx2NhmwsevvIjHKxZVVDGboWvvuHPIE+GufC/YnBFZ8dIZ2G/dpdYfZj9Z/wAh6VbVKDzYDAxYdBHDGkaLyVFCqPgKwTtogw74RTJIsc0TrJEW8r2YNbfSfzIAAPKpfj7jWLLIrmzTMPAnl94/yHWx6Aka6ZnmWJzPEXctI7m6r0F9ieg+J9thYAMjxnaHO8SwLKRFEgQEixcDkbeQFvrXPLlUNBgMVjDqVWCn+skJ3+J3PwqcyzhyLCAPMpnm28KqWWPUbAkeX3j5EgVmWXZLLiGN/En3SVjvuCC3Nvhcc9hQYPguBo/66Y36hbXPsNyalv8Ao1gYVZmjdgn1i2s2t6bVY2E4XsFBewX7ChQdrHnc/K1efG4fD4abu2gd1OHnxJYSSMSIO7DLoJ+sQ4t7UGGHhXCtsIGFxfYNe23kT5iobMODIRyuB67G/s4qz8EkT4mOExrebDtPFJDNIRpRkV1axHV1sw2O+wtvNPkYKlQxAvcq1nU733v4rX9aChZeHZY+V2Xp5j/OoLNNcTKyllZTzFwRb1G/O3Kr4zLhox6mRbDTsI/EhIufEh3Fzb6vK3Oscx2QrKiidFR3FxpbUhPUK9huCbbjrsTQeXgXtmZSsOYjUuwE6jxL/tFH1h6rv6HnWb8RdnmXZsgxEYEbyDUs+H02cHqwHhe/nz9ao/ifhCTDEugJX9K9XZ1x/NlUuhrvhmb9pF1Unm8d+TeY5H33oJbNOyTMMPIAiLiEJtrjIBA++jm4+Gqr74dy36JhYcPe/dRqhPmQPEfneu/LMwjxMSTQsHjkUMrDkQf5+leqgUpSgUpSgUpSgUpSgUpSgVDcWcQR5fhnxEhG2yLf68hB0r+RJ9AamK1z7Y+KjjMYYY2/Y4e6C3JpL+NvmLey+tBiecZnPmOKMj3eSVrKPfoPIWA9gPSs54eyP6MhCbvYGaT7I28KX5nyX4nmAY7gTI2CibTeSXwxA8lXqx9/0sOtWnw3kq+GSxC/ug83brK1jYnmAfLfqLBwyHhkHdwQh30Hmx6tIeZvt4b223v0lMHr+kYuHWdKJCY7aR3YdHvp28163rIUQAe1Q0OXTLisRPqjtPHHGi+K6mLXZmPUHXuBa1hzoPnBczzYDCyynU7QRs5P7zlfETb1r5mDlcwwzCORlWDEqzKjFFLmEoCQLAnQ3y3r2cP5c2Fw0WHZ1cxqE1KpUED0JNj8akQSeXKggMmZnmMj4SaJ3SxkfuQiIpusKaJGa1yTyFzcm2wE7pv7iuSN8j+tfXHUUEHGB/rNrbasECR6rORf3sR8hXrxuVq2plVdTCzBh4HHkw/mPS9+Vc2ytDiBitTiQRGG1xo0FgxBFueoA3517d/egwnF5ev9G12UjfUPFEx2Cufsk8j+ZG4qLtC4OOFYzRjwfvenr/n8+V7XpmeNiZhYkM7GBToJjlO+qAMRp17MFJ21AjqRUbJDHiRLhrOe7VSrujgOjKCLMws5W+lrE8xfcmgqvsd45OBxAwszf9mnYDf+qmYgK48lPJvgehrY4VqJxbkRwOJaIjwHdL7+G9ivrY7eosetX/2OcUnH4AJIbzYW0Tkndkt+zc+4Fj6qaDPaUpQKUpQKUpQKUpQKUpQY72g559Ay+ecGzhdEf+0kIRPkTf4VrBlGCOInSLfxsAT1082PyFXF/pD5kViwuHH9Y8kre0YVVB+Ml/4awLs1wl5ZZrX7qIhfxMdv923xoLFybJ0kljNnVl1Rx2LqohAAnO2zXsF9PAakeLcxlwmJiWJ2VJcMUCj6qO2LwkIkUcgVSZqm+HcEULAm/dqkSm1uShm6m5Opbn7tc844dOJxCStIFjWCWEoEOs960T61fXZWVoUI8J9aD7l2JZcdPhSSY1ggxCXJJXvGlR1uTe14gR7n2qdTc3+VeDBZfpkklZtckiojOF0ju49RRALnq7km+5Y9LCpI7D2oOI5+1IuVfOQ965oLCg4FdyPiK+S4hUQu7BVUEszGwUDmSTyFcz9b4VS/G3Ec2b40ZfgDeGNv2r/uOwO7t9xTcAfvH4GgyU5m2d4kwxakwMLAytyOJYG6xnyjOxI5kc+YFWCAfSofhbJlwWHSJByFyerMfrMfU/5CpnX6GgwzFz4EYiPDGdE7vFrKIe91O+KLeBEQklY1d9ZAt4vIA3m8xjKMSDYLeZB5sNpkueQYNcDzJPSpXQCb6QOvS9dGZCyh7AmN1YXty+q3P7rNQVl2zZAJsL9ITcx/tQR1UDx/NN/4BWC9i2dnC5pGhNkxIMD+Vz4oz/eFv4jV6Y7BiTCvE6iyFkYcxoPTl/ZPatWX14Sc6TZ8PKbH78L7fmtBuZSunCTiRFkHJ1Vh7MLj9a7qBSlKBSlKBSlKBSlKChP9ISS+Nw6/Zw7H+8//ACiursnw98PKdOrViokttuB3RI3IHU867v8ASEjtjcOftYdv8L/81feyuNnwMqpIYmGNj8YCkrfuN7Nt5jegtDA46LDxoCCGmmmWONAC7FXckAA22Vbk3sB1qYw+KWVAyHYkqehBUlWUg8iCCCKxp8EGlwmJSWMSQy4uJFkayzrKX1qpUGzgR6hYHZSLdR7+E4n7qZnIPeYvESIQLKVMhAK3PI2JHne/WgnwK4k39hXwk9dvWiLf2oPoF9+nSoziriKHLsOZ5rkAhVVbanc8lW/69KlWa1YR2q8OPj8GFjI72Nw6g8muNOn33oMOzXtGxGZD6Bh4hh5MQ4jaQyg6Y25rsBpc8vPmOfKw+DOEIMuhEca3JsXc/WdvM+nkOgqp+zzhWQ4wAjT9GlBluRfWhuF2+8P1q+9fl/8AlB97sV8MfvXEn1PwoLdb/GgC+9vhflf/ACrG4sXI0pgaZZC2EkMy+HwzqVU9zZQWW7MCN9NkvYnfJnS4IBtcEXHMeo9ag5cse8Us7qxwkcugqGBdmi0F3ufs38O+5vfYUHZl2KjmGJVGLaSA99Vw7QqSN+e1uW1a1cewBMzxSjkZmb/1AHP5sa2fwKMok1WuqIu1/wB2O/X8VazdozA5rirdJQvxVEU/mKDZDs+nMmV4NzzOGiv7hAD+lZDWNdmiacpwQ/8ADRn5i/8AOsloFKUoFKUoFKUoFKUoKa/0icESuDnHJWlib3cI6f7j/OoTscxF0xcFrtpSdR5lNv1EY+NWb2u5QcVlU4UXeHTOv/lm7j4pqqjOzTNxhMxgdjZJD3DHoBJYA/BwhoNh8Aiyd4jopUssqq2lhpdRpPK19SudqlgKgMIRDIASxKnuyNyBC5vC2wsAreC5+9Xj4qzwYWUidpYomw5aKSMEqJlLBu9sDYC8Viw0bm9BlLc9+VfdRPL511YJy0SMxUsyISU3QkqCSv3b8vSuw7mxoA9PnXSLM/3U2Hq9tz8Bt7k+VfcZOUWyC7sQqjpqPU+g5/CuUEWhQo3IHP8AUn3NBXHAGJ1Zrm0Z/dxFwPP9pKD/ACqywnn8qrPgNQmd5mOrtIx/hm2/3jVmF/Leg5cq4Hxe1NN+dc6DpnxSIUVmAMjaEB5s2lnsP4VY/CurND+zK2J1lY7DmQxs3yXUfhWM8UySriMI5jTbG6YtUoAYHC4kBT4Tp1E3J35KOl6mcfi7yhFdVkUeBTYlpXFthe5CKSSR0b0oPThivdO4uBI7Wve+nZL+Lfkt61Pz7F9/iZ5hv3s0sg9ndmX8iK2S7R8yGDy50Q2Zk7iM9Q0ildX8KCRz+GqH7O8o+m5ph4gLoJO8byEcXj39NlH8VBtBkmD7jDww/wBnEif3VA/lXtpSgUpSgUpSgUpSgUpSg4ugYEEXBFiOhB5itUON+Hzl2NmwxBCKdUR84XuYyPbdfdTW2NV72xcHHH4XvoVviMMCygDeSLm8Y8z1HqLdaDx8J5/JmWXLJEyfSYdMGJV1LB4rjW+lSCSY9TL66l86yaCJzOzJIjt3KxESAlXjBZkkUrzb9oQ69fCfDcX154I4okyzFLOt2RvDLGP6yP8A4lO49duRNbC4aeOaKOfDuPo7nvVdRcxMb326ITcMD9XxdDdAlspwC4aCOBPqxIEHTl6dPbpXdNMijxsq+WogfK9efB44P4W2be1vqyAc2jPUfmPaxMXxjBh1hfEzQRTvGndwrKisveyMBGq6gbFnKAkdAPKgnomUi6kEHkQQQfiK5Fb15srwa4eGOFQAI0VBYADwixNhsLnfavQ7hQSeQBJ9huaCp+E8Po4mzEG9tDsL/wDeNC//ANqtoVVvCGLGIzybErpC4jL4ZgAfEquU0hvN9KjV5GrRoOjH4xYI2lfVpQAnSrM25AFlUEk3I2AvTA4sTIJArqGvYSKUe19iVbxLfyIB9K6s4KiBy7MqgAllBLLYg6hbfa179OdQ2XYwx4nEaWeTDlYDCCxe8x1icRsxPgA7kk30gsd73FBOY51GnwqzsdMYYD6x3+AFrn2868mX4VSwlcKe5Dqj23ZnI72QeQYgAAeRttavkeHaZmDEEHZ3W9gAd4Y7+RG787+RA0w/HXEqYWBlDaAqgMy80U7KsY/tG5L5fWPIXCte2PiITSd2puqlkXlZjsJpPYWEQ9pDWRdgHDZjikxzixm/ZRX/ALNT42H4m2/g9arPh3Jpc6x6xqNCmxfT9WDDrYWX4bDzJv51tFl+DSCJIolCpGoRAOiqLAUHopSlApSlApSlApSlApSlApSlBRva/wBnZjZ8fhEvGxLTxqN0YneVAP3TfxDpz5Xth/AHHU2VSbXkw7m8kV+u37SM9HAHsevQjZ3EyqiszkBVUlieQUC5J9LVrPxXlcGILYvCBYxNK3d4ZR4u7QHVMd7IC2wXkSduVBeWVYvD4+FZsI4kivqaEkqUfyH70bAm9uWwtbnXWXM6gYiEnusQrxxSsBPqjf8AYyAodEgJIIF7crkmtcMtzPE4CfXE8kEqGzDcH8LqdiN+RHrVq5B2zRyKI8ygvv8A0kS6l/EyMbg/hJ9qC1f9Yxg2ZtB8pBp/M7H4E13yKJFK3uGUrtvsRY1A5RnWBxJvhcapYgAoZFLWHIFJfGBueVq9n+ozZNsOwW25h3awI3If1vQYTk/B2IizDBTMoRMFg1w7uCtpWjEyKVAN7OJFc35FbetWE2YRA6dYZvsp4m+SXNR0fD765C30crJbSvcf0Y02YA697nf3r1y4ZYlBmn0BQeRSJbWseW/+Kg68RmD28I7vxW8XimIBs2iNb7233v7VwwmWSGSRnciGRUHdkDvSRfUXkBvpa48A5W2IuRXnxHEWEwyM8YDDm0gssZ9WlkIVvgSfSq54r7VkIKRETHoqalw4/G5s8vsoRehvQZ5xRxXDhITpZUjTwFwAQCBtHEv77/dGwsdR20miMzx+JzvFpDCjG7Huo73tf68srdW6ljsOQ9fK4xmav3jksqWUva0ECk2AULsoubWHpfzrYLs14ZwuCwobD+N5AO8la2tiP3dvqqOij43O9B6uAeD4sqw3dL4pX8U0n238h5IOQHx5k1k9KUClKUClKUClKUClKUClKUClKUFYdsfEelUy+IkvNZptJswiv4Yx5FyD7BT0r7wBwJptPiVAJ0sq/h+qB5KOg686zObhTCvi/pjR3msASTsbAAEjlcAD5VN0GPcT8G4PMVtiIgWAssi+GRR5Bh09DcelVHxF2KYqK7YOVcQvRHsktvK99DH+7V+0oNScfkuOwe02HlQD7cepPnZl/OvmF4rni2UqLfZMiH/2pFrbY148RlGHk+vDE34kU/qKDWQcfYkDmD+OXFMPk05FdI4uxsrfsioY9YYULk++lm/OtmU4bwa7jCwD2ij/AMqkIcMifUVV/CAP0oNaMFwJm+YsGkilsf6zFOVA+DnX8lqxeF+xXDwkPjZDiGFj3agpEPQ76n/IelWvSghsx4fieIRxKkehSqAKNGkixRlGxQ9axvg6R8JiWwbhtD3ZL7lSouVJ9uTdRY+dZ7XHQL3sL8r9aDlSlKBSlKBSlKBSlKBSlKBSlKBSlKBSlKBSlKBSlKBSlKBSlKBSlKBSlKBSlKBSlKBSlKBSlKBSlKBSlKBSlKBSlKBSlKBSlKBSlKBSlKBSlKBSlKBSlKBSlKBSlKBSlKBSlKBSlKBSlKBSlKBSlKBSlKBSlKBSlKBSlKBSlKBSlKD/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3320" name="AutoShape 23" descr="data:image/jpeg;base64,/9j/4AAQSkZJRgABAQAAAQABAAD/2wCEAAkGBhQQERUUDxQUFRQWFxgWFRQXFhQUHBQXGBYXFxUXFBoYHCYeFxolGRcXHy8gIycqLC0sFh4xNTAqNSYrLCkBCQoKDgwOGg8PGiwgHCQqNSk1KSwsNSwpNS8qMiw1NSw1NTIpLikpNDAyMikpNSwyMCwtKiwsNC0pLSwsLikpNf/AABEIANQA1AMBIgACEQEDEQH/xAAcAAEAAgIDAQAAAAAAAAAAAAAABgcBBQIDBAj/xABKEAABAwIDBQQFBgsIAQUBAAABAAIDBBEFEiEGBxMxQSJRYXEUMoGRoUJSYnKCsRUXIzNDU3OSorLBCDZUY6PC0dM0JCUmg/AW/8QAGgEBAAMBAQEAAAAAAAAAAAAAAAIDBQQGAf/EACwRAQABAgMECgMBAAAAAAAAAAABAgMEETEFEkGBEzJRcXOSobHB4iIkQwb/2gAMAwEAAhEDEQA/ALxREQEREBERAWLrS7UbY0uGx56yUMv6rOb3/UaNT58gqexTe7iOLSGDBYHxt+c0Z5Ld73epEP8A9dBc+O7VUtC3NVzxxdwce076rR2newKtcd/tF00dxRQSTHo95ELfMCxcfaAtZgO4GSZ3GxepcXu1cyN2dxP05X318gfNWZgOwFBQ29Gpo2uH6Rw4j/PM+5HsQVQ3eBtDiOtHTmNh5OjhsLftJiQfMLn/APwO0dVrPVujv0dVOHvbDor1XF77AmxNgTYak+AHUoKMfuBrZf8AyK+MnrfjyfzWWjw/cnJNXVNIKpgdTNicX8N1n8UE2AzXFrKzNlN7Hp+JPpRTOhiETnh0pLX3Za5e3k0EHl0tz6DTVG8qmjr6iTCKWorqiYMbK5pIjtGLNLAGl1vpWAPeg1A3F4lD/wCPXsFu59RF/KDZYOyu01JrDUPmA7p2y3+zNqp1spvIlqKoUtfRS0cr2udCXFxbLk1e0FzRqBrpf2aXndkFEfjdxnDzbEaQOb86SJ8N/J7Ox8CpZgP9oGhnsKlslM7vcOIz95uvvaFZbm3FjqDzB5HzUQx/dPh1Zcvp2xvP6SH8kfMgdk+0IJThmLQ1LOJTyxysPymODh5G3I+BXsuqDxPc1iGGyGfBqlz7fJB4Ulu4i+STy08l7dm9+8tO/gY3C5rmmxlawte39pEefm33FBd6LxYTjMNXEJaaRssbuTmm48j3HwOoXtQEREBERAREQEREBEXB7w0Ek2A1JOlh3nuQcrqqN4e+xlMTTYZlmqL5TL6zI3crMA/OPv7Ae/ktBvA3nT4nN+D8FDnNcSx8jNHTd4YfkRAXu7qO4c5ju43Sw4a1ss+Wartq/m2LwiB6/T591kEM2Y3N1OIvNVjksjS/Xh3vK7uzk6RNHRtr+DVMt21ayhifQVYjhlgm4THkCIVYfd0T2E/nHluh5n1e8KwbKm96+yrGYlQ1LXyukqKuJjmOdmawNdH+bFrtv3Xt4ILbq8TihLBNIxhkdkjDnBud3zW3Op8F6lTO9nZVjMRoalr5XSVFXFGWudmawNcz82CLtuTe17eCuYoCwsogrCloxLtTVh4u30FocO8OETSPc4rbYnjWHbNUwjYwNLrlkLNZJjr2nuPTpmdppYX5LX0sMzdo658cZN6FvDLg5rHvAiyjNa1i4W9/cq32ap8UmrZqj0H0msz2MtS0hkDhzDGuLWZhoBzygCwHNBYmxOH12I1zcTxNvBjjY5tJTajLxBZzyDr6vU2LjbkAFZgVfbNTY/6TH+EGUxpiTxMpjBaLGxblNyb9NVYSAiLCDzV+JRQNDp5GRNLg0Oe4MBcTYNBJtdQLe1RR1rqagZEx9VO+4lLbmmgYbyyA8/DLyNj4LRb/APZZhjZWB8pkL44BGXXYAQ45mtI7LtADY2KuBkIAGgu0WBsNNAD9yCgcY2KxLZ2V1Vhsjpafm8gXs3uqIxoR9Mfwqy93m9inxRojdaGqA1iJ0fbm6En1h9HmPHmpsQqg3jbmszjV4QOHM053QMOUOI1zQWtkf1y8j0sdCFyArKqfdXvc9KIo8ROSqByskd2eMRoWvB9WX7/A6G1wgyiIgIiICIsEoF1Re9Pb+XEaj8F4Vd4c7JK5h/PO6saekbbHMeRseg1kO+zeL6HF6HSuPpEw7bm84ojpp3PdyHUC57l6d0W7gYdBxqho9KlHav8AoWHURjuPIu93RBtt3W7uLCYdLPqHj8rN3/QZ3MHx5noBMERAVdb0iPTcHB/xn/XZWKtJtBsnFWyU0kxeHUsvGjykAF3ZNn3BuLtHK3xQRXemR6Zg9/8AGj747KxStLtBsnFXSU0kxeHU0omjykAFwINn3Go7I8VuUGUREBLoiAiIgIiIK634Eeh01+XpkN/Kz7qxStLtXsnDiUTIqgvDWSNlBYQ05m3sDcHSxK3SAsFZRBVm9ndV6YDV0Iy1TRd7W6ccDqO6UdD15c7Fdm5/eca1vodc61VGLNc7Qztbzvf9I22veBfmCrOVK749g308n4Uw+7HscHzhmha4Hsztt4+t7+9Bd91lRHdrty3FaQSaCZlmTsHR9tHAfNcASPaOilyAiIgLU7U7QR0FLLUzerG24byL3cmMHiXWHtW2VE77cckrq6DC6XWzml4HWZ+jAfBjDf7R7kGr3Y0rMQrp8UxOWICFwks97GjiO9RxBPZjYLW8Q0C9irzwDaGCui4tJIJI8xbmsR2m8wQ4A+PtCheK7laCWkZGGmOSKMNFQywc8tFyZAdH3NzrqL6HRaTdZjYw/Z+Wpc0uImkyM+e85GRsHm63xQWdjW0tNRNDqueOIHlndYu78rRq72BcMC2qpa4E0c8cuX1g0kFvddpAI87KK4LutilPpOMj0qsl1eHE8OHujiaDazeXs0XhxTBaXC8Xw11DGInVLpYZY2XDXx5W2cW30s4jl3eCCzVlYWUBERAREQEREBERAREQEREBYWVH9usEqKyjdBSTCCR7mgyEuH5O/bbduuo9/Lqgxie8LD6Z5ZPVwteObc2cjwcGA2PmthRYnT10BfA+OaFwc0kEOaRyc11+Wh1BUEfsBguDU2euYyTTWSa7nSu6tiYDa/gBp1PVeDdzs1FiFPXOMMlPQVU0ZggY9zbtivndfqHaAgaaEDkCgguH47FgONvNJM2WjLskmQ5hwnEEtJ5OdGeRHPLz1K+loJw9ocwgtcA5pGoIIuCPCyr3eFu5hmwx0NHCyN0F5YGsba7gO20nmS5o5nUkN7l4dwW13pNG6llN5Ka2W/N0LvV/dddvgC1BaiIiDxYzijaWnlnk9WJjnnpcNF7DxPL2qkdyWGPra6pxKo1LScp6cWW5cR9Vmn2x3KV/2gMc4GGiFps6okDT9Rnbd8cg9q3G6fA/RMLp2kWdI3jv85e0L/YyBBLKzSJ/1HfylUNSmRuy1PLCM3o9bxnjva2R1s3hmLVfz2Agg6ggg+R0+661mD7M09JT+jU8YbCS4lhu8HP6wOa9weVigin48cL4IkMr8xF+CI3l4NvVOgbfpe9l4dh8PnxPEHYtWxmKNreHRQu5hpveQ38CdepcbaAXltBu+w+CTiRUcDX3uHZM1j3tDrhvsUgQFlEQEREBERAREQEREBERAREQYWg252tbhdG+pc0vIIaxnLM93qgnoOZJ8FIF4sYweKrhfBUsD43izmn3ggjUEHUEIPnrD9paGpl9Mx+aWqmPqUsbDw4m30DiSAe/IDbvJJsLm2G3hUmJh7KNr2cENux7Gss06Ny5SW2FrW6aLZ4JsdR0TQ2mp4mW+VlDnHxc913H3rbMha25aACedgBfzsgy9UDUD8BbStcOzTzuv4cKc2cPJsgv9kK/yqh/tCYFxKSGpaO1DIY3H6Eg0v5PaP3yguMIo7u9xw1uG00xN3OjDXn6bOw8nzLb+1YQVPvveazGKOjbewaxvk6eTtH90N9yvGCIN0aLAAADuA0A9wVHtHpW2JvqIpD/AKMGn8SvONBzREQEWEQZRYWUBERAREQEREBERAREQEREBERAREQYUc3g4V6ThtXFa5MLnNH0mDiN+LVJLLqkYCbHkdD5HQ/egojdPvJjoKF0Mx5TPc3lo1zWH+bN71lVNiVLwZpI/mPcz91xb/REFu7vfym1Fa8/JdVkeyTIPgrsrK5lPFJLKcrI2ue89zWgk/cqA2Qwl9Tj9dHFUy0zs9UeJFbMQKjVpv0/4VvM2MeaKppZ6yeo47S0STWJju2wtl6ZrEoIdR4ZiO0INRLUyUNC4ngQx3zvYDYOfYi9+8kjuFrFevYXEZqDFZcJnqXVcfC4kT33zxuADjG65PyTe1zyFrXIXjoMK2lZG2kY6lijja2NtR2CcjRlbawLuVtct9F4d1uzjfw1PLFK6oZTRlktSTcTVEuj8nh6/U+rfqEF1rVY1tTS0YvVTxxn5pddx8mDtH3LltBgZq48gnng+lC8MJ89DcKn8f3GVTCX00rJwdbPvG8+ZJLXHxuPJamz8Nhb1X7F3c5fOkK65mNIS6HfPBPVQ09LDI8SSNYZHkRgAnm1upd7bKxV8v02xlQyrhgq4pYBJKxmctsBmNrtd6pPtVp/iLh/xdT/AAf8LU2ls/AWZoii7uxMdm9nzzQoqqngs5YVZfiKh/xdT/B/ws/iDo/19T/o/wDWsucNgo/vPk+yzOrs9VmLg+doNi4A9xICrb8QdH+vqf8AR/61ybuFov1tSfG8Q+5idBguN6fJ9jOrs9ViPrY2glz2AAXJLmgADmSb6BRvDt6WHVE4giqWmQnK27Xta93QMcRYk9O9RXFdw9OIZDSySmbKeGJHMyl3QOsy9jy9qq+h2BqpahlPIx0FQXgAOFsovrJe+oABNxztoVVft4OijOi7Mzwjdy+V1m1dvTMUxpEzrwh9SLK4t965LgQEREBERAREQFV+KUmOYlUSsje3D6Rj3MY4XzytBIDxl7RuNebRqrQsoft7g2J1JibhlUynjs4TE3DiTbKQQ1xOl9BbX4BANpMGqsG4b48YqJ6t72iOkcHP493AWLDK6zelyPAK6rnS410uOevXVUTi2x8+AH8IyV8EtTfssljc901yA4Mc9xde3NwAsOoVn4ts7NXGOaOtq6QOiZeGLLYEjMS6/wArUD7KD5s29gyYnWNHSol+Lyf6ouG2tMY8QqWOkfKWyvaZX2zPINi51uqILL2QHB2sqWfPfUj94cRXmxUZtOfQtrYZTo2V8Jv4SM4LvjdXmzmgqmPc9XHPC/FZfRHvc5zAH5n5jd2YF1rnrqRe+isXZrZmDDqdsFK3KwaknVz3Hm556uP9LDRbRZQEREGC1FlEBERAREQYUAxP+8FP+y/2vU/UAxP+8FP+y/2vVF/SO+GrszrXPDq9k/WURXsoREQEREBERAVe7YbM4zPUuNBiDIqd1rMPYMZsA4AtjJcNCefVWEsIK22b3LxxzCoxKd9bOCCM98gI1F8xLpLHoSB4Kxnc12LxYlWiGKSV3KNj5D5MaXf0QfI219TxK+qf86olPs4jrfBF10eCTVQdIxpd2iCfpaOP3rKC3P7ReGujko6uPQjNEXdxaRJF97/crbwTExU08M7eUsbJB9poJHsJIWj3u4B6ZhU7Wi74xxmecerrebMw9qju4faD0jDjA49umflt/lyXew+8PHsQWgi4tOijW223UeGtjaI3T1MxywU7PWee86HK2+l7f1QSdFWMW3mK000BxShijpp5GQgxuzPic82Zm7Zv5WHLTuNnICIiAiIgIiIMKAYn/eCn/Zf7XqwFX+Jn/wCQU/7L+j1Rf0jvhq7M61zw6vZYCLCyr2UIiICIiAiLCDKwoRvH3mx4U0MjAlq3i7IrmzR8+S2tu4czboNVudhtpjiVDFUuZwy/MC29wC1xaS087Ejqg3xKg2+DF/RsJnsbOlywt+2e1/AHKbyFUbv4xR1TV0uHwauuHFvfJKQyIHybr/8AYglu47ZxrMKY+RoJmkfKL2PZ0Y34Mv7UU/wXC20tPFAz1YmNjHjlAF/bz9qyg9jm3FjqD0Xz1gZ/AG0T4H9mmnOQE8uFKc0Lvsus0nwcvoYqrN/Ox3pVIKuIXlpgS63N0J1d+6e15FyCymHvVTbwcVloscgnpIo6ueSmMTaftufFZ5PEaG6sBBOvdn5c107H7d4jitMyChZHHLE1ramtlcHZeYY6OPmXua3mb635c1xlxuqwbFKuaqo5attTw8lRE0jRjbZWizg0E82XFi0c0HRj0GOSyR19bTwcGjvO2k4gAGUEl7gHEucBrcnpy5g21s5jjK6liqYrhsrQ4A82nk5p8QQR7FXGK4rimOx+j09I+hpZLCaecnMWXuQ1tgbeAGveArJwDBY6Knip4b5ImhovzPUuPiSST5oNgiIgIiICIiDX4/xfRpfRzllDCWGwPaAuBY99re1UXLtVUOqG1DpPyzRZr7N0GvS1upX0GqKxnZojE3UreT5Rl8GPOa48gT7lwYymr8Zh6z/OXbMdLRdiNM85jhxju0WzsXPNJRxyVTsz5LvvYCzSeyLDwt71vV1wQhjQ1osGgADuA0AXYu2mMoiHmL1cXLlVURlEzoIiKSoREQFFd4u3DcKpDJYOmeSyBh5F9r5nfRaNT7B1UqWl2p2PpsSjZHWMLmseHts4tINiCLjoQbEIKkwTEcNo4pqnEKtlRic8cmYtDpeEXsIDGFoLQdQCQdOQ0577cVthFJSx0AEhmibJI45ewGmTTtX59odFMW7A0MELxT0cAdkcGnhh7rlpt2nXN7qNbs8DmOBNhzSUkzzIWyhgztHEu02dqQdRrbTkgn+IVzIY3yynLHG1z3u7mtFyfd94VI7p6N+LYzPiU47Ebi8X1Ae+7YmD6rAT9kd66N5m1+IMjOFVfBkleWEzQk3mjJORj47dl5cGk8r6aa3Vu7t9khhlBHCQOIe3Me+R1rjxAFm/ZQSgIsogLhLGHAhwBBBBB1BB0IIPRc0QfOmKU8my2MCWNrjRzXs350JIzx/XYbEfZ7yr6w+vZNGyWFwfHI0OY4cnNPIj/jovBtvshFilK6CXQ+tHJbWOQeq4eHQjqCVTu7rbCXBap+G4p2Is/ZcSbQvPJwP6p/O/S9+9Bft0XUx/uXYgyiKstoNuMXdVzU2G4eCInBvFkzODgRdrgSWtAI80FmLKp+j2vx2LEKWnrYqf/wBQ7WNoZfhNP5R5LXEtAFzc88pVvoMoiIMLT1GzrX10dUbXZG5lu8kjKfYC8e5blF8mInVOi5VRnuzlnGXKWFlEX1AWFleXE69tPDJNJ6kbHPd5NBJt46IPSiqjDt4WNV8YloMOhETr5HySE3sbG13tvqO6yk+xVXizpZG4tFBHGGAxujIuXl2o0cbgAEm/ggmKIsEoBNloNsNqo8NpX1E2ttI2dZJD6rB52uT0ActliOIsgjfLO8MjjBc5x5NA+88tOugVCzSVG1eJhjM0dHD1/Vxk6ud0Mr7aDw7mlBttz2y8uJVsmK13aAeTHcevN1cB81gsB42+ar2AXlwvC46aJkMDQyONoaxo6Afeet+pJXrQEREBERBghQjebu2jxaG7bMqYweFIflDnw5Pok9eh17wZwiCht3e8uTD5PwdjGZgjORkj+cPcyTvj5WdrbTmOV3xyaAjUHUEag+IPUKK7w92kGLR3No6hotHMB/DIPlM+I5juNWbO7bVuz03oeKRvfAPV6ljejoHHR8f0b6a8jdB9AgrD3gAlxsBqSeQA1Pst9y12DY5DVxCalkbJG7k4dD81w5td4FRbbLaJ9ZS19LhkcktTHkgkygBo4v5zK4mxIaCCOiDq3cs9OqKrFZL2lcYKUH5FPGdSB0zO5/VPerAWq2Vwb0Oip6fS8UTGutqC+13kfaLj7ltkBERBhRjHN5uH0UvBqKlokBs5rQ6TIfploIafDmujePtFJTQRw0rg2pqnmKJ7jYRNAvLM4nkGN1v0uD0VYDGMBpYnQCmmrz+nqw0XLuZc17nAtF72tbzOpQX1BO2RrXsIc1wDmuBuHNcLgjwIN12LWbN4hBUUsMlH+YcwCMWtla0ZQy3TLa1vBbNAUY3l4bNU4XUxUrc0r2CzRzc0OBeG95LQdOqk61G1lHUTUcrKGQRVBA4bybWIcDz6XAIv4oKywFu0L6aKOligo4Y42sYJA0PIaLZnB+Z1ydeQ5qTbvdpax9TU0OKGJ08DWSCSK1i19hlflsLi7egOpWonrtppm8IU9LAeTqgOb5Zhd7gO/Rq92xWHxYRVClqHvlra1pmdUuHYkcwn8jGScxIu5xvz07wAFjONl4sSxKOnjdLO9scbBdznGwaP6nuHW61O1u21Nhkeeqf2iDkibYvk+q3oPpGwHwVN/wDuO1dRoDDRxu8THF93GlsfDn8kIOe0GP1W09YKShBZSMOY3uBblxp7fws/rcq7tkNkYcMpmwU45avebZpH9Xu/oOg0Wdk9kafDIBDSssOb3nV0jvnPPU/AdLLdoCIiAiIgIiICIiAVqdo9l6fEITDVxh7eh5OYfnMdzaVtkQfPuM7ucSwKV1RhEkkkPXKAXhvdNHqJAPnAeNgvfup3oUVPAKapDoJS9z3zuu9sz3G5fI4DMx3IagjTmryIUN2t3T0OI3dJHwpj+misxxP0xbK/2i/igktNVNe0Pjc17HC7XNIc1w72uGh9i7hIqHn3aYzg7y/Cp3Sx3vljOUn68L7tcfLMu/Dd/VTTu4WKUfaGji3NC8eJY8EH2ZUF5grKgGFb6MMntmmdC7ulY5v8Tbt+KlFDtJTT/mKmCT6ssZ+F7oK133YWJa3DvSJOFSvL4pJeQZdzXOueQLmaC/d4LY4zvHocPgFJgzI6iZ35OKGEZ2ZiLAyEfnD4C5PUhT/FsIirIjFUxtljOpa4XFxyI6g+IKhWxWEw02LV9PTwRMjhjgMZDAXjiNu+8hu8g25XsgkW7zZ1+H4dBTykcRoLn21Ac9xcWjvte3sUkXS+S3rG3nYfetPX7YUUH56rp2eBlYT+60k/BBvS5cTIq5xbfrhsN+E6Wod/lsyj96S33FQ2o3x4niDjHhVLkvpmY107x5uIDG/uoLqxXGIqaMyVUrIox8p7g0ezq4+AuVSW8XejHiDoYMMikfLHK2SGosQ8SDpDGLk365u4adV68L3JV9fIJsZqXNvzbm40lu4E9iMeV/JWxsvsJSYa21JEGuIs6Q9p7vN51t4Cw8EFW7K7laisl9Kx2R5LjmMOYukf+0d8hv0W69Oyrpw/D46eNscDGxxtFmsaAAB4AL0WWUBERAREQEREBERAREQEREBERBiy8mJYRDUty1EUcrfmyMa8ezMNERBCcY3H4XMC5sT4T/lSFo9zsw+CpDbzY+GgeWwukcB88sP8rQiIIpDXSM9R72/Vc5v3FdgxWYEuEsmZ1g4533dblc319qIg6ZKlz/Xc53mSfvVkbvd2tNiFjO+YeDHMb97CiILgwnc5hdPYimEjh1lc6T4Hs/BTCmo2RNDYmtY0cmtaGgeQAsiIO2yyiICIiAiIgIiICIiD/9k="/>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3321" name="AutoShape 25" descr="data:image/jpeg;base64,/9j/4AAQSkZJRgABAQAAAQABAAD/2wCEAAkGBhQQERUUDxQUFRQWFxgWFRQXFhQUHBQXGBYXFxUXFBoYHCYeFxolGRcXHy8gIycqLC0sFh4xNTAqNSYrLCkBCQoKDgwOGg8PGiwgHCQqNSk1KSwsNSwpNS8qMiw1NSw1NTIpLikpNDAyMikpNSwyMCwtKiwsNC0pLSwsLikpNf/AABEIANQA1AMBIgACEQEDEQH/xAAcAAEAAgIDAQAAAAAAAAAAAAAABgcBBQIDBAj/xABKEAABAwIDBQQFBgsIAQUBAAABAAIDBBEFEiEGBxMxQSJRYXEUMoGRoUJSYnKCsRUXIzNDU3OSorLBCDZUY6PC0dM0JCUmg/AW/8QAGgEBAAMBAQEAAAAAAAAAAAAAAAIDBQQGAf/EACwRAQABAgMECgMBAAAAAAAAAAABAgMEETEFEkGBEzJRcXOSobHB4iIkQwb/2gAMAwEAAhEDEQA/ALxREQEREBERAWLrS7UbY0uGx56yUMv6rOb3/UaNT58gqexTe7iOLSGDBYHxt+c0Z5Ld73epEP8A9dBc+O7VUtC3NVzxxdwce076rR2newKtcd/tF00dxRQSTHo95ELfMCxcfaAtZgO4GSZ3GxepcXu1cyN2dxP05X318gfNWZgOwFBQ29Gpo2uH6Rw4j/PM+5HsQVQ3eBtDiOtHTmNh5OjhsLftJiQfMLn/APwO0dVrPVujv0dVOHvbDor1XF77AmxNgTYak+AHUoKMfuBrZf8AyK+MnrfjyfzWWjw/cnJNXVNIKpgdTNicX8N1n8UE2AzXFrKzNlN7Hp+JPpRTOhiETnh0pLX3Za5e3k0EHl0tz6DTVG8qmjr6iTCKWorqiYMbK5pIjtGLNLAGl1vpWAPeg1A3F4lD/wCPXsFu59RF/KDZYOyu01JrDUPmA7p2y3+zNqp1spvIlqKoUtfRS0cr2udCXFxbLk1e0FzRqBrpf2aXndkFEfjdxnDzbEaQOb86SJ8N/J7Ox8CpZgP9oGhnsKlslM7vcOIz95uvvaFZbm3FjqDzB5HzUQx/dPh1Zcvp2xvP6SH8kfMgdk+0IJThmLQ1LOJTyxysPymODh5G3I+BXsuqDxPc1iGGyGfBqlz7fJB4Ulu4i+STy08l7dm9+8tO/gY3C5rmmxlawte39pEefm33FBd6LxYTjMNXEJaaRssbuTmm48j3HwOoXtQEREBERAREQEREBEXB7w0Ek2A1JOlh3nuQcrqqN4e+xlMTTYZlmqL5TL6zI3crMA/OPv7Ae/ktBvA3nT4nN+D8FDnNcSx8jNHTd4YfkRAXu7qO4c5ju43Sw4a1ss+Wartq/m2LwiB6/T591kEM2Y3N1OIvNVjksjS/Xh3vK7uzk6RNHRtr+DVMt21ayhifQVYjhlgm4THkCIVYfd0T2E/nHluh5n1e8KwbKm96+yrGYlQ1LXyukqKuJjmOdmawNdH+bFrtv3Xt4ILbq8TihLBNIxhkdkjDnBud3zW3Op8F6lTO9nZVjMRoalr5XSVFXFGWudmawNcz82CLtuTe17eCuYoCwsogrCloxLtTVh4u30FocO8OETSPc4rbYnjWHbNUwjYwNLrlkLNZJjr2nuPTpmdppYX5LX0sMzdo658cZN6FvDLg5rHvAiyjNa1i4W9/cq32ap8UmrZqj0H0msz2MtS0hkDhzDGuLWZhoBzygCwHNBYmxOH12I1zcTxNvBjjY5tJTajLxBZzyDr6vU2LjbkAFZgVfbNTY/6TH+EGUxpiTxMpjBaLGxblNyb9NVYSAiLCDzV+JRQNDp5GRNLg0Oe4MBcTYNBJtdQLe1RR1rqagZEx9VO+4lLbmmgYbyyA8/DLyNj4LRb/APZZhjZWB8pkL44BGXXYAQ45mtI7LtADY2KuBkIAGgu0WBsNNAD9yCgcY2KxLZ2V1Vhsjpafm8gXs3uqIxoR9Mfwqy93m9inxRojdaGqA1iJ0fbm6En1h9HmPHmpsQqg3jbmszjV4QOHM053QMOUOI1zQWtkf1y8j0sdCFyArKqfdXvc9KIo8ROSqByskd2eMRoWvB9WX7/A6G1wgyiIgIiICIsEoF1Re9Pb+XEaj8F4Vd4c7JK5h/PO6saekbbHMeRseg1kO+zeL6HF6HSuPpEw7bm84ojpp3PdyHUC57l6d0W7gYdBxqho9KlHav8AoWHURjuPIu93RBtt3W7uLCYdLPqHj8rN3/QZ3MHx5noBMERAVdb0iPTcHB/xn/XZWKtJtBsnFWyU0kxeHUsvGjykAF3ZNn3BuLtHK3xQRXemR6Zg9/8AGj747KxStLtBsnFXSU0kxeHU0omjykAFwINn3Go7I8VuUGUREBLoiAiIgIiIK634Eeh01+XpkN/Kz7qxStLtXsnDiUTIqgvDWSNlBYQ05m3sDcHSxK3SAsFZRBVm9ndV6YDV0Iy1TRd7W6ccDqO6UdD15c7Fdm5/eca1vodc61VGLNc7Qztbzvf9I22veBfmCrOVK749g308n4Uw+7HscHzhmha4Hsztt4+t7+9Bd91lRHdrty3FaQSaCZlmTsHR9tHAfNcASPaOilyAiIgLU7U7QR0FLLUzerG24byL3cmMHiXWHtW2VE77cckrq6DC6XWzml4HWZ+jAfBjDf7R7kGr3Y0rMQrp8UxOWICFwks97GjiO9RxBPZjYLW8Q0C9irzwDaGCui4tJIJI8xbmsR2m8wQ4A+PtCheK7laCWkZGGmOSKMNFQywc8tFyZAdH3NzrqL6HRaTdZjYw/Z+Wpc0uImkyM+e85GRsHm63xQWdjW0tNRNDqueOIHlndYu78rRq72BcMC2qpa4E0c8cuX1g0kFvddpAI87KK4LutilPpOMj0qsl1eHE8OHujiaDazeXs0XhxTBaXC8Xw11DGInVLpYZY2XDXx5W2cW30s4jl3eCCzVlYWUBERAREQEREBERAREQEREBYWVH9usEqKyjdBSTCCR7mgyEuH5O/bbduuo9/Lqgxie8LD6Z5ZPVwteObc2cjwcGA2PmthRYnT10BfA+OaFwc0kEOaRyc11+Wh1BUEfsBguDU2euYyTTWSa7nSu6tiYDa/gBp1PVeDdzs1FiFPXOMMlPQVU0ZggY9zbtivndfqHaAgaaEDkCgguH47FgONvNJM2WjLskmQ5hwnEEtJ5OdGeRHPLz1K+loJw9ocwgtcA5pGoIIuCPCyr3eFu5hmwx0NHCyN0F5YGsba7gO20nmS5o5nUkN7l4dwW13pNG6llN5Ka2W/N0LvV/dddvgC1BaiIiDxYzijaWnlnk9WJjnnpcNF7DxPL2qkdyWGPra6pxKo1LScp6cWW5cR9Vmn2x3KV/2gMc4GGiFps6okDT9Rnbd8cg9q3G6fA/RMLp2kWdI3jv85e0L/YyBBLKzSJ/1HfylUNSmRuy1PLCM3o9bxnjva2R1s3hmLVfz2Agg6ggg+R0+661mD7M09JT+jU8YbCS4lhu8HP6wOa9weVigin48cL4IkMr8xF+CI3l4NvVOgbfpe9l4dh8PnxPEHYtWxmKNreHRQu5hpveQ38CdepcbaAXltBu+w+CTiRUcDX3uHZM1j3tDrhvsUgQFlEQEREBERAREQEREBERAREQYWg252tbhdG+pc0vIIaxnLM93qgnoOZJ8FIF4sYweKrhfBUsD43izmn3ggjUEHUEIPnrD9paGpl9Mx+aWqmPqUsbDw4m30DiSAe/IDbvJJsLm2G3hUmJh7KNr2cENux7Gss06Ny5SW2FrW6aLZ4JsdR0TQ2mp4mW+VlDnHxc913H3rbMha25aACedgBfzsgy9UDUD8BbStcOzTzuv4cKc2cPJsgv9kK/yqh/tCYFxKSGpaO1DIY3H6Eg0v5PaP3yguMIo7u9xw1uG00xN3OjDXn6bOw8nzLb+1YQVPvveazGKOjbewaxvk6eTtH90N9yvGCIN0aLAAADuA0A9wVHtHpW2JvqIpD/AKMGn8SvONBzREQEWEQZRYWUBERAREQEREBERAREQEREBERAREQYUc3g4V6ThtXFa5MLnNH0mDiN+LVJLLqkYCbHkdD5HQ/egojdPvJjoKF0Mx5TPc3lo1zWH+bN71lVNiVLwZpI/mPcz91xb/REFu7vfym1Fa8/JdVkeyTIPgrsrK5lPFJLKcrI2ue89zWgk/cqA2Qwl9Tj9dHFUy0zs9UeJFbMQKjVpv0/4VvM2MeaKppZ6yeo47S0STWJju2wtl6ZrEoIdR4ZiO0INRLUyUNC4ngQx3zvYDYOfYi9+8kjuFrFevYXEZqDFZcJnqXVcfC4kT33zxuADjG65PyTe1zyFrXIXjoMK2lZG2kY6lijja2NtR2CcjRlbawLuVtct9F4d1uzjfw1PLFK6oZTRlktSTcTVEuj8nh6/U+rfqEF1rVY1tTS0YvVTxxn5pddx8mDtH3LltBgZq48gnng+lC8MJ89DcKn8f3GVTCX00rJwdbPvG8+ZJLXHxuPJamz8Nhb1X7F3c5fOkK65mNIS6HfPBPVQ09LDI8SSNYZHkRgAnm1upd7bKxV8v02xlQyrhgq4pYBJKxmctsBmNrtd6pPtVp/iLh/xdT/AAf8LU2ls/AWZoii7uxMdm9nzzQoqqngs5YVZfiKh/xdT/B/ws/iDo/19T/o/wDWsucNgo/vPk+yzOrs9VmLg+doNi4A9xICrb8QdH+vqf8AR/61ybuFov1tSfG8Q+5idBguN6fJ9jOrs9ViPrY2glz2AAXJLmgADmSb6BRvDt6WHVE4giqWmQnK27Xta93QMcRYk9O9RXFdw9OIZDSySmbKeGJHMyl3QOsy9jy9qq+h2BqpahlPIx0FQXgAOFsovrJe+oABNxztoVVft4OijOi7Mzwjdy+V1m1dvTMUxpEzrwh9SLK4t965LgQEREBERAREQFV+KUmOYlUSsje3D6Rj3MY4XzytBIDxl7RuNebRqrQsoft7g2J1JibhlUynjs4TE3DiTbKQQ1xOl9BbX4BANpMGqsG4b48YqJ6t72iOkcHP493AWLDK6zelyPAK6rnS410uOevXVUTi2x8+AH8IyV8EtTfssljc901yA4Mc9xde3NwAsOoVn4ts7NXGOaOtq6QOiZeGLLYEjMS6/wArUD7KD5s29gyYnWNHSol+Lyf6ouG2tMY8QqWOkfKWyvaZX2zPINi51uqILL2QHB2sqWfPfUj94cRXmxUZtOfQtrYZTo2V8Jv4SM4LvjdXmzmgqmPc9XHPC/FZfRHvc5zAH5n5jd2YF1rnrqRe+isXZrZmDDqdsFK3KwaknVz3Hm556uP9LDRbRZQEREGC1FlEBERAREQYUAxP+8FP+y/2vU/UAxP+8FP+y/2vVF/SO+GrszrXPDq9k/WURXsoREQEREBERAVe7YbM4zPUuNBiDIqd1rMPYMZsA4AtjJcNCefVWEsIK22b3LxxzCoxKd9bOCCM98gI1F8xLpLHoSB4Kxnc12LxYlWiGKSV3KNj5D5MaXf0QfI219TxK+qf86olPs4jrfBF10eCTVQdIxpd2iCfpaOP3rKC3P7ReGujko6uPQjNEXdxaRJF97/crbwTExU08M7eUsbJB9poJHsJIWj3u4B6ZhU7Wi74xxmecerrebMw9qju4faD0jDjA49umflt/lyXew+8PHsQWgi4tOijW223UeGtjaI3T1MxywU7PWee86HK2+l7f1QSdFWMW3mK000BxShijpp5GQgxuzPic82Zm7Zv5WHLTuNnICIiAiIgIiIMKAYn/eCn/Zf7XqwFX+Jn/wCQU/7L+j1Rf0jvhq7M61zw6vZYCLCyr2UIiICIiAiLCDKwoRvH3mx4U0MjAlq3i7IrmzR8+S2tu4czboNVudhtpjiVDFUuZwy/MC29wC1xaS087Ejqg3xKg2+DF/RsJnsbOlywt+2e1/AHKbyFUbv4xR1TV0uHwauuHFvfJKQyIHybr/8AYglu47ZxrMKY+RoJmkfKL2PZ0Y34Mv7UU/wXC20tPFAz1YmNjHjlAF/bz9qyg9jm3FjqD0Xz1gZ/AG0T4H9mmnOQE8uFKc0Lvsus0nwcvoYqrN/Ox3pVIKuIXlpgS63N0J1d+6e15FyCymHvVTbwcVloscgnpIo6ueSmMTaftufFZ5PEaG6sBBOvdn5c107H7d4jitMyChZHHLE1ramtlcHZeYY6OPmXua3mb635c1xlxuqwbFKuaqo5attTw8lRE0jRjbZWizg0E82XFi0c0HRj0GOSyR19bTwcGjvO2k4gAGUEl7gHEucBrcnpy5g21s5jjK6liqYrhsrQ4A82nk5p8QQR7FXGK4rimOx+j09I+hpZLCaecnMWXuQ1tgbeAGveArJwDBY6Knip4b5ImhovzPUuPiSST5oNgiIgIiICIiDX4/xfRpfRzllDCWGwPaAuBY99re1UXLtVUOqG1DpPyzRZr7N0GvS1upX0GqKxnZojE3UreT5Rl8GPOa48gT7lwYymr8Zh6z/OXbMdLRdiNM85jhxju0WzsXPNJRxyVTsz5LvvYCzSeyLDwt71vV1wQhjQ1osGgADuA0AXYu2mMoiHmL1cXLlVURlEzoIiKSoREQFFd4u3DcKpDJYOmeSyBh5F9r5nfRaNT7B1UqWl2p2PpsSjZHWMLmseHts4tINiCLjoQbEIKkwTEcNo4pqnEKtlRic8cmYtDpeEXsIDGFoLQdQCQdOQ0577cVthFJSx0AEhmibJI45ewGmTTtX59odFMW7A0MELxT0cAdkcGnhh7rlpt2nXN7qNbs8DmOBNhzSUkzzIWyhgztHEu02dqQdRrbTkgn+IVzIY3yynLHG1z3u7mtFyfd94VI7p6N+LYzPiU47Ebi8X1Ae+7YmD6rAT9kd66N5m1+IMjOFVfBkleWEzQk3mjJORj47dl5cGk8r6aa3Vu7t9khhlBHCQOIe3Me+R1rjxAFm/ZQSgIsogLhLGHAhwBBBBB1BB0IIPRc0QfOmKU8my2MCWNrjRzXs350JIzx/XYbEfZ7yr6w+vZNGyWFwfHI0OY4cnNPIj/jovBtvshFilK6CXQ+tHJbWOQeq4eHQjqCVTu7rbCXBap+G4p2Is/ZcSbQvPJwP6p/O/S9+9Bft0XUx/uXYgyiKstoNuMXdVzU2G4eCInBvFkzODgRdrgSWtAI80FmLKp+j2vx2LEKWnrYqf/wBQ7WNoZfhNP5R5LXEtAFzc88pVvoMoiIMLT1GzrX10dUbXZG5lu8kjKfYC8e5blF8mInVOi5VRnuzlnGXKWFlEX1AWFleXE69tPDJNJ6kbHPd5NBJt46IPSiqjDt4WNV8YloMOhETr5HySE3sbG13tvqO6yk+xVXizpZG4tFBHGGAxujIuXl2o0cbgAEm/ggmKIsEoBNloNsNqo8NpX1E2ttI2dZJD6rB52uT0ActliOIsgjfLO8MjjBc5x5NA+88tOugVCzSVG1eJhjM0dHD1/Vxk6ud0Mr7aDw7mlBttz2y8uJVsmK13aAeTHcevN1cB81gsB42+ar2AXlwvC46aJkMDQyONoaxo6Afeet+pJXrQEREBERBghQjebu2jxaG7bMqYweFIflDnw5Pok9eh17wZwiCht3e8uTD5PwdjGZgjORkj+cPcyTvj5WdrbTmOV3xyaAjUHUEag+IPUKK7w92kGLR3No6hotHMB/DIPlM+I5juNWbO7bVuz03oeKRvfAPV6ljejoHHR8f0b6a8jdB9AgrD3gAlxsBqSeQA1Pst9y12DY5DVxCalkbJG7k4dD81w5td4FRbbLaJ9ZS19LhkcktTHkgkygBo4v5zK4mxIaCCOiDq3cs9OqKrFZL2lcYKUH5FPGdSB0zO5/VPerAWq2Vwb0Oip6fS8UTGutqC+13kfaLj7ltkBERBhRjHN5uH0UvBqKlokBs5rQ6TIfploIafDmujePtFJTQRw0rg2pqnmKJ7jYRNAvLM4nkGN1v0uD0VYDGMBpYnQCmmrz+nqw0XLuZc17nAtF72tbzOpQX1BO2RrXsIc1wDmuBuHNcLgjwIN12LWbN4hBUUsMlH+YcwCMWtla0ZQy3TLa1vBbNAUY3l4bNU4XUxUrc0r2CzRzc0OBeG95LQdOqk61G1lHUTUcrKGQRVBA4bybWIcDz6XAIv4oKywFu0L6aKOligo4Y42sYJA0PIaLZnB+Z1ydeQ5qTbvdpax9TU0OKGJ08DWSCSK1i19hlflsLi7egOpWonrtppm8IU9LAeTqgOb5Zhd7gO/Rq92xWHxYRVClqHvlra1pmdUuHYkcwn8jGScxIu5xvz07wAFjONl4sSxKOnjdLO9scbBdznGwaP6nuHW61O1u21Nhkeeqf2iDkibYvk+q3oPpGwHwVN/wDuO1dRoDDRxu8THF93GlsfDn8kIOe0GP1W09YKShBZSMOY3uBblxp7fws/rcq7tkNkYcMpmwU45avebZpH9Xu/oOg0Wdk9kafDIBDSssOb3nV0jvnPPU/AdLLdoCIiAiIgIiICIiAVqdo9l6fEITDVxh7eh5OYfnMdzaVtkQfPuM7ucSwKV1RhEkkkPXKAXhvdNHqJAPnAeNgvfup3oUVPAKapDoJS9z3zuu9sz3G5fI4DMx3IagjTmryIUN2t3T0OI3dJHwpj+misxxP0xbK/2i/igktNVNe0Pjc17HC7XNIc1w72uGh9i7hIqHn3aYzg7y/Cp3Sx3vljOUn68L7tcfLMu/Dd/VTTu4WKUfaGji3NC8eJY8EH2ZUF5grKgGFb6MMntmmdC7ulY5v8Tbt+KlFDtJTT/mKmCT6ssZ+F7oK133YWJa3DvSJOFSvL4pJeQZdzXOueQLmaC/d4LY4zvHocPgFJgzI6iZ35OKGEZ2ZiLAyEfnD4C5PUhT/FsIirIjFUxtljOpa4XFxyI6g+IKhWxWEw02LV9PTwRMjhjgMZDAXjiNu+8hu8g25XsgkW7zZ1+H4dBTykcRoLn21Ac9xcWjvte3sUkXS+S3rG3nYfetPX7YUUH56rp2eBlYT+60k/BBvS5cTIq5xbfrhsN+E6Wod/lsyj96S33FQ2o3x4niDjHhVLkvpmY107x5uIDG/uoLqxXGIqaMyVUrIox8p7g0ezq4+AuVSW8XejHiDoYMMikfLHK2SGosQ8SDpDGLk365u4adV68L3JV9fIJsZqXNvzbm40lu4E9iMeV/JWxsvsJSYa21JEGuIs6Q9p7vN51t4Cw8EFW7K7laisl9Kx2R5LjmMOYukf+0d8hv0W69Oyrpw/D46eNscDGxxtFmsaAAB4AL0WWUBERAREQEREBERAREQEREBERBiy8mJYRDUty1EUcrfmyMa8ezMNERBCcY3H4XMC5sT4T/lSFo9zsw+CpDbzY+GgeWwukcB88sP8rQiIIpDXSM9R72/Vc5v3FdgxWYEuEsmZ1g4533dblc319qIg6ZKlz/Xc53mSfvVkbvd2tNiFjO+YeDHMb97CiILgwnc5hdPYimEjh1lc6T4Hs/BTCmo2RNDYmtY0cmtaGgeQAsiIO2yyiICIiAiIgIiICIiD/9k="/>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7" name="Rectangle 16"/>
          <p:cNvSpPr>
            <a:spLocks noChangeArrowheads="1"/>
          </p:cNvSpPr>
          <p:nvPr/>
        </p:nvSpPr>
        <p:spPr bwMode="auto">
          <a:xfrm>
            <a:off x="2575952" y="285750"/>
            <a:ext cx="71940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dirty="0"/>
              <a:t>Don’t be late for your class! </a:t>
            </a:r>
          </a:p>
          <a:p>
            <a:pPr algn="ctr" eaLnBrk="1" hangingPunct="1">
              <a:spcBef>
                <a:spcPct val="0"/>
              </a:spcBef>
              <a:buFontTx/>
              <a:buNone/>
            </a:pPr>
            <a:r>
              <a:rPr lang="en-GB" altLang="en-US" sz="4400" dirty="0"/>
              <a:t>Your class starts at </a:t>
            </a:r>
            <a:r>
              <a:rPr lang="en-GB" altLang="en-US" sz="4400" b="1" dirty="0"/>
              <a:t>10 am</a:t>
            </a:r>
          </a:p>
        </p:txBody>
      </p:sp>
      <p:pic>
        <p:nvPicPr>
          <p:cNvPr id="12" name="Picture 2" descr="Nim Part 2 | the Math behind the Magic">
            <a:extLst>
              <a:ext uri="{FF2B5EF4-FFF2-40B4-BE49-F238E27FC236}">
                <a16:creationId xmlns:a16="http://schemas.microsoft.com/office/drawing/2014/main" id="{F50583BB-1BE5-4AE8-97E3-03E1E8CD3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036" y="2124537"/>
            <a:ext cx="4063199" cy="406319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ncrypted-tbn1.gstatic.com/images?q=tbn:ANd9GcS4lkSywZeSgTLgwXxuB9NVf4dT7trcVX19Cr4HWTxlcp6xes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1" y="2119314"/>
            <a:ext cx="2441575"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4" descr="data:image/jpeg;base64,/9j/4AAQSkZJRgABAQAAAQABAAD/2wCEAAkGBhQSERQUEBQWFBQWFhcVGBcVFxgUFxcVFRUXFRgUFBUXHCYeFxojGRQUHy8gJCcpLCwsFR4xNTAqNSYrLCkBCQoKDgwOGg8PGiokHyQpLCwsKSksLCkpLCwpLCkpKSksKSksKSksLCksLCwpLCkpLCwpKSwsLCwsKSksLCwpLP/AABEIAMAAwQMBIgACEQEDEQH/xAAcAAABBQEBAQAAAAAAAAAAAAAAAQQFBgcDAgj/xABGEAABAwICBwUECQAIBQUAAAABAAIDBBEFIQYSMUFRYXEHIoGRoRMyUsEUI0JicoKx0fAVFkNjkqLh8VNUc7LSFyQzNLP/xAAaAQADAQEBAQAAAAAAAAAAAAAABAUDAgEG/8QAJhEAAgIBBAICAgMBAAAAAAAAAAECEQMEEiExE0EiUTKRUmGBFP/aAAwDAQACEQMRAD8A1ymri3J2Y47x+6kmPBzGagWPuu8FQWbMxw/mxJwytcMcyYb5iTKVcYKgPFx5cOq6ptOxRqhUIQvTwEIQgAQvLngZnJeWVDTsIPivLQUzoso01itXS236h82NWrXWXaYPBr5B+D/82pbVcwHNG6yf4GFQqx0gyTHBqa7VKtbYJOuB9ux7g8V5C7gLef8AspoKPwZncJ4uPpkpBUMMagiVnd5GKhCFsYiL507W9LvptZ7OI3gp7sbbY5/23+Y1RybzWs9qmlX0KhfqOtNNeKPiLjvyflb6lq+coY1jkl6N8ML5OtPBcqeoKXJNKKlU1DHYJOcrKEY0e2sVq0F0UNVL7SVv1EZzv/aO+DoN/kojR3AX1cwiZcDa93wMvt6ncOPituw7D2QRtjiGqxosB8zxJ2krTDj3O2YZ8u1bV2e/oreA/wAIQu1kJ2kTyhUOLXAzUzDUArMMPxIt3q0Yfi/NS+iw0W9jyM2mxUnS1mtkcj/NirdJX3UjG64utceRxF8mJSJxKo2PESMiL89iWTFeA8ym/NAU8M/ofueBtyTKfEvgz5nZ/qoyerJOZuuLru912r4X+awnqPURmGmrmQ7knue8brhJiLGnMhNTQuO2Q+DbfNcn4RFe7rk8zllyCw3SYzGEOh5/TEfH1XCSphkOYa4niA4puwQg5tbfoEldjscLQW6jcsySG+m1Ft9s72JP4oeQ2b7lhy2JXvzWa13aE41Bda0eTWnaCB9okbCeHRWKg05Y+wcP51XDZ0o+0XfCaoNJadjtnVTQVKgxON/uut1UxQ4uRke8PMjod6Zw5kltYnn07b3RJ5eJpQ1pc4gAAkk5AAZkk8LLzBUB4u03Wc9t+kxhpG00Z79SbOttELc3f4jqt6EpxvixFRd0Zfp9pYcRrHPbf2LO5EPuA5vI4uOfSw3KNo6PeU3oqQ5KaEWqElOVlLHCkdaZikqKldK9scYLnuNmgbz8hvPABMYG8AbnIAZkk7gN5Wx6CaIfRWe0mH17xn/dtOeoOfE+G5cY4ObPcuRY1/ZK6L6OMo4QxubznI/4nfsNgH7qZQEqoJJKkS27dsEIQvTwxLHdDKmk7zh7SIf2jLkD8bdrf05qPpcQst7c26qePdnFPPd0X1Mh3tHcJ+8z9rJWeD+I5DU+pFVwjFQbXKuNBJrNyKzjFcFnoXfWt7t8ntzYfHceRUjgmklja6W2uPY1akrRfXlcXlRrNIWn3l3jxFp3rw9XB1e1cJq8MTasxRo2EKuYjjNzYWJ4Wvdc0dp2TdRpW1oNtqgv6wGZx1pfYt/A+Ty1f3VL0txp8QAyufesc28Bbn8lV5dJpHCwdZaRjJg5QXDZsjZaEG81XUHjqsEYPnc2XqsqMOrGfR6IE1AvI0Oa4ueGDvAvN87Zi+8BY1DDVT5xxTS/gje//tBT3RnEa+jqL0zJWzOGrqiIuc4Xvqlrm3tcei3jF+0Lykn1J/st0VNHrasrcuI7p/nUKch0XpnMBiL2O431geo2eVlazoU6spmSVQZBWOGs/wBkO5rHYHtubuta5B28VT62jnoXak7SAT3XjNjujvltWM8Tid4s0ZcXyR1bh88DgHP7h2OGy3DkeSu2jtQ10Vo7EtGe+54k81AxY4C3vWcNhG3LcSFaMInaWAMDWj7oAHolxtt0SFDW3Ac02Pz4HisV7RscNViUribtjtC22y0dwSOr9c+S1ypaY3+0b7pI1hwN9vQ5LBsQjIndrb3u89c3TGNumhTLFWmS2FU9+8nkkS9YfFZi6lyzbN4otnZbhDZKp8jxf2LAW3+N5IDvANPmtcAWY9ldY1s0rCc5GNLeZZckdbOv4FacnsH4EvU35HYqEIW4uCEIQAJEqEAcp6Zr2lr2hzSLEOFwRwIKo2M9lcbiX0jzE7bqOu5n5T7zfUK/JvXVjYmOkebNaC49B81zKKa5OoylF8GOYph1TTEMmFibkEEG4GVxb52TRlbLxsnOkOP673zSGxdsF/daNjR/NpKrbKV9SdaQlsQ3bC/k0bhzU5tXwVoxlSsk314dlr6xBt3ePAu2X5LwMdbCHkW1i0t5sPxAlMsXrGQx6rQ1otYNGy3RPdAuzKXESKiqJjpb3A2PmAOxvwsOzW2ndxHsIub4PZzjjVsYYB2b1WKObID7OmJJM8guX2Nj7KO93C9xc2G3MrS8B7DqCnc18gkqHtIP1pAZcf3bQARyN1f6ambGxrGNDWtAa1oFgGgWAA4ALsn4wUVRLyZXN2zyyMAWGQG4ZDwCWyVC7MhLLlUUrZGlsjQ5pyIcAQfArshAFLr+y2ncSYXPhJ3A67fAOz9VFVuilTRN14Xe3jGbm2s8DiGi+sOma0hBCxlhizeGoyR9lAwrGmTM3ZjMclnXaFo17F4ljH1bzf8ACeHzC0DTHR40z/pNO0iIm8zW7GE/2oHwnfw27yklomVtM6IuF3C4cdzhmCP5sKTcXCVFJSjkhuRmWFVfdAKdTclCSxvgmLHizmuLSDuIuLKSoqrWC4kjuLJLCa90MjHsPeaQ4dRu6blumF4g2eJkrPde0HpxB5g3HgsAmOrq83W9LrRuzbGtVxp3HJ13sv8AEPeaOoz8CtdPPa6Ytqse6O5ejRUJAlVAmAhCEAJdCoVF2kPH/wA0IPON1v8AK791NQae0rhcucw/C5jr+GqCCslli/Zq8M16LGSs30/0gMsgposw09632njd0bv59E7x7tDu0tpQW/3jx6tZ8z5KoU7NWJ8zsybtbfP8TvE/NYZsqqkN6bTvdciFLm6xe6zg0ZHbn90Hf1XmpxZjRrX255/qoZ13SvDdm9R2LuztfYNiWjGx6cki4dnujrcVrnPnsaeANe5v/EcSQxh+7kSelt6+gI2AAACwGQAyAA3WWWdgGEllLPO4W9tIGt5tiBBI5az3D8q1ZUccdqI+ablNghCFoYghCEACEIQAIQhAHl7bjNZdpxTuw+VskTP/AG0ptqty9nMLnujcHDO3IrUlXdPsINTQysY3We3VkaN5cxwNhzLdYeKyyQUom2HI4STRkmKtZibWy07XNnDe9rWAfuAyPvZEXO3YVXcLY5kjo3gse0lrmnIg7wp/QOQRyBpy2j1OScdqOF+ymgqWZe1vG78UYa4HrquI/KkY8toqzqKT+yKxVtmscNzxfxBClcNqHMMb4/eaQ5p5jPy3eKhqyfXgdbbYOH5SDs8080dlLmG5OQvnmuTpq0b1hGIieGOVuQe29uB2EeBBHgniiNE6T2dHA07dQOPV/fPq5S6qR6Icu3QIQhenhgbMWBCfsqg7Ys4hxUhTuHaRtae8MlLcCypIs8dI6R4aNm88r7Vz0wqvZxtYzIDcpnCZg6ASgWDm38729FSdOaSZr7PFmnK4IcANpvbYuErdDH4xsj6aYCEvJzLvQbFH4XhT66qjp4PekdYnc1ozc93JoufTemNXUEnVGQH7Lbux3RZtHH7Wos2qqG6zWOyc2EZgWO9x7xHDV5pvHD7J+XJxwaHg2EspoI4IhZkbQxvHIbTzJuT1T5IEqcJwIQhAAhCEACEIQAIQhAAkclSOQBhte1sWJ1DW2ylcR+Y61vVTnaRTGXCPaAX9nPE8ngHfVk/52qKrdH3z4nMwksf7d2dvsuOsHW4apBU3j2ksFFRzUdTaole1zCyM5BpbYF7j7jt9szs6qfjXzb9FbLJLHFe+DNcOhJjOzZbnsKkdHG/UvO/V+Smeyarje10bw067LXIz1hcHPodijYaYwGWM7nub4BxH6BcyVcmqlfBvlEfq2fhb+gXe6+c2ae4i3ZVSW3ZMOW7a1eJu0PETkaqQdAwfo1OLKiW8MrPo66VfM/8AXnEP+bn/AMf+iVHlQeFjCHszxN2yjlHXVb/3OC6v7M8UA/8ApyeBjP6PX1BZIQuvGjnzSMudSGGiY21nMja0jgWsAPqCuWkFCJo2Pys9mfUty9VK6Qn6p3V36lRDJCaZgFr6o67LKW3TZex8xTOOiGgFNHSitH1898myj6uN7XWI1B7xFtrjwsEyxjSWSpqmkt9nI1zSyxvZzSNh6/qrBoDUEwVcROyVjwP+o3VJ6XYq1jAEVUx5+w9rvJwWmWTe0XwwS3t9q/0bgxel5Y4EXC9KoRAQhCABCEIAEIQgAQhCABIUq5zyhrS5xAABJJ2ADMk8rIAqPaJj0dFD7VrW/SXgxxOt3hcd53MNHqQsFqWuc18jiTvucyXONrk7ySbkqwaU48cQrHym/sgdSJvCMHI24u949eS8YuxrKRzbd55a0eYJPgB6pLJO3wUcWKo2ytaPyyxu1oXvjubd1xbcDflxKuGH0rppGtuTc6zic7cSSevqoPCac6wG5oH8CvuE0Xs2/eObj8ugWGWY1jjSI+u0ba33SoKpwa17LQDCHbU0fhgzWame7UUL+hyhXf8AokIXvkZ5tRsK41kuqxzuDSfILsvE0Yc0g7CCD0KrMirsz/Foy6G1r5blF4JGTAWna1xb4HvD9VP11MWOcw529RuPkobDhqulH4XfqFHkmmfQ45XDgYYHUfR61zXZMnbqX+81wc39CPFMu0GENJcNuqfO1060niu2+8Zg71HUkoq3CCre4Fwsx4sNYuFg15I9bZofNHlKNsv/AGVY06ei1Xu1nRO1LnM6haHMud+RI8FdFkuiVM/DKi+uXU7wGShwzZYdyTLdfLoTyWrwzBwBaQQRcEG4IO8FU8M1KPBG1GNwlz7OiEIWwuCEIQAIQhAAhCEACpXa3ihhw2QNNjK5sNx8Lrud/laR4q6ErIe0vSJtZOyjgIcyJ2tI4WIMliNRp+6CbnibblnkltjZrhjumkUbBohcZbN/62Ci8UxN0srT9hpyG7qee9aFRYS2MWsmNNo5DGSwd4uvcHMhp3ZbFO3q+Sw4WhrovQ3752Xv5LTMF0UdI0PlJY05gD3iOJ+H9VG6G6NhzgLfVx2vvudzb7+J5dVo4C2w4t/ykJ6nM4/CP+kM7ROntbVcOYe6/wCtlHVWhZ/spfB4v6j9lakqaeKD7QnHNOPTKP8A1OqPij83f+KVXdCz/wCbGaf9WQEhSoTIsQekdFdokA93J34Tv8CqgW6rnu+Kw8r/ALrSJIwQQcwRY9CqFi1CY3ubw2cxuKn6rHT3FTRZbWxkPXxa4VcxGg4bgLcrK1Rx8UzxCkyJHBLodmTGCYqKumBfb2jO4/iSBk49R63XrR/FzSSlkmUDjlwjcd44NO8btqpej2L/AEec3vquycPHb1F1oE9CyaMFtiHDI8l6pOMrRi4xlHbLourXg5hKs9o8ZqKEarh7aEbATZzOTXcORUjSdpcJIErHx335PHjbP0T8c8JdkyWmnHpWi5ITekr2StDonB7Tvab/AOy73W9i/QqEmsguXoAkLlTtIu1eipHujc50sjci2JocAeBeSGg8rrPcX7UKjEHOihH0entZzWkOlkDtrS/Y0EbhzzXEppI1hhlN0iY027R3zl9NQEiO5a+cbX7i2E7m7tbfuyzMRgOFMibrZDI3O4ft1TlmGRwRML7Bzh7n2m8PDYuT5S64DfPfwyU7JNzfJXx4441SPc1e6U6sGTN79hd+E7m89pUrhWF2s1jbucbAcSd5PDeoGaGW2y3gkoayphdrwvLXDZYDxFiLei4SV8nspOuDasKw4QxtY3dtPFx2lPVmGD9rbmkMrY+XtIxn+aM7fA+C0TDsVinjEkL2vYd7T6EbQeRzVOEotVEjTjJP5DtCLoWhmCEIQAIQhABZV/SqnFmOG25aelr/AKqwKu6SVAc5rAfduT1OQHldYaivG7N9PfkVFYfFYppiUmqwqUfDmoTSF1m2UxFpu0Uiom+tJ43/AEK1ajJh1QfccBf7pIGfTis2wHCvpNbFEN7ru5Nb3nE+At4rYayi2h42+R6Fazi6tCymk9rGGKNZqEyODRvLjYeZVXjw5rgfZua9pNwWnWAPUKdxykY6C01iGjI2ub7BlvKz2llnheXwt1RvB2EcCN6wsZhFuPBZIZJaYmSBxYd42g8iNhVtwvTgTRlh1Y57WaXk+zLyMrnaBfcqWNMYdUieN7HW+zZzT0zyUNNjUTjrRuI5OFvUEg+a3x5XHoVy4d3a5GOmeFV9NKH1T3ufI46sntLgkZnUAPdAyysLKLMlVKNV80zxwMjyPLWWj4VidDVsvXOvJCNRhDnFxY4k6oaL6xB9CF0fXUoNoaSYjcXPEd/AXK1lxymGPnhx/XRmUOiD3e83zCk8Ewd1O5xaQCRaxAyt9rrt81dJKSSYjUjELeTnvP8AmNvRP4dGGgZ5neSsXJjCUV6IChw4k3uHE7Te5Vio8NG8JzDhoYnDHZ7FxYNWeH4e0jYuDtH2O2ZFSMbV2jYvThqij47ozbO3ioCirJqOTXgeWHfva4cHNOTgtUrY7tsVTcYwsG9gulKujnapLknsA7V4n2bVt9k74xcxk897PUc1e4Khr2hzHBzSLgg3BHEEL59q8PtuXXBNJamid9Q/u3uY3d5h/LuPMZpqGf8AkJ5NN7ifQSFk/wD6wzf8vH/jehbeaIv4J/RrCRCbV9c2Jhc7oBvJ4BatpK2ZJNukN8YxQRNsPfOwcPvFVZ81rk5k5kneeKWecvcXuzJ9OQ5KMr6uyl5cjyP+ivhwrGueztLiIFyqXpFi972XXFMWsCAVG4Bgz6+qZCLgE3e74Yx7zuu4cyEQjbOsklFF67G8AIbJVyDN9447/CD33Dq4AflK0uSIOFiLhc6KkbExscYDWMaGtA3ACwC7qlGNKiPKTbshq3CfhzHDf/qoWfC2O2t+RVyUbidMPeHQ/ulM2BJbojmDUyTplDr9EI3kkXB8lVHdnznVDWh2q1zu8RwsSbtORva3itUfBdM6pgZm+2rxSa+0UfJuVMj8NwCKAWcWMbbZ3R67V7kmguO+3htXWJ1M9wAdGXHIC7bkncBtunxwaP4T5FabW+keeSKfyZGNxuIEBoc47O6LC/U2XYV7j7sdhxLv2CeNwyNpyATmOnLjZov0XijJ8Hkpw7GLNZ3vNA6G/wAk4p6IuPdF/wCb1L0+E73+Q2eJ3qQZGALAWHJMQ0zf5CeTV1xEjYcG+J3gP9UsmEW913n+4UmlTPghVUKeed3ZXJWbQ7I8FG1lBcZK21VGHjgdxULNAWGzh0O49EnlwuHPodxZlLj2U7EcH5KrYjhZatRmpwVC12EXvksBizOPohSK6/0DySrqzyjU5ZQ0FzjYAXJVPxGvMz9Y31Rk0cuJ5lO8cxIyO1Ge405n4nD5D9VDyvst8+Xc9q6F9Nh2re+zxUTWCrOL4hkc08xausN6puI1bnHYfIpdIbk6GtdVXK2Dso0c9hS+2eLST2dntEQ9weNy7xCzTQTRg1tY1rwfZM+skvldoOTPzHLpdfQbGgCw2fzYnsMK5J2oyX8UKEqEJoTBNcRNozzsPVOVHYtJ7rep+QWWZ1BneNXJDCR1goDHqzuEKYrXZKm47UZWUlFVIiMEaDiFN/1o/R11uDQsH0entXU5P/Hj9XAfNbwFS0/4iGp/I8vhB2gHqErIwMgLdF6QmKFrEslQhegCEIQALlNCHCxFwuqF41YEDV0Jjz2t47x1TV7AVZyFF1mF/aj8W/t+ySy4K5iPYtR6kRH0cITjUd8LvJIltrG9y+z/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15366" name="Picture 12" descr="https://encrypted-tbn0.gstatic.com/images?q=tbn:ANd9GcQwfzQNiRCAnC8mis4CaWDsPhvUaOYE75P92aJEuSr4xZHM0Hhn"/>
          <p:cNvPicPr>
            <a:picLocks noChangeAspect="1" noChangeArrowheads="1"/>
          </p:cNvPicPr>
          <p:nvPr/>
        </p:nvPicPr>
        <p:blipFill>
          <a:blip r:embed="rId4"/>
          <a:srcRect/>
          <a:stretch>
            <a:fillRect/>
          </a:stretch>
        </p:blipFill>
        <p:spPr bwMode="auto">
          <a:xfrm>
            <a:off x="1738314" y="4429126"/>
            <a:ext cx="1704975"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67" name="Picture 14" descr="http://progressivechristianity.org/wp/wp-content/uploads/2012/12/religion2-243x300.jpg"/>
          <p:cNvPicPr>
            <a:picLocks noChangeAspect="1" noChangeArrowheads="1"/>
          </p:cNvPicPr>
          <p:nvPr/>
        </p:nvPicPr>
        <p:blipFill>
          <a:blip r:embed="rId5"/>
          <a:srcRect/>
          <a:stretch>
            <a:fillRect/>
          </a:stretch>
        </p:blipFill>
        <p:spPr bwMode="auto">
          <a:xfrm>
            <a:off x="3852862" y="4572009"/>
            <a:ext cx="1957387" cy="2143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68" name="Picture 10" descr="https://encrypted-tbn0.gstatic.com/images?q=tbn:ANd9GcTBkc8qd03m2HB6hHHHw7thF0Qe6uKDyJ6ujZuqumuXnDwqHpA5_A"/>
          <p:cNvPicPr>
            <a:picLocks noChangeAspect="1" noChangeArrowheads="1"/>
          </p:cNvPicPr>
          <p:nvPr/>
        </p:nvPicPr>
        <p:blipFill>
          <a:blip r:embed="rId6"/>
          <a:srcRect r="20207"/>
          <a:stretch>
            <a:fillRect/>
          </a:stretch>
        </p:blipFill>
        <p:spPr bwMode="auto">
          <a:xfrm>
            <a:off x="3809984" y="2000250"/>
            <a:ext cx="1428766" cy="21431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69" name="Picture 11" descr="https://encrypted-tbn2.gstatic.com/images?q=tbn:ANd9GcS-I2uQDGYX4EeQBnKC0cIX8c_CspR6APQCMi_Zm-cqB5-ILRyQ"/>
          <p:cNvPicPr>
            <a:picLocks noChangeAspect="1" noChangeArrowheads="1"/>
          </p:cNvPicPr>
          <p:nvPr/>
        </p:nvPicPr>
        <p:blipFill>
          <a:blip r:embed="rId7"/>
          <a:srcRect/>
          <a:stretch>
            <a:fillRect/>
          </a:stretch>
        </p:blipFill>
        <p:spPr bwMode="auto">
          <a:xfrm>
            <a:off x="1952626" y="142864"/>
            <a:ext cx="2409825" cy="1643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5" name="AutoShape 13" descr="data:image/jpeg;base64,/9j/4AAQSkZJRgABAQAAAQABAAD/2wCEAAkGBhQSERUUExQUFRQVFxgVFhgVFBUVFRUaGBQXFxgYFxUYHCYgGBkjHRQUIC8gIycpLCwsGB4xNTAqNSYrLCkBCQoKDgwOGg8PFy0cHBwpKSkpKSksLCksKSkqKSkpLCkpKSwpKSkpKSktKSkpKSkpKSkpLCwpLCksKSkpKSkpKf/AABEIARMAtwMBIgACEQEDEQH/xAAcAAABBAMBAAAAAAAAAAAAAAAAAQIDBwQFBgj/xABEEAABAwIDBAgEAwYEBAcAAAABAAIRAyEEMUEFElFhBgdxgZGhwfATIjKxQtHhFCNSYoLxM3KSohUkk8IIJTRDY4Oy/8QAGQEBAAMBAQAAAAAAAAAAAAAAAAECAwQF/8QAJREBAQACAgIBBAIDAAAAAAAAAAECEQMxEiFBBBMUMlFxIiNC/9oADAMBAAIRAxEAPwC8UJEqAQkQgVCEIBCRCBULC2rtelhqZqVnhjRxzJ4AalVxtvrpAkYekJ/iqGbcd0H1UWyLTG3paZQqFHW3jt7e+Iw8twbv5+a2OD67sQD+8p0Xj+UPYf8A9EKvkv8Aaq6ULjuj3WhhcSQ0zSecg/In/MuxBVpds7LOwlQhSgIQhAIQhAIQhAIQhAIQhAIQhAIQhAixdp44UaT6rsmNLj3LLXPdPqu7s+vzAb/qcB6qKmTd0o3pZ0orYus59RxiflaPpYOA/Nc24rMxh+YrCIWTs0UvSNcmwlhShkUqpFxNlfPVd0oOJw/w3malPxLf0VA0z4aqx+p6vu4sAn62uHLKfRTPVVzm4u5KkSrRyhCEIBCEIBCEIBCEIBCEIBIlSIFQhCBFynWXVjAuH8Tmjwv6Lqyqc63MHiWO+NVqOOHmGAfS3Oxb/FAN75KuXS+HavsXSvn4e7rH+B2rbYfZG9QFcvDKbhIc7nlZNwGBa98CoHAGDvUXNGeW8dVjt2empNOEluCsmp0HpfC3yALWItpy0XJY3ZVKlmKzmzG81o3ZAkgFxuYuoxz8uk5Y+PbTUqLZzhdl0C/d4qk8EEBwmDkDa/DNRbG2Dha29uueXsMOZUG65p4Fq5ulj6mEx9Vr3HcoukgD8BEiAORCtLtS9f29RhKsPZNXeoU3Eh0saZaZBlouCsxbuIIQhAiVCEAhCEAhCEAhCEAhCEAhCECKk/8AxGY10YeiPph1Q9s7o8t7xV2qpuvzYpq0KVYf+3LT/WQPIx4qKnHtkYPYFGrhaDC0OpinTLe5oIMjVZFHozRYS5tO7rmSTJzkybnmn9EdrU6+HaWOY/4cUiWTuyGNNpA/iW3xNTeloy1jXkvOuVm/b1MZLJ6avEUx8At0Fkx+xqdRoLqbTrlEniY15rNeCKZApAkz+K3fKXZ7iwQ7LQZkd6rLZ1Wlksa6jsKnSHyUw2TJgZqt+tDDinj6ThH7yluv5wY+zgrfr1gSqX619rB+MfRE79I0yPlEEPotcTvTIiW2jit+Hfk5+bWtLb6ldqGps0UnGXYd7qXPcneZ4NcB3Lv1VPUkY/aBxDHd8D81ay7JXBlNUIQhSqEIQgEIQgEIQgEISQgVCEkIFQhCBFyHWswf8LrE6GmR/wBVoXXrhututODbRB+arVb4Nl5P+0KL0tj2rbqf2u1r8RhbDed8en/NYNeO4Bp8VZWLoucAWPc3dMlrY+caiSCRxsvONDG1KFZlakYqUzI7pBBHAiR3r0TsfatOu0OY4ODhm3I8xyXFzY6ymTu4cv8Alltq0t2xrDlvNPmVgU6Je8OD3tY0zG8CXcJMWHZ4raHDD+H7LEx+JbSFyBKpll66dHqdHEAmcmjz5rz50m2kMRtDEVRcOqbrObWQxp8Gqyum3SlzcO8U5bIIbxvYk8AqhwghzeAW/wBPNS1y8/ci7epXHA4jEs4gEf0wI/3HwVwBee+ozEF20qhkRuu1I+q4tr9LvEL0C+oGiTkNV0SacmfupEJGunJKrKBCEkIFQkQgEqEIBCEIBCSEQgVCRMq1g0EuIAGZJgDvQSKvOsVtOpUJe6BhqDniHbp36mUEcmx/WszbvWfRpS2iPiu/iyYO/MqmulvSapWdUe90moZ4NEACw5AKly+GmGN7ciHj4rRxN++0easzoJjWNoCgXw9hO4SYlpcTHaJ8lU+JfeRyIXRUqkgHldV5MNzTo4sva8d3E7vy1B2lt/GVzm2sUygd7EVN9+jRdx4QNFW42pVa3dFWqG8A94A7pWM7FOJn5nOOZdJPeT+a55w35rf7jZdJNomuHGNxgEATJPaVyznQPILaPl2Z8Df9Fg1qNyF1YTU05uS7qfo5tx2ErCs3eJbo124XDKN6DHgVbOB60q+P3aNHD7jYG8X1d5xGsmBbslU0Kd7are9H9o1MO8PpHdcP5Q4HkQc1esnpfo3QcGknWMstcuxblV50Z61adQBmJApugfOJ3DzIzb5rvqGIa9ocxwc05FpBB7CFEZ1KhIlUoCEiVAIQhAiEqECIJQVwfWX0tqYcNoUTuve3ec7VrSSBHCYPghPba9KuntHBgt/xKujG6f5iMvuqk2504r4okvfDdGts1vd6lc/icSXF0kzJM5zJ58VDRp3nMR79LqtayaJiMc7ICdJ9m+q02OBcQL85t5Lc/DuJGvvXipMVQlpJEkxCjWlt7cxVoNDmt1HneVt6IkBYuJwm9VYLixB5EC62DNnhv4iPD8rJV8EZaeSZUtmAfNZn7OwfiPmkbQYTdx8FDS3UYrBAyF7/AN1i1aU6QtvUpscY/Tx8k39mgwbiJ5fplCs59tJSonev+i2eEomZItHj3qdomTEfbOPyTqJ3T221UoZNCpp9wbdvBbvYnTGvhHfu3/Lb5TcH+nhz5rQbt+E6zBSbnzZjnOUILz6MdZFHEBrasUqpO6M9xxysdO9dkCvNWxHuNdk3DXB2cj5SHAz2gL0hhKhdTY45loJ7xKKWJkIQpVCEIQEpEIQCpjrkkYxucOpNNtYLh77Vc6qjrrwkPw1SJBa9h7RDh5Soqce1W1qwAjt7AlpuMjnz98kPYJym3l6JzHwQLcZ1M6KGhSwZ2N54+iloNLhIvp52jlmoXmDfsj8lk4JxI5ZeShLWYlgpvD3Rnp6cU8VFjbcEtJ1BnwUuCdvR2T5JWvHWR8Iuyt2qSphyBoQBGd/esLvmUMNToYffwrKjn0Kb3OLi0kubN4ChqOwZzwbf+s8eir5SNLx55zcnpwDyLadvks0Ugd0zl7g/muqqYbAz/wCiPdiqn2hRihgpEYV4OkYl3q1POH4vJ/DlCRLpgEaceX2UbqjdAb3se1dZVweEmfg1ZjSsPVigq7Kwjh9Fcf8A2tMdnyJ54o/G5L8Obefw/pB7ExjgZt2R7710DtiYb/5/9TD/ANq1W28HTot3qZed4wQ4NnjmOwad6tjnLdKZ8GeE3YdszFbjxe5IJ4W+69I7FxIqYek4asb9oXl2nVyIFhH6+qvrqs2uKuD3JvSMdzrj1VnPXaoSIUqFQhCBEIQgFWnXRigaeHpTBc57hrcN+Xxlw71ZZKoDp5tl2KxlS4Ip1IYOTflj1UVbHty/1Ds18fWU03jM932U76gfMWd+IduojPQwmMcRrbIyZkclC5zqAi5F9Z9O9Pwhm+lwO8JhcO+dPfYlw7AYMEDU6k3UJYmPpbwcJ4yPfIrX7JrECDm2xW0qAX7IE9v3Wt+CTvgQN6dM7RbLkpJdLR20C34DDm3D0R/tWt3luulb5rN5UqQ8GBaWOa5s+3r8Mn24a8pkXT3hR7yzdU69HPTUFybKIx6KVoOlzvkpj+c/b9eC3pcuc6WPvRHMnzAWvF+zm+rv+usXCPjmeXYrJ6oduBuIFO8VAWkc8wf9sd6rqiY5czByW36NY00a7HgxDgT3GQul4z0uhRYTEioxr25OaHDvEqZSzCEiECpEJHOi5sAg5jrA6Q/suFIaYqVflbyH4j4W71Q2LrF2KBFpdc8V0PTvpScZinuaf3bCadPmAYnvMlcm901WmZuMhHsKGkmogxQ3Hy05e4NlkYauHi2YBkD0PgsPEiTnbwPvJTbLqQ64sREiUSyGWtra/Cye15GXh711SVGx2Xy7fugcJvnYCcohQk2rWachbsusSq/5mWzLW/6jHHmst+vHw8fNR0aJdVptzPxKYGo+sTHdJ7lKFh9K6RbintJ+kMb4MC1BBW06XEftdaHEw6PABad5kieC5cu3tcUnhP6KUkpCYMTooxfM+YCq09JJSEoBjn5/ZNKq0gJXN9JxNakP5SfPs5c+3RdCVzHSN04pg4U2913e+K14u3F9Zf8AArb3iezL+ynpOgi3b70181DTr7ultTP3upHVyRlAP2Fl0vKeg+rjaQqYQNmTTO73G49V1aprqe2uWVzSJtUaRFo3m3B77q5EZ3sqEiFKAuX6x9s/s+Bfu/XU/dt7/q/2yuoVP9cW2/8AmWUZgMphw/zOJM+ACipiuX0zGt+XPl2rGc0tcCBqOXf74p1fEOLiS866/ZQYhxjnx8+OaNBXp3ItnmO/NQ060R796J7KgcASTe3FY9SqBY++SIbpzgbaloOnGfsh9MTzItGqiaQWg6Znw/uh9UOuABu+7qEmV3QYInu9z3p2zQXYmgJdPxqekfjBjNNruBkmfy98FldDmOdtDCwCQKzC6ATABm5GWiJnbsulVYOxdeGm7zFgtS4XE8Lrf7e2fVfiazm03kGo8yGmIk6rRlcmV9vc48Z4z38RELHkVG0CL8VM5RlRtp4jeSbyRIVCxC5cvt2pOM4/Iwceep5rpXLmdu4d7cT8VzXCmSGB0GC5rRLQeMRbgtuHt5/1v6w+mCDl6LJ+GJib/a3FQ0zOVueXihpE3PgTK6HmNrsXaRw9anVafpcDzsQSF6YwuID2Ne3JzQ4dhErzJgi02JEC4MXmdVfnV/iS7BMa4yacsniBdt+whFcnSoQhSoRUd1uU/wDzBx1LGC+UBvmblXiqY632f85DQd51Nt9Gi4kc+airY9q4qYb+IzOjR9yobg2a8i/h4LZVqG6C2crH1KxQQDIPh+faPJF2vbUh+7BaDcTa/DLVMxQtvaea2ZwbagktN9fmzz8VgbSpkA3tGiDJoRutuL87ESpqzd0kSI981jbLfLGmBYJ2IqG58DolI7Lq+weAxG/SxLH1K93gS80yz5dG2JBNwVa+FqNY0Mo0YYBAAAa0cotHgqS6uXbuPplz92WvAy+ckTuydLT3K8MG83GY4rnz7dHHrSWm5xB3g1vIXXN7Z6M06pJjdcfxN9Rqule4aqN7QVnY1xyuN3FO7Zovwz92qIH4X5MdzDuPJYH/ABBvEa3v94V1VcO1whzQQcwRIVIdKMK2ljMRTb8rWP3hu/h3mg+HzK2El7bZ/UZ63EzsW3iEj8WBr4XWnOVzePSYlBNs8rdkjNa/bjD8vNsP2pxJEQOPHuhOxW2JwbsNuAF9cVy8BpsGgbotIMtB+ruusBuKIEOjOGm0i9+5I+naSROY4H9c7K8knTDPkyz/AGqMUG9ut5GXLRRtY0tyiT4cvNS05FzE+KbXJBMRfTRWZGU8ODYTY3zjuVm9TPStza7sJUMte3epk5tc3NpniDw/DzVYNBNvvw4Sui6F4kDG4eTuuFRkO43iDygn2URXpVCEKWZFXvWrgAA2vGTSwkZ5kj7lWEsDbmyW4mg+k/JwseB0KipjzHiKNSoREgT4x7CezCNYTvEO5aXPmt50l2JVwtR1Oq2CPpj6SMwROi0T+YA48/ysoaHfEGskdtuccMwhzGGW7gv25cConGYi8D32fopcM3eN7CxJ4/rZA2hgmNbussDcjeIA5SVC6kBJDt4cNRzvmt/0a6NjG1dyS2m36jrH5qz9ldDMJQ/w6LZ/ieN9x7S6VneTVazj9bVR0IoPq46h8Nu9uuc4yPlADHAyYgG9ucK68OHNN7TmCpG7NboA3/Lb7JamFd/FIHESfJZ5W320xmpoOemFx7E1zH6Fg8SVrce14F6wYOO6PVUq8jZ/E71RvSDGb+Pru0c5w5WMD7BbXpdtHFU6zPgYquaZHzmwEzkDu5wuVcZqniWnXj7K0458oz60yCIgGN0zPqeX90wVIgCINr5mP7/ZD23twB7Tae6VE6STmCLxpey3cpSwZA2yn32JwdBBzb+Y/uscvIMH3N/RZNJjSQDMAcr2QMxNIzkREx78U3eB49ud7eeaya9OY3THbn59yRmCItBy9PNBBTq8Rwjkum6v9iHE7QotH0MPxXXyDbz3ndC0FPDOJuIgCSR6dyuzql6Kuw9J9eo3dfWgNBEFrBP3J8gitWChCFZmEiEINL0o6LUsbS3Kghwux8XafUHUKiekfR6rhqrqdVuVxH0uHEcoXpBavpB0dpYynuVR/ld+Jp4g+ihMunnTcEQBEDt96LX47GimwnUyBzmL/c9y3+1Nn/BfUY1weGuc2RqWug2zi0rBrbAbWpjeIkk7omAB/Ee6SBrZV21js+qmP2Zz5B3nZ55CLqwG1lT+xthtwQNeniop7nzNa4fNUgwDumCSRHJP2f1lYqk0fGbTrjMmDTeRxBEie4LC8d3uOj7k+VxivzTn1PlJlcPs3rJwlQDef8I6iqN2P6svNbbF9JsM2lvvqM3c5+I3dPndR7i3qtq5zAJLjHbA8VqsTtWi0yymar/5GGo4/wBZsO8rl8X1w4Zrop0alUfxANA7t6JWtx/XJXcXCjhgwGzTUqSe0saPVLhlUeeMP6eYjFV6ZDsK6lSad8PL2l1hF2NyF5zVebKohr3EyYabEzwM+Xmt9j+mmNrfXVAaRBbTbutI1BJJPFaaiw7z3ZyBu8/fotsMbjNMuTKZXcZjybEmDcSkfRLjpEWjWf7KCpiWhoJdJ4cvvxUTtpEG1MnhLo8rq7NNFs7j8/ZSuYRGcC0T4/dbPBYcvobzmgOc9rWi5zIk+C9B7E6HYWgxm7Qpb+6N5+40uJgSZIlFbdKE2T0NxeKcPhUajhlvEbrG2n6nQDplKsPo71MOADsVWPNlK/i8+gVqhqVTpXyrTbO6H4ShG5QZIyc4b7u2XTfsW5hKhSqEJEqBEISoEXP9OOkAwmEfUJhx+Vt7yeC6Aqi+t7pGMRifgg/u6NrXBdPzfaO5RUyK+dtpzahe8yHfWM4nUcxmh9CX77nFwtu/MSANOQEaLBxbAXAC95M8BdZLKQ+mLwZPHgjQ91ZoAg21ggzwsEjKm84EA2FjGZ5SijhG3cfMSFLu9hjt7/uoAYmYnt9wkdQaSYgnP6Y55J9L5gG6ZnkBolZUYBeSRwiP7olC0gZZZW4CB+fgkq0dR6jsTqR3hMjWZGpn9EtMGbTlfuQMcyBc/fwKdVoOLYmR4C3P3mnU3iCCfqPPQe/FSM+n5ePDXKboMKnh2UwIB5nj2KR7dNRcegT54+XNK10ERBy5ZXjzQdJRoRSAEyyHhsQSWw6F6I2dX36NN38TGnxAXnzCVQ4g/MN7PKDy5K8+iFScFQ5MDf8ATb0SK5twlQhWZhCEIBCEIEQlSSg0vTHbwweDq1jmBus5udYLzJjMTvOLjJc6SZ953Vpdc/SHfrMwrXWpjedAtvHLwH3VVVpIFgTnaPNQ0xnpHTpF28SOxPougd99LjKfFNc+wGUc7WT7Tnlnz9USlFCD9QMtB45yE3dLY1nMSnxechmLyeX3y5JwHESe379yhJGvAFs8iM/TJRVbNJnQkTPZCnBaSeYvrkNf0WPUbvCPluYjI5z3mAECh0AAN0GtksEQLCNLwQmvBbwiB3TMJaTncZPboUEzqbs7cdL3/VR0hroZvw9ITabjMZ9581I98W7/AJdba+KAIEDM8x6z2JtN4EW1g6Zc+9OcWOF7QMxrlnOuajYwEGY5fb0Qb3BVdc8xny9FeHVrid/At/lc5v2d/wByobY26XQbkiRbhll9ldXVOIw1RtoFWRGV2N/JJ2rl07hCVCszIhKhAISJUCLA25tVuHoPqu/CLDidB4rPVX9c203tFOkAdxw3p0JkgjuEeKipk3VUbZx7q2IqVHmS5xcTM3n0EeC1T5IP2WTVFuZ7z7sscsaDN+cRe8+NlDQlNkt49uiycMBAGV75dvqoA0D01txKkmxBj5sskEgqyTlGh4d0c03dgt1GR524JracaXIj371SCjn81h9+xEpDSF4vwj78lHiGEwJ1mRaSBftunMYIiedvfZ4KPEEh7ARaD35BEHVXQ215iDx7uCjFEjQC+faU6oTbQAcZ/sU5lYCZsDHh6okMNiLCIv71yRXfaI4anlMDRP8AiB2gg8eMT+iSk3iLZgiR5KBGL5jhp74p1m3EkJ9Z8SJy5xOeai+IdIPHj3eXggysE9wc0gkaxytp7zV49VGIllUXvuOv/UPRUXhzE2g5z3i1+xW31P7S/ePYTd7ZF+F498VKL0thCEKzIIQhAIQhAi1fSLZNLEUHsrMD2wSJkEGMwRcHsQhRR5hx1INe4CwBgchvALH3fl/qhCEbBrs+8LKpUhBt+GffiUIUINon5gNI/NNNg6NCIQhBI1s7vafVQM/xGH+U+iEIIt8mebrp9MXZzAnxQhEp6rACQBaSogM0IQNc6w96lI91m9g+w/NIhAoMPdGmSsbqrcf2un/mj/aUIRC9ChCFZkEIQgVCEIP/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9466" name="AutoShape 15" descr="data:image/jpeg;base64,/9j/4AAQSkZJRgABAQAAAQABAAD/2wCEAAkGBhQSERUUExQUFRQVFxgVFhgVFBUVFRUaGBQXFxgYFxUYHCYgGBkjHRQUIC8gIycpLCwsGB4xNTAqNSYrLCkBCQoKDgwOGg8PFy0cHBwpKSkpKSksLCksKSkqKSkpLCkpKSwpKSkpKSktKSkpKSkpKSkpLCwpLCksKSkpKSkpKf/AABEIARMAtwMBIgACEQEDEQH/xAAcAAABBAMBAAAAAAAAAAAAAAAAAQIDBwQFBgj/xABEEAABAwIDBAgEAwYEBAcAAAABAAIRAyEEMUEFElFhBgdxgZGhwfATIjKxQtHhFCNSYoLxM3KSohUkk8IIJTRDY4Oy/8QAGQEBAAMBAQAAAAAAAAAAAAAAAAECAwQF/8QAJREBAQACAgIBBAIDAAAAAAAAAAECEQMxEiFBBBMUMlFxIiNC/9oADAMBAAIRAxEAPwC8UJEqAQkQgVCEIBCRCBULC2rtelhqZqVnhjRxzJ4AalVxtvrpAkYekJ/iqGbcd0H1UWyLTG3paZQqFHW3jt7e+Iw8twbv5+a2OD67sQD+8p0Xj+UPYf8A9EKvkv8Aaq6ULjuj3WhhcSQ0zSecg/In/MuxBVpds7LOwlQhSgIQhAIQhAIQhAIQhAIQhAIQhAIQhAixdp44UaT6rsmNLj3LLXPdPqu7s+vzAb/qcB6qKmTd0o3pZ0orYus59RxiflaPpYOA/Nc24rMxh+YrCIWTs0UvSNcmwlhShkUqpFxNlfPVd0oOJw/w3malPxLf0VA0z4aqx+p6vu4sAn62uHLKfRTPVVzm4u5KkSrRyhCEIBCEIBCEIBCEIBCEIBIlSIFQhCBFynWXVjAuH8Tmjwv6Lqyqc63MHiWO+NVqOOHmGAfS3Oxb/FAN75KuXS+HavsXSvn4e7rH+B2rbYfZG9QFcvDKbhIc7nlZNwGBa98CoHAGDvUXNGeW8dVjt2empNOEluCsmp0HpfC3yALWItpy0XJY3ZVKlmKzmzG81o3ZAkgFxuYuoxz8uk5Y+PbTUqLZzhdl0C/d4qk8EEBwmDkDa/DNRbG2Dha29uueXsMOZUG65p4Fq5ulj6mEx9Vr3HcoukgD8BEiAORCtLtS9f29RhKsPZNXeoU3Eh0saZaZBlouCsxbuIIQhAiVCEAhCEAhCEAhCEAhCEAhCECKk/8AxGY10YeiPph1Q9s7o8t7xV2qpuvzYpq0KVYf+3LT/WQPIx4qKnHtkYPYFGrhaDC0OpinTLe5oIMjVZFHozRYS5tO7rmSTJzkybnmn9EdrU6+HaWOY/4cUiWTuyGNNpA/iW3xNTeloy1jXkvOuVm/b1MZLJ6avEUx8At0Fkx+xqdRoLqbTrlEniY15rNeCKZApAkz+K3fKXZ7iwQ7LQZkd6rLZ1Wlksa6jsKnSHyUw2TJgZqt+tDDinj6ThH7yluv5wY+zgrfr1gSqX619rB+MfRE79I0yPlEEPotcTvTIiW2jit+Hfk5+bWtLb6ldqGps0UnGXYd7qXPcneZ4NcB3Lv1VPUkY/aBxDHd8D81ay7JXBlNUIQhSqEIQgEIQgEIQgEISQgVCEkIFQhCBFyHWswf8LrE6GmR/wBVoXXrhututODbRB+arVb4Nl5P+0KL0tj2rbqf2u1r8RhbDed8en/NYNeO4Bp8VZWLoucAWPc3dMlrY+caiSCRxsvONDG1KFZlakYqUzI7pBBHAiR3r0TsfatOu0OY4ODhm3I8xyXFzY6ymTu4cv8Alltq0t2xrDlvNPmVgU6Je8OD3tY0zG8CXcJMWHZ4raHDD+H7LEx+JbSFyBKpll66dHqdHEAmcmjz5rz50m2kMRtDEVRcOqbrObWQxp8Gqyum3SlzcO8U5bIIbxvYk8AqhwghzeAW/wBPNS1y8/ci7epXHA4jEs4gEf0wI/3HwVwBee+ozEF20qhkRuu1I+q4tr9LvEL0C+oGiTkNV0SacmfupEJGunJKrKBCEkIFQkQgEqEIBCEIBCSEQgVCRMq1g0EuIAGZJgDvQSKvOsVtOpUJe6BhqDniHbp36mUEcmx/WszbvWfRpS2iPiu/iyYO/MqmulvSapWdUe90moZ4NEACw5AKly+GmGN7ciHj4rRxN++0easzoJjWNoCgXw9hO4SYlpcTHaJ8lU+JfeRyIXRUqkgHldV5MNzTo4sva8d3E7vy1B2lt/GVzm2sUygd7EVN9+jRdx4QNFW42pVa3dFWqG8A94A7pWM7FOJn5nOOZdJPeT+a55w35rf7jZdJNomuHGNxgEATJPaVyznQPILaPl2Z8Df9Fg1qNyF1YTU05uS7qfo5tx2ErCs3eJbo124XDKN6DHgVbOB60q+P3aNHD7jYG8X1d5xGsmBbslU0Kd7are9H9o1MO8PpHdcP5Q4HkQc1esnpfo3QcGknWMstcuxblV50Z61adQBmJApugfOJ3DzIzb5rvqGIa9ocxwc05FpBB7CFEZ1KhIlUoCEiVAIQhAiEqECIJQVwfWX0tqYcNoUTuve3ec7VrSSBHCYPghPba9KuntHBgt/xKujG6f5iMvuqk2504r4okvfDdGts1vd6lc/icSXF0kzJM5zJ58VDRp3nMR79LqtayaJiMc7ICdJ9m+q02OBcQL85t5Lc/DuJGvvXipMVQlpJEkxCjWlt7cxVoNDmt1HneVt6IkBYuJwm9VYLixB5EC62DNnhv4iPD8rJV8EZaeSZUtmAfNZn7OwfiPmkbQYTdx8FDS3UYrBAyF7/AN1i1aU6QtvUpscY/Tx8k39mgwbiJ5fplCs59tJSonev+i2eEomZItHj3qdomTEfbOPyTqJ3T221UoZNCpp9wbdvBbvYnTGvhHfu3/Lb5TcH+nhz5rQbt+E6zBSbnzZjnOUILz6MdZFHEBrasUqpO6M9xxysdO9dkCvNWxHuNdk3DXB2cj5SHAz2gL0hhKhdTY45loJ7xKKWJkIQpVCEIQEpEIQCpjrkkYxucOpNNtYLh77Vc6qjrrwkPw1SJBa9h7RDh5Soqce1W1qwAjt7AlpuMjnz98kPYJym3l6JzHwQLcZ1M6KGhSwZ2N54+iloNLhIvp52jlmoXmDfsj8lk4JxI5ZeShLWYlgpvD3Rnp6cU8VFjbcEtJ1BnwUuCdvR2T5JWvHWR8Iuyt2qSphyBoQBGd/esLvmUMNToYffwrKjn0Kb3OLi0kubN4ChqOwZzwbf+s8eir5SNLx55zcnpwDyLadvks0Ugd0zl7g/muqqYbAz/wCiPdiqn2hRihgpEYV4OkYl3q1POH4vJ/DlCRLpgEaceX2UbqjdAb3se1dZVweEmfg1ZjSsPVigq7Kwjh9Fcf8A2tMdnyJ54o/G5L8Obefw/pB7ExjgZt2R7710DtiYb/5/9TD/ANq1W28HTot3qZed4wQ4NnjmOwad6tjnLdKZ8GeE3YdszFbjxe5IJ4W+69I7FxIqYek4asb9oXl2nVyIFhH6+qvrqs2uKuD3JvSMdzrj1VnPXaoSIUqFQhCBEIQgFWnXRigaeHpTBc57hrcN+Xxlw71ZZKoDp5tl2KxlS4Ip1IYOTflj1UVbHty/1Ds18fWU03jM932U76gfMWd+IduojPQwmMcRrbIyZkclC5zqAi5F9Z9O9Pwhm+lwO8JhcO+dPfYlw7AYMEDU6k3UJYmPpbwcJ4yPfIrX7JrECDm2xW0qAX7IE9v3Wt+CTvgQN6dM7RbLkpJdLR20C34DDm3D0R/tWt3luulb5rN5UqQ8GBaWOa5s+3r8Mn24a8pkXT3hR7yzdU69HPTUFybKIx6KVoOlzvkpj+c/b9eC3pcuc6WPvRHMnzAWvF+zm+rv+usXCPjmeXYrJ6oduBuIFO8VAWkc8wf9sd6rqiY5czByW36NY00a7HgxDgT3GQul4z0uhRYTEioxr25OaHDvEqZSzCEiECpEJHOi5sAg5jrA6Q/suFIaYqVflbyH4j4W71Q2LrF2KBFpdc8V0PTvpScZinuaf3bCadPmAYnvMlcm901WmZuMhHsKGkmogxQ3Hy05e4NlkYauHi2YBkD0PgsPEiTnbwPvJTbLqQ64sREiUSyGWtra/Cye15GXh711SVGx2Xy7fugcJvnYCcohQk2rWachbsusSq/5mWzLW/6jHHmst+vHw8fNR0aJdVptzPxKYGo+sTHdJ7lKFh9K6RbintJ+kMb4MC1BBW06XEftdaHEw6PABad5kieC5cu3tcUnhP6KUkpCYMTooxfM+YCq09JJSEoBjn5/ZNKq0gJXN9JxNakP5SfPs5c+3RdCVzHSN04pg4U2913e+K14u3F9Zf8AArb3iezL+ynpOgi3b70181DTr7ultTP3upHVyRlAP2Fl0vKeg+rjaQqYQNmTTO73G49V1aprqe2uWVzSJtUaRFo3m3B77q5EZ3sqEiFKAuX6x9s/s+Bfu/XU/dt7/q/2yuoVP9cW2/8AmWUZgMphw/zOJM+ACipiuX0zGt+XPl2rGc0tcCBqOXf74p1fEOLiS866/ZQYhxjnx8+OaNBXp3ItnmO/NQ060R796J7KgcASTe3FY9SqBY++SIbpzgbaloOnGfsh9MTzItGqiaQWg6Znw/uh9UOuABu+7qEmV3QYInu9z3p2zQXYmgJdPxqekfjBjNNruBkmfy98FldDmOdtDCwCQKzC6ATABm5GWiJnbsulVYOxdeGm7zFgtS4XE8Lrf7e2fVfiazm03kGo8yGmIk6rRlcmV9vc48Z4z38RELHkVG0CL8VM5RlRtp4jeSbyRIVCxC5cvt2pOM4/Iwceep5rpXLmdu4d7cT8VzXCmSGB0GC5rRLQeMRbgtuHt5/1v6w+mCDl6LJ+GJib/a3FQ0zOVueXihpE3PgTK6HmNrsXaRw9anVafpcDzsQSF6YwuID2Ne3JzQ4dhErzJgi02JEC4MXmdVfnV/iS7BMa4yacsniBdt+whFcnSoQhSoRUd1uU/wDzBx1LGC+UBvmblXiqY632f85DQd51Nt9Gi4kc+airY9q4qYb+IzOjR9yobg2a8i/h4LZVqG6C2crH1KxQQDIPh+faPJF2vbUh+7BaDcTa/DLVMxQtvaea2ZwbagktN9fmzz8VgbSpkA3tGiDJoRutuL87ESpqzd0kSI981jbLfLGmBYJ2IqG58DolI7Lq+weAxG/SxLH1K93gS80yz5dG2JBNwVa+FqNY0Mo0YYBAAAa0cotHgqS6uXbuPplz92WvAy+ckTuydLT3K8MG83GY4rnz7dHHrSWm5xB3g1vIXXN7Z6M06pJjdcfxN9Rqule4aqN7QVnY1xyuN3FO7Zovwz92qIH4X5MdzDuPJYH/ABBvEa3v94V1VcO1whzQQcwRIVIdKMK2ljMRTb8rWP3hu/h3mg+HzK2El7bZ/UZ63EzsW3iEj8WBr4XWnOVzePSYlBNs8rdkjNa/bjD8vNsP2pxJEQOPHuhOxW2JwbsNuAF9cVy8BpsGgbotIMtB+ruusBuKIEOjOGm0i9+5I+naSROY4H9c7K8knTDPkyz/AGqMUG9ut5GXLRRtY0tyiT4cvNS05FzE+KbXJBMRfTRWZGU8ODYTY3zjuVm9TPStza7sJUMte3epk5tc3NpniDw/DzVYNBNvvw4Sui6F4kDG4eTuuFRkO43iDygn2URXpVCEKWZFXvWrgAA2vGTSwkZ5kj7lWEsDbmyW4mg+k/JwseB0KipjzHiKNSoREgT4x7CezCNYTvEO5aXPmt50l2JVwtR1Oq2CPpj6SMwROi0T+YA48/ysoaHfEGskdtuccMwhzGGW7gv25cConGYi8D32fopcM3eN7CxJ4/rZA2hgmNbussDcjeIA5SVC6kBJDt4cNRzvmt/0a6NjG1dyS2m36jrH5qz9ldDMJQ/w6LZ/ieN9x7S6VneTVazj9bVR0IoPq46h8Nu9uuc4yPlADHAyYgG9ucK68OHNN7TmCpG7NboA3/Lb7JamFd/FIHESfJZ5W320xmpoOemFx7E1zH6Fg8SVrce14F6wYOO6PVUq8jZ/E71RvSDGb+Pru0c5w5WMD7BbXpdtHFU6zPgYquaZHzmwEzkDu5wuVcZqniWnXj7K0458oz60yCIgGN0zPqeX90wVIgCINr5mP7/ZD23twB7Tae6VE6STmCLxpey3cpSwZA2yn32JwdBBzb+Y/uscvIMH3N/RZNJjSQDMAcr2QMxNIzkREx78U3eB49ud7eeaya9OY3THbn59yRmCItBy9PNBBTq8Rwjkum6v9iHE7QotH0MPxXXyDbz3ndC0FPDOJuIgCSR6dyuzql6Kuw9J9eo3dfWgNBEFrBP3J8gitWChCFZmEiEINL0o6LUsbS3Kghwux8XafUHUKiekfR6rhqrqdVuVxH0uHEcoXpBavpB0dpYynuVR/ld+Jp4g+ihMunnTcEQBEDt96LX47GimwnUyBzmL/c9y3+1Nn/BfUY1weGuc2RqWug2zi0rBrbAbWpjeIkk7omAB/Ee6SBrZV21js+qmP2Zz5B3nZ55CLqwG1lT+xthtwQNeniop7nzNa4fNUgwDumCSRHJP2f1lYqk0fGbTrjMmDTeRxBEie4LC8d3uOj7k+VxivzTn1PlJlcPs3rJwlQDef8I6iqN2P6svNbbF9JsM2lvvqM3c5+I3dPndR7i3qtq5zAJLjHbA8VqsTtWi0yymar/5GGo4/wBZsO8rl8X1w4Zrop0alUfxANA7t6JWtx/XJXcXCjhgwGzTUqSe0saPVLhlUeeMP6eYjFV6ZDsK6lSad8PL2l1hF2NyF5zVebKohr3EyYabEzwM+Xmt9j+mmNrfXVAaRBbTbutI1BJJPFaaiw7z3ZyBu8/fotsMbjNMuTKZXcZjybEmDcSkfRLjpEWjWf7KCpiWhoJdJ4cvvxUTtpEG1MnhLo8rq7NNFs7j8/ZSuYRGcC0T4/dbPBYcvobzmgOc9rWi5zIk+C9B7E6HYWgxm7Qpb+6N5+40uJgSZIlFbdKE2T0NxeKcPhUajhlvEbrG2n6nQDplKsPo71MOADsVWPNlK/i8+gVqhqVTpXyrTbO6H4ShG5QZIyc4b7u2XTfsW5hKhSqEJEqBEISoEXP9OOkAwmEfUJhx+Vt7yeC6Aqi+t7pGMRifgg/u6NrXBdPzfaO5RUyK+dtpzahe8yHfWM4nUcxmh9CX77nFwtu/MSANOQEaLBxbAXAC95M8BdZLKQ+mLwZPHgjQ91ZoAg21ggzwsEjKm84EA2FjGZ5SijhG3cfMSFLu9hjt7/uoAYmYnt9wkdQaSYgnP6Y55J9L5gG6ZnkBolZUYBeSRwiP7olC0gZZZW4CB+fgkq0dR6jsTqR3hMjWZGpn9EtMGbTlfuQMcyBc/fwKdVoOLYmR4C3P3mnU3iCCfqPPQe/FSM+n5ePDXKboMKnh2UwIB5nj2KR7dNRcegT54+XNK10ERBy5ZXjzQdJRoRSAEyyHhsQSWw6F6I2dX36NN38TGnxAXnzCVQ4g/MN7PKDy5K8+iFScFQ5MDf8ATb0SK5twlQhWZhCEIBCEIEQlSSg0vTHbwweDq1jmBus5udYLzJjMTvOLjJc6SZ953Vpdc/SHfrMwrXWpjedAtvHLwH3VVVpIFgTnaPNQ0xnpHTpF28SOxPougd99LjKfFNc+wGUc7WT7Tnlnz9USlFCD9QMtB45yE3dLY1nMSnxechmLyeX3y5JwHESe379yhJGvAFs8iM/TJRVbNJnQkTPZCnBaSeYvrkNf0WPUbvCPluYjI5z3mAECh0AAN0GtksEQLCNLwQmvBbwiB3TMJaTncZPboUEzqbs7cdL3/VR0hroZvw9ITabjMZ9581I98W7/AJdba+KAIEDM8x6z2JtN4EW1g6Zc+9OcWOF7QMxrlnOuajYwEGY5fb0Qb3BVdc8xny9FeHVrid/At/lc5v2d/wByobY26XQbkiRbhll9ldXVOIw1RtoFWRGV2N/JJ2rl07hCVCszIhKhAISJUCLA25tVuHoPqu/CLDidB4rPVX9c203tFOkAdxw3p0JkgjuEeKipk3VUbZx7q2IqVHmS5xcTM3n0EeC1T5IP2WTVFuZ7z7sscsaDN+cRe8+NlDQlNkt49uiycMBAGV75dvqoA0D01txKkmxBj5sskEgqyTlGh4d0c03dgt1GR524JracaXIj371SCjn81h9+xEpDSF4vwj78lHiGEwJ1mRaSBftunMYIiedvfZ4KPEEh7ARaD35BEHVXQ215iDx7uCjFEjQC+faU6oTbQAcZ/sU5lYCZsDHh6okMNiLCIv71yRXfaI4anlMDRP8AiB2gg8eMT+iSk3iLZgiR5KBGL5jhp74p1m3EkJ9Z8SJy5xOeai+IdIPHj3eXggysE9wc0gkaxytp7zV49VGIllUXvuOv/UPRUXhzE2g5z3i1+xW31P7S/ePYTd7ZF+F498VKL0thCEKzIIQhAIQhAi1fSLZNLEUHsrMD2wSJkEGMwRcHsQhRR5hx1INe4CwBgchvALH3fl/qhCEbBrs+8LKpUhBt+GffiUIUINon5gNI/NNNg6NCIQhBI1s7vafVQM/xGH+U+iEIIt8mebrp9MXZzAnxQhEp6rACQBaSogM0IQNc6w96lI91m9g+w/NIhAoMPdGmSsbqrcf2un/mj/aUIRC9ChCFZkEIQgVCEIP/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15372" name="Picture 17" descr="http://us.123rf.com/400wm/400/400/gelpi/gelpi0702/gelpi070200065/750880-attractive-lady-student-with-book-a-over-white-background.jpg"/>
          <p:cNvPicPr>
            <a:picLocks noChangeAspect="1" noChangeArrowheads="1"/>
          </p:cNvPicPr>
          <p:nvPr/>
        </p:nvPicPr>
        <p:blipFill>
          <a:blip r:embed="rId8"/>
          <a:srcRect/>
          <a:stretch>
            <a:fillRect/>
          </a:stretch>
        </p:blipFill>
        <p:spPr bwMode="auto">
          <a:xfrm>
            <a:off x="7096126" y="4286270"/>
            <a:ext cx="1643063" cy="20002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73" name="Picture 19" descr="https://encrypted-tbn3.gstatic.com/images?q=tbn:ANd9GcRLDDs5qIGXl4fKvfW-I0dSL4EKxwrj3HR2n9_OgsgkD_THaCCP"/>
          <p:cNvPicPr>
            <a:picLocks noChangeAspect="1" noChangeArrowheads="1"/>
          </p:cNvPicPr>
          <p:nvPr/>
        </p:nvPicPr>
        <p:blipFill>
          <a:blip r:embed="rId9"/>
          <a:srcRect/>
          <a:stretch>
            <a:fillRect/>
          </a:stretch>
        </p:blipFill>
        <p:spPr bwMode="auto">
          <a:xfrm>
            <a:off x="7810500" y="214314"/>
            <a:ext cx="2357438" cy="15382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374" name="Picture 14" descr="https://encrypted-tbn0.gstatic.com/images?q=tbn:ANd9GcQ7V2ur1mvN3Pih39OoLxLcrV1AEOK1z3Hwm1rJF1Z-qB3DHbDP"/>
          <p:cNvPicPr>
            <a:picLocks noChangeAspect="1" noChangeArrowheads="1"/>
          </p:cNvPicPr>
          <p:nvPr/>
        </p:nvPicPr>
        <p:blipFill>
          <a:blip r:embed="rId10"/>
          <a:srcRect l="20139" t="7523" r="4514"/>
          <a:stretch>
            <a:fillRect/>
          </a:stretch>
        </p:blipFill>
        <p:spPr bwMode="auto">
          <a:xfrm>
            <a:off x="1809751" y="2000250"/>
            <a:ext cx="1514475"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http://news.bbcimg.co.uk/media/images/64483000/jpg/_64483589_143713695.jpg"/>
          <p:cNvPicPr/>
          <p:nvPr/>
        </p:nvPicPr>
        <p:blipFill>
          <a:blip r:embed="rId11"/>
          <a:srcRect l="34267" r="15733" b="6513"/>
          <a:stretch>
            <a:fillRect/>
          </a:stretch>
        </p:blipFill>
        <p:spPr bwMode="auto">
          <a:xfrm>
            <a:off x="7881950" y="2071678"/>
            <a:ext cx="1785950" cy="152268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5378" name="Picture 18" descr="http://room21.matipokids.com/_/rsrc/1360662026823/home/GuideDog%20025.JPG?height=400&amp;width=300"/>
          <p:cNvPicPr>
            <a:picLocks noChangeAspect="1" noChangeArrowheads="1"/>
          </p:cNvPicPr>
          <p:nvPr/>
        </p:nvPicPr>
        <p:blipFill>
          <a:blip r:embed="rId12"/>
          <a:srcRect/>
          <a:stretch>
            <a:fillRect/>
          </a:stretch>
        </p:blipFill>
        <p:spPr bwMode="auto">
          <a:xfrm>
            <a:off x="9167814" y="4000505"/>
            <a:ext cx="1500187" cy="27146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 name="Picture 1"/>
          <p:cNvPicPr>
            <a:picLocks noChangeAspect="1"/>
          </p:cNvPicPr>
          <p:nvPr/>
        </p:nvPicPr>
        <p:blipFill>
          <a:blip r:embed="rId13"/>
          <a:stretch>
            <a:fillRect/>
          </a:stretch>
        </p:blipFill>
        <p:spPr>
          <a:xfrm>
            <a:off x="5370681" y="237408"/>
            <a:ext cx="1993565" cy="1548518"/>
          </a:xfrm>
          <a:prstGeom prst="rect">
            <a:avLst/>
          </a:prstGeom>
        </p:spPr>
      </p:pic>
    </p:spTree>
    <p:extLst>
      <p:ext uri="{BB962C8B-B14F-4D97-AF65-F5344CB8AC3E}">
        <p14:creationId xmlns:p14="http://schemas.microsoft.com/office/powerpoint/2010/main" val="1466602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4)">
                                      <p:cBhvr>
                                        <p:cTn id="7" dur="20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378"/>
                                        </p:tgtEl>
                                        <p:attrNameLst>
                                          <p:attrName>style.visibility</p:attrName>
                                        </p:attrNameLst>
                                      </p:cBhvr>
                                      <p:to>
                                        <p:strVal val="visible"/>
                                      </p:to>
                                    </p:set>
                                    <p:animEffect transition="in" filter="dissolve">
                                      <p:cBhvr>
                                        <p:cTn id="12" dur="2000"/>
                                        <p:tgtEl>
                                          <p:spTgt spid="15378"/>
                                        </p:tgtEl>
                                      </p:cBhvr>
                                    </p:animEffect>
                                  </p:childTnLst>
                                </p:cTn>
                              </p:par>
                              <p:par>
                                <p:cTn id="13" presetID="9" presetClass="entr" presetSubtype="0" fill="hold" nodeType="with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dissolve">
                                      <p:cBhvr>
                                        <p:cTn id="15" dur="2000"/>
                                        <p:tgtEl>
                                          <p:spTgt spid="153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5366"/>
                                        </p:tgtEl>
                                        <p:attrNameLst>
                                          <p:attrName>style.visibility</p:attrName>
                                        </p:attrNameLst>
                                      </p:cBhvr>
                                      <p:to>
                                        <p:strVal val="visible"/>
                                      </p:to>
                                    </p:set>
                                    <p:animEffect transition="in" filter="wipe(down)">
                                      <p:cBhvr>
                                        <p:cTn id="20" dur="2000"/>
                                        <p:tgtEl>
                                          <p:spTgt spid="15366"/>
                                        </p:tgtEl>
                                      </p:cBhvr>
                                    </p:animEffect>
                                  </p:childTnLst>
                                </p:cTn>
                              </p:par>
                              <p:par>
                                <p:cTn id="21" presetID="22" presetClass="entr" presetSubtype="4" fill="hold" nodeType="withEffect">
                                  <p:stCondLst>
                                    <p:cond delay="0"/>
                                  </p:stCondLst>
                                  <p:childTnLst>
                                    <p:set>
                                      <p:cBhvr>
                                        <p:cTn id="22" dur="1" fill="hold">
                                          <p:stCondLst>
                                            <p:cond delay="0"/>
                                          </p:stCondLst>
                                        </p:cTn>
                                        <p:tgtEl>
                                          <p:spTgt spid="15373"/>
                                        </p:tgtEl>
                                        <p:attrNameLst>
                                          <p:attrName>style.visibility</p:attrName>
                                        </p:attrNameLst>
                                      </p:cBhvr>
                                      <p:to>
                                        <p:strVal val="visible"/>
                                      </p:to>
                                    </p:set>
                                    <p:animEffect transition="in" filter="wipe(down)">
                                      <p:cBhvr>
                                        <p:cTn id="23" dur="2000"/>
                                        <p:tgtEl>
                                          <p:spTgt spid="153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4" fill="hold" nodeType="clickEffect">
                                  <p:stCondLst>
                                    <p:cond delay="0"/>
                                  </p:stCondLst>
                                  <p:childTnLst>
                                    <p:set>
                                      <p:cBhvr>
                                        <p:cTn id="27" dur="1" fill="hold">
                                          <p:stCondLst>
                                            <p:cond delay="0"/>
                                          </p:stCondLst>
                                        </p:cTn>
                                        <p:tgtEl>
                                          <p:spTgt spid="15374"/>
                                        </p:tgtEl>
                                        <p:attrNameLst>
                                          <p:attrName>style.visibility</p:attrName>
                                        </p:attrNameLst>
                                      </p:cBhvr>
                                      <p:to>
                                        <p:strVal val="visible"/>
                                      </p:to>
                                    </p:set>
                                    <p:anim calcmode="lin" valueType="num">
                                      <p:cBhvr additive="base">
                                        <p:cTn id="28" dur="5000" fill="hold"/>
                                        <p:tgtEl>
                                          <p:spTgt spid="15374"/>
                                        </p:tgtEl>
                                        <p:attrNameLst>
                                          <p:attrName>ppt_x</p:attrName>
                                        </p:attrNameLst>
                                      </p:cBhvr>
                                      <p:tavLst>
                                        <p:tav tm="0">
                                          <p:val>
                                            <p:strVal val="#ppt_x"/>
                                          </p:val>
                                        </p:tav>
                                        <p:tav tm="100000">
                                          <p:val>
                                            <p:strVal val="#ppt_x"/>
                                          </p:val>
                                        </p:tav>
                                      </p:tavLst>
                                    </p:anim>
                                    <p:anim calcmode="lin" valueType="num">
                                      <p:cBhvr additive="base">
                                        <p:cTn id="29" dur="5000" fill="hold"/>
                                        <p:tgtEl>
                                          <p:spTgt spid="15374"/>
                                        </p:tgtEl>
                                        <p:attrNameLst>
                                          <p:attrName>ppt_y</p:attrName>
                                        </p:attrNameLst>
                                      </p:cBhvr>
                                      <p:tavLst>
                                        <p:tav tm="0">
                                          <p:val>
                                            <p:strVal val="1+#ppt_h/2"/>
                                          </p:val>
                                        </p:tav>
                                        <p:tav tm="100000">
                                          <p:val>
                                            <p:strVal val="#ppt_y"/>
                                          </p:val>
                                        </p:tav>
                                      </p:tavLst>
                                    </p:anim>
                                  </p:childTnLst>
                                </p:cTn>
                              </p:par>
                              <p:par>
                                <p:cTn id="30" presetID="7" presetClass="entr" presetSubtype="4"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0" fill="hold"/>
                                        <p:tgtEl>
                                          <p:spTgt spid="16"/>
                                        </p:tgtEl>
                                        <p:attrNameLst>
                                          <p:attrName>ppt_x</p:attrName>
                                        </p:attrNameLst>
                                      </p:cBhvr>
                                      <p:tavLst>
                                        <p:tav tm="0">
                                          <p:val>
                                            <p:strVal val="#ppt_x"/>
                                          </p:val>
                                        </p:tav>
                                        <p:tav tm="100000">
                                          <p:val>
                                            <p:strVal val="#ppt_x"/>
                                          </p:val>
                                        </p:tav>
                                      </p:tavLst>
                                    </p:anim>
                                    <p:anim calcmode="lin" valueType="num">
                                      <p:cBhvr additive="base">
                                        <p:cTn id="33"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15372"/>
                                        </p:tgtEl>
                                        <p:attrNameLst>
                                          <p:attrName>style.visibility</p:attrName>
                                        </p:attrNameLst>
                                      </p:cBhvr>
                                      <p:to>
                                        <p:strVal val="visible"/>
                                      </p:to>
                                    </p:set>
                                    <p:animEffect transition="in" filter="wedge">
                                      <p:cBhvr>
                                        <p:cTn id="38" dur="2000"/>
                                        <p:tgtEl>
                                          <p:spTgt spid="15372"/>
                                        </p:tgtEl>
                                      </p:cBhvr>
                                    </p:animEffect>
                                  </p:childTnLst>
                                </p:cTn>
                              </p:par>
                              <p:par>
                                <p:cTn id="39" presetID="20" presetClass="entr" presetSubtype="0" fill="hold" nodeType="withEffect">
                                  <p:stCondLst>
                                    <p:cond delay="0"/>
                                  </p:stCondLst>
                                  <p:childTnLst>
                                    <p:set>
                                      <p:cBhvr>
                                        <p:cTn id="40" dur="1" fill="hold">
                                          <p:stCondLst>
                                            <p:cond delay="0"/>
                                          </p:stCondLst>
                                        </p:cTn>
                                        <p:tgtEl>
                                          <p:spTgt spid="15368"/>
                                        </p:tgtEl>
                                        <p:attrNameLst>
                                          <p:attrName>style.visibility</p:attrName>
                                        </p:attrNameLst>
                                      </p:cBhvr>
                                      <p:to>
                                        <p:strVal val="visible"/>
                                      </p:to>
                                    </p:set>
                                    <p:animEffect transition="in" filter="wedge">
                                      <p:cBhvr>
                                        <p:cTn id="41" dur="2000"/>
                                        <p:tgtEl>
                                          <p:spTgt spid="15368"/>
                                        </p:tgtEl>
                                      </p:cBhvr>
                                    </p:animEffect>
                                  </p:childTnLst>
                                </p:cTn>
                              </p:par>
                              <p:par>
                                <p:cTn id="42" presetID="20" presetClass="entr" presetSubtype="0" fill="hold" nodeType="withEffect">
                                  <p:stCondLst>
                                    <p:cond delay="0"/>
                                  </p:stCondLst>
                                  <p:childTnLst>
                                    <p:set>
                                      <p:cBhvr>
                                        <p:cTn id="43" dur="1" fill="hold">
                                          <p:stCondLst>
                                            <p:cond delay="0"/>
                                          </p:stCondLst>
                                        </p:cTn>
                                        <p:tgtEl>
                                          <p:spTgt spid="15367"/>
                                        </p:tgtEl>
                                        <p:attrNameLst>
                                          <p:attrName>style.visibility</p:attrName>
                                        </p:attrNameLst>
                                      </p:cBhvr>
                                      <p:to>
                                        <p:strVal val="visible"/>
                                      </p:to>
                                    </p:set>
                                    <p:animEffect transition="in" filter="wedge">
                                      <p:cBhvr>
                                        <p:cTn id="44" dur="2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24" name="Picture 16" descr="https://encrypted-tbn2.gstatic.com/images?q=tbn:ANd9GcShW6_OzqWqZhCjcVRydL-r7pMalKESi21vk9vpSfgs9MnNN0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064" y="3571876"/>
            <a:ext cx="235743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12" descr="https://encrypted-tbn0.gstatic.com/images?q=tbn:ANd9GcRay7E-PIFerBpvjxuYcbglgxqlI1Th6FGkVT7wU1IA7bkCloRcCg"/>
          <p:cNvSpPr>
            <a:spLocks noChangeAspect="1" noChangeArrowheads="1"/>
          </p:cNvSpPr>
          <p:nvPr/>
        </p:nvSpPr>
        <p:spPr bwMode="auto">
          <a:xfrm>
            <a:off x="15240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0245" name="AutoShape 14" descr="data:image/jpeg;base64,/9j/4AAQSkZJRgABAQAAAQABAAD/2wCEAAkGBhASEBATEhATEhEVGBcQEBUWGA8QEhUXFBAVFBQVFBUXGyYeFxkjHRIXHy8gJSg1LCwtFR8xNTAqNSYsLCkBCQoKDgwOFQ8PGDUgHyA0LCopKjUqKSksKS8qMCkvKTU1NCkpLCw1KiksLCwpNSw1KTE1LCwsKSwpLDUsKSkpNf/AABEIALYBFQMBIgACEQEDEQH/xAAcAAEAAgMBAQEAAAAAAAAAAAAABQYDBAcBAgj/xABBEAABAwIEAwYCBwYDCQAAAAABAAIDBBEFBiExEkFRBxMiYXGBMkIUIzNSYqGxQ2Nyc5HBNNHwU2SCg5KiwuHx/8QAGQEBAQEBAQEAAAAAAAAAAAAAAAEDAgQF/8QAJREBAQACAgEDAwUAAAAAAAAAAAECEQMhMUFR8BKRoRMiMmGB/9oADAMBAAIRAxEAPwDuKIiAiIgIiICIiAiIgIiICIiAiIgIiICIiAiIgIiICIiAvLoStOsxJkbeJzg1u13aC/QDcnyC5yymPkbbngb6LQrsZjiaXvc1jB87yGNPkL6k+iquZc9RU48b+6JF2hze9qHX2MdNfwD8UhaPIrk2PdpUz3nubxOOneE9/WEHl3pHDCPwxhvqVnvLLx06kdhpe1PD3yOb3vC1t7veDE24F7N47E7dFH547S5aRrDTwxTcbeMOL+Mhtr8ZiZrwfivZccblOqezv6uT6JC7xcUpc6aQnW7WHxPcepVm7Nc50tDM+nfY002gkeG941wbYNeR+zdtw7NJHUprLHvf4OmnUdsWMuNxIyMdO7iA/wC4E/mrZ2fdsss9SylreC8nhilaODx20a8ba20I5rleeIWw1cgiv3LiXwk6HhJPh9jcewUTgvEJ43gkFjmvv5hwIWmOUyks9Us0/ZDXhFWstYyZKdjjvYXRdIs6IiAiIgIiICIiAiIgIiICIiAiIgIiICIiAiIgIvLrHJOACb6DUk6AepUtk8jIStaqr2MaXFwDRu4kNaPdR8uJueCYg3uwLumkuyAAblvOT10b+Jc3zL2oQRE/RbVc4uPpUv8Ahov5EYsHH00/E5Y3LLL+KrzjWaGxR95I9sEXKSUO4nHpDAPHIfW3uuUZn7VXkn6MHxXuO/k4X1bh+7HwwDyaL+hVep6fEcWqCWd5USHR8z9GMHQfKxvkP6FT78KwnCdahwxGvGvdC3cRu3HeefkdfwhdY8cl3e6IDAcmV2IcUukFPq6WpmcWtPV3E7V/6dSpKfGsMwwcFAwVdUPiq5ReNh59yzn6/mVAZqz/AFdabSycMQ+CGPwxNA0GnzHzPtZVhzyVoJPFMemnkMksjpHndzjc+g5AeQUU55PNbLqItAMnhvs35z6j5QvmOC6otuL0TJsKpKi31nH3b3E6nR7XAeV2A+608uYQZZGtaPCDcnqV9YThU87WR3d3TSS0cgXG5Puus5PygIw3T1WXFhcJZv1q5Xax5doC2Fo6WRWajpA1trItXLbREQEREBERAREQEREBERAREQEREBERAREQeXWGSoANtzzA5eZ6KIzhjwpIWvLZXNc4Md3TDI8Ag6gDba1/NVXFO0ynhgbIaepbG74A5rIi8nkOJ93HrYGy83LzXDrGbrqTa6VWJG/DGzvH778MbdbXe/8AsAT5KqZpznSUh4ah/wBLqhq2mjsI2HkXg3DR5vu7o1UDMnapO9hZCTSsd8Tm2+kPv8rXbRt5X331Gyi8udn9XWNMklqOj+N8smjnjcu8Vi71Jt5ldceFs3n5SsGaM81mISCN5LwTaOlh4jEDy4rayu9fYBSmH5BjgY2pxmYQs3jpmkGZ/QEA6eg16kLNU5xw7C2uiwuISTW4X1co4ievBff+gb5Fc4xfH5qiR0ksjpJHbucST6DoPIaLYXTMnajI6P6PRRiipRoGx2Erh+J4+G/Qa9SVz2SoJXzGxz3AAFzjsBqfyW/9AZF9rZz9+7ab2/jd/ZUa9Fh75L2ADR8T3ENYPUlbbpI4tIjxP2MpG38tvL1XxLM99gbBo+Fo0aPZfdNhrydATf8Ap5IjHFAXG+pJ3vck+qt2W8mPkLS5unRT2Usk34XObcnVdWwbLrWAaIIXLmUWsA8NldaShawbLPFCGrIgIiICIiAiIgIiICIiAiIgIiICIiAiIgIi8ug9WOWYNaXOIDRqSSAAOpJ2VfzfnaCgjDnhz3uuI2NG5Avq46N/XoFw7M3aDW4hKIxxOubRwRcRZflcDV59fyU2unSc5drcUYdHS8L37GZ32TfNo3f+nquUUGH1+J1DnRiSplOklRLoyMX0A+VjejR7BWSg7PIYIxVY1UCJvxMp2u8bvwm2pPk33KjsydrDu7+jYfEKOmF2jgAbKR5kfB7XPmgmhhuE4N46lwr8QHi7sWMcZ5XvcN9Xa9GhUjN3aJV1zvrH8MQ+CJtxG3pp8x8z7WVXnqC43JvzPvv6+qwhpP8AnyVR9vlJ3Kyx0mgLzwt5c3u/hb08zovmIfdFz1O3sFsx05JuSSTrc6oM0da5oLYh3bT8RGsjv4ndPIJT0ZcbAEn/AFupnB8syzEaWC6XlrITW2JbqgpeX8jvkILwbdF0vBsjMAHgGnkFbMMy+1gGim44AOSCLwzBWxjZSzWgL6RAREQEREBERAREQEREBERAREQEREBERAReEqk5u7UqSj4mMInnGha0jgYf3j/7DX0QWzEMTigjdJK8MY0Fzib7AXOgUbUY4xzGuDvC8B8YZ4nvaRcEW2BHNcgy/wBoNdWVzwQ6aORjopQ1nFFCw68VuQ3uSdQedle8r0kGGzyUssofxDvqNzvi7oDxR3O/Da48r9F4+a53qXU93eMiGGWKioMuH1Ze2klL6iilJa+Rrr37tzjqXNuSOoJ5FQWL5qocF7yloKcOq2+CaeUXsbC9r6v3BsLN9VO9oub454+4p3OM7HCaJzN2OZqCbbA7an2XHszYqarhqJHAzm7Jm2sbN+EnXXpy5dE4M8b1j/vz+1svq0cXx2epkdJNK6SQ7uJubdB0HkFHEoASs8UC9jhgDCVsxU557dFtQUhJFhcq2YDkuSUguFgiK5h+EvkIDWkq/ZbyATYvFyrrl7JLGAeFXegwdrANEEBguVGsA8IVppqJreS2GsAX0g8AXqIgIiICIiAiIgIiICIiAiIgIiICIiAiLDUVLGNL3uDWDVznENaB1JOyDLdROYM0UtGzjnlDfutHie7+Fu59dlQc6ds8cYcyjs523fOHh/5beZ8z/QrmOG4XiWMTuczicL/WzyE8Det3f+I19FBYM6dsNRUkxQ3hiPh4WG8r76DjcOv3R+a1cD7Nnvj+lYpMKOkHiDCQ2V/O2vw3/wCo9FtnEMJwUWpw2vxAaOld9jE7nw209m69XBUHMWa6qtk7yolc868I2YwHkxo0aPz80Vd8a7U4oIjS4TA2ngsQZSLSu/EByP4nXcqxLmWappo2STWfTXMDjfjtpZvFvawt7BVZzlt0UFnNc8lrOdviI58I5++i4zwmSy6TtFiE8/DDTRkOdoQwcT3O52/z81aaXIBoaijmq2smhkcYqoFx7qF8lxEZHjQi515KRpa+iwqeGpp3d7R1UIa9jXMdMx8bQWvLvlDr+JoOhuoPMmdKvEj3TW93TX0ibsbHQuPMrwz9TPLXHNY3zfns7t91WxzBWU9VNCyVszGO4WSN1DhuLeYvY+YK28Jy7JKRZtgrZl3IJcQXi66bgeUWsA8IX0ZNTVZKdlrIIFiW3K6NhWXGsA0Cl6XD2tGy2w1UY4qcN5LKiICIiAiIgIiICIiAiIgIiICIiAiIgIiIC8uo7Gsfp6WMyTyhjeQ3c49Gt3cVxrOnbLNLxR094ItiQfrnDzcPgHkNfNB0nNvaRSUQc3iE04/ZtOjf5jtm+m/kuJ5kz3W4jKGDikJNooYweAdLNHxHzKxYHk2qrWmeV4paNvifPLdrbc+AHV5/JSFXnikw9joMJj+sI4ZKyUB0rv5YOjR/q3NB902SaWja2oxmfxEcUdHGQ6V3TvCDoPQgdTyUTmntLnqGdxTtbSUYHC2GLw3A++4AX9BYeqqVZXSSvdJI9z3uN3OcS5x9Sd1ranb/ADRRzl7HEXbe52A9Ss0dN97U/dH9zyWyyMmwtpyA0CgxRQhu3iPUjQfwj+5W1T0bnu0BcTz3U3g2VJZiLiw910zLmQ2tseHVVFCwjI0shBde3RdHy9kVrLeFXXDsvsaBopeKnDdggjsPwZrANFKMjAX0AvUBERAREQEREBERAREQEREBERAREQEREBF5dROYsz01FF3k7wN+BosXvPRo5+uyCUkkABJIAGpJ0AHUnkub5x7YoIA6Ok4ZZNQZD9k3+H75/L1XOM89qVRWksae7gvpE06HoXu+c/kFp4Zk0BjanFJjSwHxRx2vUzfy4zq0fiKDXfVYhilQQwSVErtz0Hn8sbVLDDsNwvxVLm4hXDUQMN6aJ371/wA5HT8loY32hnuzTUEQo6XYhh+uk85ZdzfoP6qlOfdBOZmzlV1zgZpPA37OJvgiYOQawfruoEuXl1mhguf9W/8AaD4jgLvIfr6BbbIOHbTqfmPuNvZbVPTkmzBdx5q14Bkd8hDngoK1h2DySkBrT6roOW8gbFwuVdMAyY1gHhVzosKawDQIIPBsrtYB4VZKeja0bLYa0BeoPAF6iICIiAiIgIiICIiAiIgIiICIiAiIgIiIC8JQqAzJmmGljcXPAtpfc35NaPmceiz5OTHCbqybaPaBn2PDYQ7h45n3bE35QQLkvPIC403K4NJNiGLzyPuXWF5ZXuEcMTOXE8+GNvQbm3NXDNWH1GIU09TK3gip7TRxEkSP8Q73jfsHll9NxwjTmudYtmWWVjYgGxUzNY4I7tiafvEE3e883uuf0U4s/rx2uU0mGYrRYd/hQ2rqxvVSN+ojP+7Qu+I/vH+wVYxHFZp5HSTSOkkdq5ziXE+5/RapN182Wrl6SjGErLFTE7qVw7B3yEBrfdBHxUysGD5YklIs0gK3ZcyBqC8XK6bguVGsA8KCoZayE1tiW6roWGZfawDQKUp6JrRoFsgIPiOEBZERAREQEREBERAREQEREBERAREQEREBERAREQF8uKOdYXVDzVnZ7nupqICSUC8ryeGKJvN8rzo0eX/w5cvLOObqybbmcs+RUreBp45XaNa34ib206D8X9Llc/nfwSNqMRLnzuF6ahi0msdbuH7BnVxPEeZGyiK7MEVK5xhk+kVh+0q3AO4DbamYdrbcbvYBQtDh1ZWcZiY4scbzSvNmE9ZpnfF6bDovB3nfrza+Ooksfzg+V7TIWkM+xpoiRSxW/wBoRrM4cwLN87aKiVNM4lzmsJZe5IGjbnqNLK5mhw2l+2mNdMP2cN2QAjk6Q6u9l8VWYquob3UMbIINu7ibwgj8R5r0cVsv7J19nNnvVLjpyd1vUmHOcbNaSrhguQJH2Lhouh4FkRjLeEf0XsZue4DkN7yC8ey6ZgOSmsA8KtdBgTWW0UtHCBsEGjRYS1gGikGssvpEBERAREQEREBERAREQEREBERAREQEREBERAREQEREHO+0XNToi6HvDBEGtdI8FveycV/DFfRo0sZHbG4AJXNKo1U0QaAygob8V5S6MPP33X+sqH6729LLrPaDgEkzY5IQ3vY7hji1jnNvvwkg2K5m7IlRI/imc5zjuXEud7kry3guWW7Xcz1OkEypoID9VC6um+/MDFTg9WwNPE7/AIj7LLOcRrrCR7hGPhjaBHE0dGxt0CvuD9njG2u1XLDsqMbbwrXHhxnflLk5bgvZxsXglXzCMksYB4QrnTYYxvJbjYwFq5RNFgTG8gpSOADZZEQEREBERAREQEREBERAREQEREBERAREQEREBERAREQEREBERB8SxAiy0zhjL7IiDZjpWjYLLZEQeoiICIiAiIgIiICIiAiIgIiICIiAiIgIiICIiAiIgIiICIiAiIgIiIP/2Q=="/>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0246" name="AutoShape 16" descr="https://encrypted-tbn2.gstatic.com/images?q=tbn:ANd9GcQGdVVKJEvm8OJIy3KRmd-PnQc1LkhdBAoSZ1Xs93Kssycmhv0v"/>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10247" name="AutoShape 18" descr="data:image/jpeg;base64,/9j/4AAQSkZJRgABAQAAAQABAAD/2wCEAAkGBhQREA8PEBMQERUQFBQPEBASGBIXFBEQFRAWFRUQEhUXHyYeFxkjGRUSHy8gIycpLCwsFR4xNTAqNiYrLCwBCQoKDgwOGQ8PGiolHCUtLCkwLC4pKikpLC0pLCwvLCwpKSwpLCkpKSwsLCwpLCkpKSksKiwsLCwsLDQsKiwsNP/AABEIAJYBTwMBIgACEQEDEQH/xAAcAAEAAQUBAQAAAAAAAAAAAAAABAMFBgcIAgH/xABHEAACAQMABQcHCAgEBwAAAAAAAQIDBBEFBhIhMQcTMkFRcbEUIkJhcpGyCBWBgpKhwcIjM0RSYtHS8BZTg6IkQ3OEk7Ph/8QAGgEBAQEBAQEBAAAAAAAAAAAAAAECAwQFBv/EACwRAQEAAQIEBQMDBQAAAAAAAAABAgMREhMhUQQUMUGRUmHwobHRBSIyQuH/2gAMAwEAAhEDEQA/AN4gAAAAAAAAAAAAAAAAAAAAAAAAAAAAAAAAAAAAAAAAAAAAAAAAAAAAAAAAAAAAAAAAAAAAAAAAAAAAAAAAAAAAAAAAAAAAAAAAAAAAAAAAAAAAAAAAAAAAAAAAAAAAAAAAAAAAAAAAAAAAAAAAAACHHS9Fz2FUhtcMZ6+zPDJMJLL6LZYAAqAGSnK4iuMorvaAqAju/p/5lP7Uf5nz5xpf5lP7UScU7rtUkEb5yp/vp92X4D5wh/E+6FR/gZ48e8OG9kkEb5wh/H9ip/IQ0hBvC2n9WW7v3DmYd58nDeySADaAAAAAAAAAAAAAAAAAAAADIAFOpcxj0pRj3tLxIlXT9tHpXFvHvqU14sCeCy1tdbGHSvLX/wAtN+DIVXlL0bHjd0fq7cvhTGwycGG1uV3Rkf2hy9mnW/pIVXlt0cuDry7qf9TRdqM/BrWry8WS6NK6l9WkvzkOr8oCguja1n3zgvBMcNG1gacuPlA5TULTZbTSlKrnD6nhQK2q+sVzd23Pc5XypShPZlUxlYfU92U4nPVz5U3yjphhcujbpD0vNqhVay8RbaXFxXSS9eMmhZa03tK/8mrXF1OHO81KEpVN8JvEW13SizJNbbK6pWNWrRdxS5uUZz2JShmLlsvaSaz0vuOeWtN5j3ax071vZn1trZazgpzcIU5YVOpJZg8ppR2ktmMsrGy3lcCTJXTlLYVKNJ4dP9JJS2dldOMqbw853J7jmb53uOO1UTW9NPDz25RSqXdaXSlUffJvxZvHwuW21vwXKb9I6YqW9x6VWhH2p1vyyiRK1B+ne2kfe/8A2VGc2uNR8V78HzyefYa8lPe35pzL7OiJ0qHp6Ut493kC+KLZQqVbFdLS6XsVbSPwROf1aVP7yevI6n95HkcO37/yczL82b3npHRi6Wlrh+zc1F8BFqaV0P6Wkb2X/c6QfwmkvIKnb4n1aNn2/cdJ4LH2jPHk3DW0toL0rm8n/qaRZEqaY1e643NTvd4/ikareipdbPnza+uXgbngvscVbKrab1e3/wDC3D9ezn45mL3ekrChXp19G+WwcZbUuc5mGzjgoShl43vKx78mOfN6/ePq0eu1nSf0+3/WnHe7eVty22/N06lShXip7UcwcJpSjjMd7i+Di/pMm1X19tdISnC3lJTgtp06i2ZOOcbS3tNZa4PdldppLVzVd3Vjewp+dKhOjcRWfRaqQmvck/qly1G1Zuba+trmKezCa5zet9KXmz3dzb+gxybjvjfWMZbezfoAOKAPjZEr6Yow6VSGexPL9yyyWyeqyWpgLRPWOL/V06tTujhe9/yKM9KXMv1dFQ9cnn8Uc7rYT3a5eS+nmdRRTcmklxb3JfSY67W8qPzqmwsejhfCk/vLZpzVJ1La4jUrJt0p4zl79hvi231GPMY7ySerXL+6932vFjR/WXdumupTjKX2YZZj1/y16Op52JVq3/TptL31HE0HG1hjLqL3n1U6K4zXifYx8Dl72fMcm2b35QUN6o2kn2OpUS/2xi/Esd3y8Xst1OnbU/Wozk/90sfcYIry3j1t90TytL266pv3G/JyetnyrJ7jlc0nP/nuPsU6S/Lkg1eUDSUuN1c/RJx8MEfR+nLFv9Mq8F/BGM232Yco495NnrNouPCF5P6tKP55GLpaePTddkOOsGkK0tnyi6m8Slh1am9Ri5P0uxMk/MF9UUHOrhVHsrbqze/Yc1nCe9rhFZk8rdvRUo6/WNKSnStLjai8pyq0l1dnNP17idY8qtKdanT8kUY1alOE5OpDKhtRil5tOOYpY83hu4HDUx2/x9GpIsWj9WK9etUoOcIOmpOUp7WPNmovisrfJPfjcn3EunyeXe1FT5umptJSck98qkaa81POW5R443My7/GVGM+ddCFGbkudnOtU2qWeZ/QzSlHMpKdTesJKKzHczGNJcpFRXFODpWypJ05TjCdSpsqWzKpDnJSaynnLS4ri+JwmpMr/AG39GuGT1KXJnctZnKnDzpQSznE4ySe12Rxtva39HsaZH0lqDWorac4zW3zfmbWcqO09zSawnB/XXY8UtLa5uVvHm5U1UjUlFuLjJ1Ke1NJuLWIYiqS6859TLBV1quZJJ1ZYWcLzcLL347MnbT2vW39P+pdouq1Yn15+4qU9VJPgpPu3+Bj09OV+upU+0/wKT0nWfGdT7Uj0cWn7Ss9GYU9SKr3c3Ub44xP3lb/AtRdKCj7Uox+JoweVWcuMpPvPDpy9ZOPHsdGdvVSMenUtY99a3/rNnckVxRp0bmgqtJ7NWNTzZRa86l1Ncf1bZzsqXf7zOeTe3k+ecXJYcW8NLjCpHfles8Xjc5yrtjHTTkyy2ZXyi39pHSUaqq7TlGlNuG9KUXjj3RRsjTWnrStaXMOdjKM6VTOE/wDLcljdx3HOuulm4XKi3J/o4vMpbT4vr2V4GZ3Gi+btqjy/NpSn058eba6+PcfMtyxmFm3x+ztMMLbOvRj3zxZJvKrfZX9RQnrDbJ+bSm+//wCGJ8x/e/8AmfVQP0c17PaPLuyh6z0eqj955lrTT6qcUYzzH94R95n+8Ivms+0+E3ZBPWmPVGC+jJSlrL/El3RX8iycwPJvUTzWp3nxP4F2lp/Pp/djwR4lpbPp/F/ItytvUelbeovm9X6k6J1S/wA9cX9L7O48K69n3sjK2fYevJn2Gb4vX+um07K/lfrX3nzyv+Io8x3fcVKdm5dFZ7t/gZ81q/Xfk2nZkGq+sdShTv8Am21t0Ywb7c1o/g2vpJmq+sded7Z0lJ4qV6UGu1SqxTXubPGg9Tburb1Y0ravKVacFnZcUqcMyy5Twt8nHr9Fmc8nXJLcUbuld3ijTjQe3CltRlKdTGIt7OUks545ykebm23K2+q3baNxgA4ssX1yqXCdLya3p19z2nNVJKLz+7D8TEquk9KR6NG1pd1Cru95tUHmz8Pjnd6646u02afq6f0pwdelD2aaXiiHO+0lLjevuSx4JG62ijUsKculTpvvjF+KM+Wn5G5rTs1LbXV35PVo1blycntRl52VmlOOM5zjLg8eosNTRNyk5u5b2U3jEt+57st7jd1bVy2njat6DxvT2IZT7U0iPV1QtZZTorfueJVFufdJDy97rz45DdB9p5dB9rOoq/I5oyX7PKPs1a/4yZAq8hej3wd1DuqRfxRZ9DmPO5s8m9Y8m9bOh6vIBaPo3F3Hv5l/kREn8nulndeVV306b8Gi8yI0J5L3n1Wq9Z0DR+T9bLpXVy/ZVGPjFkunyDWK41LyX16S8KY5kHOqtF2M9K19R0nS5ENGrjCvP2qs18OCZT5IdFx/Zc+1VuH+cnMVzErX1I++Tdx1PS5MtGx4WVu/ai5fE2TaWpVhHo2Vkv8ARo/0k46OS+aXbH3o9wt88Hnu3+B17R0Hbw6FChH2adNeCJkKaXBJdywTjo5Bo6FrT6NKvP2adSXgibS1KvJdGzvX3UK34xOswOOjlilyb6Qlwsrr60VH4midS5ItJy4Wcl7VS3X5zpkE4qbucaPIppJ8aNCPtVoflTL7qdqZeW3lFKdrVdRyUt2yqbjFY82q3sSzl4Wc+pG8Qc9THmTatY53G7xofSnJZpC6unWlQp04+asTq087McfubXrL9prUq/qUq1GFClmcVCMlVjs7PXxw+trgbaBi6WN2+yzUym7nulyF6QfHySHfVm/hgyZS5Arz0q1nHudaX5Eb4B24qxu0lR+T7W9K8oL2aU34zRNp/J8XpXr+rQS8ajNwAb03aqo/J/t/Turl+zGjHxTJtPkHsVxq3kvr0l4UzZAG6MCpciejlxjXl7VWS+HBMpckejI/s217VW4f5zMQQYxS5M9Gx4WdB+0pS+Jsm0tSbGPRsrNf6NJ+KL0AIFLQNvDo29vH2adNeCJlOjGO6KUe5JeB7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15" name="Picture 14" descr="http://www.theturnersworkshop.co.uk/media/catalog/category/FancyPen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663" y="1000243"/>
            <a:ext cx="37861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AutoShape 20" descr="data:image/jpeg;base64,/9j/4AAQSkZJRgABAQAAAQABAAD/2wCEAAkGBhQQEBQUExQWFRUVFBAWFRUXFBcVFhUQFBQVFBQWFBUXHCYfGBkjGRQVHy8gIycpLCwsFR4xNTAqNSYrLCkBCQoKDgwOGg8PGDUkHiQ1LSwsLCktNSksKS0sNSksLSwsLCwtLCwpKSwsLCwsKTQpNCksKSkpKSwsKSkpLCwsLP/AABEIAOEA4QMBIgACEQEDEQH/xAAbAAEAAgMBAQAAAAAAAAAAAAAABQYBAgQDB//EAEIQAAEDAQIICwUHBAIDAAAAAAEAAgMRBCEFBhIxQVFhkhYiNGJxcoGxwdHwEzJTgpEHFDNCUqHxI0Oi4bLCFURz/8QAGgEBAAIDAQAAAAAAAAAAAAAAAAEDAgUGBP/EACwRAAIBAgILAAEFAQAAAAAAAAABAgMRBFESExQhMTIzQVJxkSJhgbHB8EL/2gAMAwEAAhEDEQA/APouAcAxTQ5T61ynC5xFwzKR4JQanbxTFLk/zv71NLW4XC0ZUYtxV7Hnp04uCuiF4Iwc7eKcEYOdvFTaL0bHQ8EWaqGRCcEYOdvFOCMHO3iptE2Oh4IaqGRCcEYOdvFOCMHO3iptE2Oh4IaqGRCcEYOdvFOCMHO3iptE2Oh4IaqGRCcEYOdvFOCMHO3iptE2Oh4IaqGRCcEYOdvFOCMHO3iptE2Oh4IaqGRCcEYOdvFOCMHO3iptE2Oh4IaqGRCcEYOdvFOCMHO3iptE2Oh4IaqGRCcEYOdvFOCMHO3iptE2Oh4IaqGRCcEYOdvFOCMHO3iptE2Oh4IaqGRCcEYOdvFOCMHO3iptE2Oh4IaqGRCcEYOdvFOCMHO3iptE2Oh4IaqGRCcEYOdvFcmFsXIooXvblVaKiridIVmUbjDyaTq+IVVfC0VTk1FcGYTpw0XuKDRFlFyO81hdMUeTfO/vU2oTFHk3zv71Nrs8H0IejbUuRBEReosCIiAIiIAiwlUBlF4y2tjCA5zWlxAALgCSTQAA5zVeyAIiIAiIgCIiAIiIAiIgCIiAIiIAo3GHk0nV8QpJRuMPJpOr4hU4jpS9MwnysoSIi4q5qC6Yo8m+d/eppQuKXJvnf3phzGuKyPaxzZXve0uayKMvJaDQmtwF9M50rssGr0YWyNrS5ETaKoPxxtL/AMKx5Op08zWfVkYc5eD7db5M88UQ1RQ5R35XEf4r26t9zPSRdarjt2GoIPxZo4+vI1v7EqnSYG9p+NPaJtYfM5rdyLJavWy4FgivZFG06wxuV2upUporuxcl3Y92Y/he1m/+UMjhvkBv7rnfjZaH/h2TJ2zTNb/hGHn9wtT66FsAptHIi7Od9stsmeeOIaooco78rj/xXi7Bjn/iz2iTWDM5jT8sOQF3pRTpA4GYCgaDkxMaSDxg0ZYrpDzxq9qtOBrcZYhle+0lknXbnPQQQ4bHBQ1Fvg+f2U4P5ZaMdskFTGe3jN7W7Vi94W4sqIirMwiIgCIiAIiIAiIgCIiAIiIAo3GHk0nV8QpJR2MPJpOr4hU4jpS9MwnysoFVlYRcSaguuKXJvnf3rXGzBxkiEjBWWAl7B+ptKSR/M2vaGrbFHk3zv71NLs8G7UYP9Da01+CKbZZw9jXNvBAcDraRUEL29fyuaWy/drS+H8j8qWHocf6sY6rjlDY/YsTzlj2knim7oPrxXuHA609fwlPXksqCQsgLC2CEmQgCLKAwtZog5pabq6RnB0EaiDQjoW6UQEzgi2mWIF1MsEteB8RtxpsNxGxwXcq3g+0eynH6ZaNdslH4Z7RVu4FYwsGrMyRlERQSEREAREQBERAEREAREQBR2MPJpOr4hSKjsYeTS9XxCpxHSl6ZhPlZQERFxJqC64o8m+d/eppQuKPJvnf3qaXZYToQ9G2pciIbGnBZmhyo/wAWI+0j2uA4zDsc2re1QdnnbNG1wvBAIrnGw7ReFdlSrZZfutqcylI5i6WPmyf3mDp98Da5e2L7EyXc9bO+6mkfuvX1/K8HmjgRShz9C9lkQZC2BWqygNllarKgk2WERAaTxZbSDdXSM4OcEbQaHsU7gi3e2iBNzhVrxqkbcabDnGwhQi9MHWj2U4r7stGnZKPcPaKt7GKHvRJZEWFlYGQREQBERAEREAREQBERAFHYw8ml6viFIqOxh5NL1fEKnEdKXpmE+VlAREXEmoLrijyb5396m1CYo8m+d/eptdlhOhD0balyIKKxjwUbRAQ00kYRJEdUrLx2G8HYVKrBXq4FhSrFahLGHUpWtQfyuBIc06iCCOxdPr+F5YUsv3e1ml0doq5uptoaP6g+Zoyulrta9PX8K0qNqrK1B9eayPX+kJNgVkLVZ9fyoJNgVlaLNUBsvOaLKaRmrpGcHOCNoND2LdYQE5gm3e1iBPvCrXjU9ufsNzhscF2qt4NtHs5h+mSjXbHj3Hdt7d1WRYNWMkERFBIREQBERAEREAREQBR2MPJper4hSKjsYeTS9XxCpxHSl6ZhPlZQERFxJqC7YpcmHXf3qaChcUuTDrv71NLssH0IejbUuRBEReosI3GDBf3mBzAaPFHRu/TK29h+t3QSq1YLV7SMOpQ3hzf0yNNHt7CCruqhhqy/d7VlAf07Qb9TbS1v/dg+rNqzi+xjLM29fyiwD681lZGJmvrzWVquDDeDnTxgMdkyMc2SN2j2jcwI1G8KASIK5MK2D28eSDkuDmvY79Mjb2mnrOtcE4RFohbILqghw/S8GjmnoPgusuUg5sFW/wBtEHaRVrxqe25w+q6i5c8cLIy8tABe7KdTS+lK06AuO2YWjjNHyMadRcB9UFzvkkFKevWZetjx0DaCRrnsFQZmMLgKZ8sDP0tr0BQOGLURZ5S00Ps33jRdeQeiq2dOGNAFAGgADQALgoaFz6DZLayVofG9r2mlC0gjNXRsURjFjSyygtbR0lPd0NrcC86OjOqDZ8PZExZC4h99XNBIANah1Lq1rSuvWpKx4IocuY5TiagG81/U86TsVLu9yPRBR4y+HZgDCdrvfLIS01Ia4Akk6eaFYI8Yj+Zo7CR5qGMlVqSs1GysROWk72LRDhyJ2c5PT5rtjtDXe64HoNVTA1btuzXKbGBdEVYgwtIzTlDU6/8AdSEOMI/M0jaL1FgS6LlhwnG/M4dt3eumqgGVG4w8mk6viFI1UfjDyaXq+IVOI6UvTMJ8rKAiUWVxJqC64pcmHXf3qaULilyYdd/epoLssH0IejbUuRBEReosC4MNYMFpgfGTQmha7S2RpymOHQ4Bd6ICkYPtJezjDJe0ubIP0ytueOit42ELq9bF44xR/d7YySlIrTRjj+m1NH9MnrtBbXW1q9q+tCu/UqHr+Er627Vo5y8nz+v96UB42LBscBkLKgSvy3CvFD6UOSNFc5C9JJtShcM40ss7w0se80rxADQGtM5C3wVhyO1RlzAQWktc1wo5rrjQ9hqgudWELWWQyPGdrHkdIaSP3XPZYmtiaM9WjKJvyiReXa6ledrkuc05nAt+tyiLJhPJs0bnVrkAU/MS3img1VbnRtLiTFOTtFHTPkRxujFzXBzWjU14IoNgJPZRQ8Ek9qyI2g0DWte1zHNOUAKkkmmT0V6dK6YMEfe5A8l2RShDvcrtbpNCbvrmVrstnbE3JZmuqdJpr8lRdz9Fmho8eJ5YNwUyzjW+6rtVNX7rrL6rFFtkqy1huAW7QtWtWwCkk3AWwWAtqoLBYoi2Y1CAG+vBROE8YJmSNjgcQ6orSh4xzNof3XfhG2CJmVpzNGt2s7AuPFtjA/28kdbzk5Ocu0nJJp6KpnO8lTXEupJRTnJei9YPy/Zt9oQX0FSBQV6F4Yw8ml6viEsOH4JpDEyQGQNyywghwZWmVQjNXSmMPJper4hV4hWpS9M803eLKCiIuJNQXXFLkw67+9TQULilyYdd/epoLssJ0IejbUuRBEReosCIiA4cM4JbaoHwvzPFKjO1wNWvbzmuAI2hUmw4VdV8MwyZ4uLK39WqVg0xuF4O0jQvoiicP4tQ2xoywWvbX2czDkyRnmu1a2moOpZxlbczFq5WHS19G9aF3r+Fx26OawuybSAYyaNtLQRG4nMJW/2n/wCJ0HQvWR9Rr+h6KK2xUzwtlnjkIc4Xi6t4NNW1c7MiIEMAFTU7TrJrqH7Lztc5Boo2S1B4AcDQaWuv6S01BKNO25Ex0XL8nZHTLb8ohovrdXJyrxoDdJzZ/ou2yYBc4ZU+kg0AGUTtIzDYujAYgaOIav0l3vdg0dikZH1Xn0G98z262Md1Lhn3NGtDQAAABcALh9FsGrDWrcBWFBkBZAqshq9AEBgBbg60osIDYBYIRKoSYYKr0cANmknNQDasAafoFF4VtuV/SY4F1eMK39A9aFhVnq4OVrmO5vezmnlbaZQOMALgQQRki+tDmW+E8KMs8Tnm5jG3AbLgBtJu7Vmy2cxNv9459g0BceAsGf8Ak7deK2WyOBfqltP5WbQ3Of8AarwVOWi6lXi9/wC2Qqzu9GPAs32eYAdDE60zj+vaaPcPhxD8OMdAvPTsU/jDyaXq+IUgAo/GHk0vV8QscVJypzbyZhJWg0UFERcQakuuKXJh1396mgoXFLkw67+9TQXZYToQ9G2pciCIi9RYEREAREQGk0Ie0tcA5pBBBFQQc4IOcKk4QxCkhLnWGQBp/wDWlJMY00hkFXRdFCOhXlFlGTjwIaTPjdvlLSY5432eQaJAMl3UlFWOHauFrOg0z0zjpBX2y02RkjS17Q5pzhwBB7CqNhv7LWmr7HIYXfDdV0R6v5mdhV0Ki7lUqb7FOD/5Hqq7bPhR7czqjb5+dFwYShmsjsm1ROj0CQcaM9Egu7DRascDe09o9XhX7pFO9Fms2Gwbnih9dvepOGVrr2uB9es6pTZSBeKjZ4tN30oV0We031abxqrd/wBh+4WDppliqPuXJZBUDZMNkXOvGvOD9PJSsNtY7TSv08v3VLg0WqaZ0hbVWoPalViZmStmfz5LDWpaJmsYXOua0VPZeskjCUkjjwzhP2MdR7zqhg73KBwJY8txlfeGm6v5pM/+1zjCv3y0BrozxiQ1zTe1t5q4G407FM2y0sgiN9GRtJJu7TtJ8VlOhJSSkeGFWNd6UXuRH4wW95LIYRlTzuyIxqr7zzTMAPVy+kYtYBZYbNHAzM0cZ2l8hve49J8FUvs0wC55dhCcUfKC2Bp/t2fWNru6/wDMvoKirL/lHtgu4UdjDyaXq+IUio7GHk0vV8QvFiOlL0yZ8rKCiIuJNQXXFLkw6z+9TQULilyYdZ/eppdlhOhD0balyIIiL1FgREQBERAEREAREQHnNC17S1wDgc4IqCNoKpmGvstgkJfZnGzPz0bxoidsZuHZRXdFKbXAhpPifE8LYDtdiqZ4i9g/vQ1e2mtw95vbVcUVpbIMppDtoN4Pn9F94VXw79nVktRLwwwy/Fi4hJ5zRxXdoV8a3kVOlkfOYrURnv2i51Nug9q6oLQDmN+mlx7WHwW+FsSLdZKuDRaox+aMZMoA1x6flKhILex5oDxhna4Fr2naDeD6qr01LgVNNcSz2bCbgM9QNI8R/CkocLg579o8Rn71U47Qa56nbUO3h/te8doNbwSNeb9xcVDgmSpNF0gtLXDikEqnY3Yc9o72LDxGnjH9Tx4BTmD4KsBrWtKfqB1Vz5qVXpa8GxFwc5jS4aaX17M/alKUYSu1cpxNOdanoxdsyLxfwb7GPLcOO8drWau3OV5WXBxwrbRZ7/u8BD7S7Q5wPFiqNufoOoLOMWFHMDY4hlTzODImjPlG7K6BVfQcT8WW4PsrYhe88aV/65T7x6NA2BKlRr83xZZQoxhFQjwRNsjDQABQAAAC4AC4ABbIi8J7Ao7GHk0vV8QpFRuMPJper4hU4jpS9MwnysoSIi4k1BdcUuTDrP71NKFxS5MOs/vU0uywnQh6NtS5EERF6iwIiIAiIgCIiAIiIAiIgCIiAxRQ2HsT7LbR/XiaXaJBxZG9Dxf9VNIiduAPlOFvsytVnq6yyi0M+FLRko6snuuPTRVj/wAo+KX2crHRSaWSAsd2HM4dpX3xceFMDw2lmRPEyRup7QadGrsV0azXErdNPgU2xyt9kCM5vN19Vx4Rt7Y2Oe4lrWgknUAu3CP2cviFbDMWgf2JSXx9DXe81V5uK9sttpigtEDoYGuy5n5WUx+Tma123V5K2Li99zBp8CX+zXATrRK7CM7SC6rLMwj3IhcX9JvA+Y6RT6PRawxBrQ1ooAAABmAAoAFuvPOem7lyVkERFgSFHYw8ml6viFIqOxh5NL1fEKnEdKXpmE+VlBREXEmoLtilyYdZ/eplQ2KXJh1n96mV2WE6MPRtqXIgiIvUWBERAEREAREQBERAEREAREQBERAEREARczsIxiURZQ9oWF4bpLAQCfqQuiqi5LTXEyixVFJBlFiqygCjsYeTS9XxCkVG4w8ml6viFTX6UvTMJ8rKEiIuJNRcu2KfJh1n/wDJTKrGLuGYooA176HKcaUJzm7MFKcJLP8AEG67yXWYWvSjRinJcMzZ05xUFvJNFGcJbP8AEG67yThLZ/iDdd5L07TR819RZrI5kmijOEtn+IN13knCWz/EG67yTaaPmvqGsjmSaKM4S2f4g3XeScJbP8QbrvJNpo+a+oayOZJoozhLZ/iDdd5Jwls/xBuu8k2mj5r6hrI5kmijOEtn+IN13knCWz/EG67yTaaPmvqGsjmSaKM4S2f4g3XeScJbP8QbrvJNpo+a+oayOZJoozhLZ/iDdd5Jwls/xBuu8k2mj5r6hrI5kmijOEtn+IN13knCWz/EG67yTaaPmvqGsjmSa57bbmRAF5plODWilS5xzAAZzcT2FcnCWz/EG67yXha8L2SZuTIWPbWtHxlwqMxoW51KxNG++a+oh1I9miJwjhTKtLZIiwAMfGHiP20s7zeYoWinFYaEuDqVNCbipuG2yxWUSTtrKBVzWDbdcK30pWlb60qoeYWZ05lFoe1pjjj9mwZIyGEnJDg3Ka01vDSK0ClYcO2Zgo14AGijvJZzxWH0bRmvpjCp+V5yv+55x4ztI/DfWgrk0cBcTnBvzHRet4sYA4POQ4BuTSoyQauyLyc3Gr0AVOei3Zh+zAkh4FaVo119Ndy2OMln+IN13kqdopea+nodaj2/k8RjDQuDo33OI4rcoUoDlVuqL9S9H4fbQENcatDqEUdkl5Y3JbpNRsoCCVvwks/xBuu8ljhHZ/iDdd5JtFLzX0jW0v8AM9ZsKtaGEX5TqaRSgqa3Z9FNZCjbfhP29nmo0ta1jK5Qoct15HYKdp+vaMZLP8QbrvJcWGcOQyQPa19SRQCjvEKuviKTpytNcH3K51Keg1/ZUqIsVRcjY05gLKIhIREUEBERAEREAREQBERAEREAREQBERAEREAREWKMuwREWRiEREAREQhmERFmQf/Z"/>
          <p:cNvSpPr>
            <a:spLocks noChangeAspect="1" noChangeArrowheads="1"/>
          </p:cNvSpPr>
          <p:nvPr/>
        </p:nvSpPr>
        <p:spPr bwMode="auto">
          <a:xfrm>
            <a:off x="60626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pic>
        <p:nvPicPr>
          <p:cNvPr id="17" name="Picture 16" descr="Lever Arch File VELOCOLOR® A4 Yel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468" y="1196752"/>
            <a:ext cx="2714625"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5812031" y="2465220"/>
            <a:ext cx="4200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dirty="0">
                <a:latin typeface="Arial Unicode MS" pitchFamily="34" charset="-128"/>
                <a:ea typeface="Arial Unicode MS" pitchFamily="34" charset="-128"/>
                <a:cs typeface="Arial Unicode MS" pitchFamily="34" charset="-128"/>
              </a:rPr>
              <a:t>a pen</a:t>
            </a:r>
          </a:p>
          <a:p>
            <a:pPr algn="ctr" eaLnBrk="1" hangingPunct="1">
              <a:spcBef>
                <a:spcPct val="0"/>
              </a:spcBef>
              <a:buFontTx/>
              <a:buNone/>
            </a:pPr>
            <a:r>
              <a:rPr lang="en-GB" altLang="en-US" sz="3600" dirty="0">
                <a:solidFill>
                  <a:srgbClr val="FF0000"/>
                </a:solidFill>
                <a:latin typeface="Arial Unicode MS" pitchFamily="34" charset="-128"/>
                <a:ea typeface="Arial Unicode MS" pitchFamily="34" charset="-128"/>
                <a:cs typeface="Arial Unicode MS" pitchFamily="34" charset="-128"/>
              </a:rPr>
              <a:t>no sharing  </a:t>
            </a:r>
          </a:p>
        </p:txBody>
      </p:sp>
      <p:sp>
        <p:nvSpPr>
          <p:cNvPr id="19" name="TextBox 18"/>
          <p:cNvSpPr txBox="1">
            <a:spLocks noChangeArrowheads="1"/>
          </p:cNvSpPr>
          <p:nvPr/>
        </p:nvSpPr>
        <p:spPr bwMode="auto">
          <a:xfrm>
            <a:off x="1828801" y="4337774"/>
            <a:ext cx="35290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3600" dirty="0">
                <a:latin typeface="Arial Unicode MS" pitchFamily="34" charset="-128"/>
                <a:ea typeface="Arial Unicode MS" pitchFamily="34" charset="-128"/>
                <a:cs typeface="Arial Unicode MS" pitchFamily="34" charset="-128"/>
              </a:rPr>
              <a:t>A folder (ring binder) and an A4 notebook</a:t>
            </a:r>
          </a:p>
        </p:txBody>
      </p:sp>
      <p:pic>
        <p:nvPicPr>
          <p:cNvPr id="21" name="Picture 20" descr="https://encrypted-tbn2.gstatic.com/images?q=tbn:ANd9GcQgq7wX3Af8faex1LbxY92177SjrU9-C3a7YrScMKmJjttldIX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0375" y="3894138"/>
            <a:ext cx="27860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Box 15"/>
          <p:cNvSpPr txBox="1">
            <a:spLocks noChangeArrowheads="1"/>
          </p:cNvSpPr>
          <p:nvPr/>
        </p:nvSpPr>
        <p:spPr bwMode="auto">
          <a:xfrm>
            <a:off x="2095500" y="357189"/>
            <a:ext cx="75580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4400" dirty="0">
                <a:latin typeface="Arial Unicode MS" pitchFamily="34" charset="-128"/>
                <a:ea typeface="Arial Unicode MS" pitchFamily="34" charset="-128"/>
                <a:cs typeface="Arial Unicode MS" pitchFamily="34" charset="-128"/>
              </a:rPr>
              <a:t>For your course you will need</a:t>
            </a:r>
          </a:p>
        </p:txBody>
      </p:sp>
      <p:pic>
        <p:nvPicPr>
          <p:cNvPr id="2" name="Picture 1"/>
          <p:cNvPicPr>
            <a:picLocks noChangeAspect="1"/>
          </p:cNvPicPr>
          <p:nvPr/>
        </p:nvPicPr>
        <p:blipFill rotWithShape="1">
          <a:blip r:embed="rId7"/>
          <a:srcRect t="1" b="13546"/>
          <a:stretch/>
        </p:blipFill>
        <p:spPr>
          <a:xfrm>
            <a:off x="9316033" y="3047960"/>
            <a:ext cx="870998" cy="5955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000" fill="hold"/>
                                        <p:tgtEl>
                                          <p:spTgt spid="21"/>
                                        </p:tgtEl>
                                        <p:attrNameLst>
                                          <p:attrName>ppt_x</p:attrName>
                                        </p:attrNameLst>
                                      </p:cBhvr>
                                      <p:tavLst>
                                        <p:tav tm="0">
                                          <p:val>
                                            <p:strVal val="#ppt_x"/>
                                          </p:val>
                                        </p:tav>
                                        <p:tav tm="100000">
                                          <p:val>
                                            <p:strVal val="#ppt_x"/>
                                          </p:val>
                                        </p:tav>
                                      </p:tavLst>
                                    </p:anim>
                                    <p:anim calcmode="lin" valueType="num">
                                      <p:cBhvr additive="base">
                                        <p:cTn id="27" dur="2000" fill="hold"/>
                                        <p:tgtEl>
                                          <p:spTgt spid="2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3024"/>
                                        </p:tgtEl>
                                        <p:attrNameLst>
                                          <p:attrName>style.visibility</p:attrName>
                                        </p:attrNameLst>
                                      </p:cBhvr>
                                      <p:to>
                                        <p:strVal val="visible"/>
                                      </p:to>
                                    </p:set>
                                    <p:anim calcmode="lin" valueType="num">
                                      <p:cBhvr additive="base">
                                        <p:cTn id="30" dur="2000" fill="hold"/>
                                        <p:tgtEl>
                                          <p:spTgt spid="43024"/>
                                        </p:tgtEl>
                                        <p:attrNameLst>
                                          <p:attrName>ppt_x</p:attrName>
                                        </p:attrNameLst>
                                      </p:cBhvr>
                                      <p:tavLst>
                                        <p:tav tm="0">
                                          <p:val>
                                            <p:strVal val="#ppt_x"/>
                                          </p:val>
                                        </p:tav>
                                        <p:tav tm="100000">
                                          <p:val>
                                            <p:strVal val="#ppt_x"/>
                                          </p:val>
                                        </p:tav>
                                      </p:tavLst>
                                    </p:anim>
                                    <p:anim calcmode="lin" valueType="num">
                                      <p:cBhvr additive="base">
                                        <p:cTn id="31" dur="2000" fill="hold"/>
                                        <p:tgtEl>
                                          <p:spTgt spid="43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6115</TotalTime>
  <Words>788</Words>
  <Application>Microsoft Office PowerPoint</Application>
  <PresentationFormat>Widescreen</PresentationFormat>
  <Paragraphs>167</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 Unicode MS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Attendance and punctuality</vt:lpstr>
      <vt:lpstr>PowerPoint Presentation</vt:lpstr>
      <vt:lpstr>PowerPoint Presentation</vt:lpstr>
      <vt:lpstr>PowerPoint Presentation</vt:lpstr>
      <vt:lpstr>PowerPoint Presentation</vt:lpstr>
      <vt:lpstr>PowerPoint Presentation</vt:lpstr>
      <vt:lpstr>PowerPoint Presentation</vt:lpstr>
      <vt:lpstr>Tutorials</vt:lpstr>
      <vt:lpstr>PowerPoint Presentation</vt:lpstr>
      <vt:lpstr>PowerPoint Presentation</vt:lpstr>
      <vt:lpstr>PowerPoint Presentation</vt:lpstr>
      <vt:lpstr>PowerPoint Presentation</vt:lpstr>
      <vt:lpstr>PowerPoint Presentation</vt:lpstr>
      <vt:lpstr>PowerPoint Presentation</vt:lpstr>
      <vt:lpstr>Covid 19 Safety</vt:lpstr>
      <vt:lpstr>PowerPoint Presentation</vt:lpstr>
      <vt:lpstr>PowerPoint Presentation</vt:lpstr>
      <vt:lpstr>PowerPoint Presentation</vt:lpstr>
      <vt:lpstr>PowerPoint Presentation</vt:lpstr>
      <vt:lpstr>      YOUR LOG IN DETAILS FOR ACL GATEWAY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Belikova</dc:creator>
  <cp:lastModifiedBy>PETRA BELIKOVA</cp:lastModifiedBy>
  <cp:revision>243</cp:revision>
  <cp:lastPrinted>2021-10-11T08:48:10Z</cp:lastPrinted>
  <dcterms:created xsi:type="dcterms:W3CDTF">2020-10-16T17:48:01Z</dcterms:created>
  <dcterms:modified xsi:type="dcterms:W3CDTF">2021-10-11T14:53:24Z</dcterms:modified>
</cp:coreProperties>
</file>