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0" r:id="rId4"/>
  </p:sldMasterIdLst>
  <p:notesMasterIdLst>
    <p:notesMasterId r:id="rId14"/>
  </p:notesMasterIdLst>
  <p:sldIdLst>
    <p:sldId id="256" r:id="rId5"/>
    <p:sldId id="257" r:id="rId6"/>
    <p:sldId id="258" r:id="rId7"/>
    <p:sldId id="259" r:id="rId8"/>
    <p:sldId id="260" r:id="rId9"/>
    <p:sldId id="261" r:id="rId10"/>
    <p:sldId id="264" r:id="rId11"/>
    <p:sldId id="262" r:id="rId12"/>
    <p:sldId id="263"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3" autoAdjust="0"/>
    <p:restoredTop sz="94660"/>
  </p:normalViewPr>
  <p:slideViewPr>
    <p:cSldViewPr snapToGrid="0">
      <p:cViewPr varScale="1">
        <p:scale>
          <a:sx n="93" d="100"/>
          <a:sy n="93" d="100"/>
        </p:scale>
        <p:origin x="72" y="27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E7E1D2-EC0F-4A32-B998-5BB569E373D6}" type="datetimeFigureOut">
              <a:rPr lang="en-GB" smtClean="0"/>
              <a:t>03/03/2021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E2ED32F-FDC7-48A6-8376-695199F72FFA}" type="slidenum">
              <a:rPr lang="en-GB" smtClean="0"/>
              <a:t>‹#›</a:t>
            </a:fld>
            <a:endParaRPr lang="en-GB"/>
          </a:p>
        </p:txBody>
      </p:sp>
    </p:spTree>
    <p:extLst>
      <p:ext uri="{BB962C8B-B14F-4D97-AF65-F5344CB8AC3E}">
        <p14:creationId xmlns:p14="http://schemas.microsoft.com/office/powerpoint/2010/main" val="32083603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676C0D44-374C-48B1-9DAA-D1E2896A4B15}" type="slidenum">
              <a:rPr lang="en-US" altLang="en-US" sz="1200" smtClean="0">
                <a:latin typeface="Lucida Grande" pitchFamily="-28" charset="0"/>
              </a:rPr>
              <a:pPr/>
              <a:t>2</a:t>
            </a:fld>
            <a:endParaRPr lang="en-US" altLang="en-US" sz="1200" smtClean="0">
              <a:latin typeface="Lucida Grande" pitchFamily="-28" charset="0"/>
            </a:endParaRPr>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mtClean="0"/>
              <a:t>This powerpoint was designed by Charlotte Hopkins and Natalie Palmen.</a:t>
            </a:r>
          </a:p>
          <a:p>
            <a:pPr eaLnBrk="1" hangingPunct="1"/>
            <a:endParaRPr lang="en-GB" altLang="en-US" smtClean="0"/>
          </a:p>
          <a:p>
            <a:pPr eaLnBrk="1" hangingPunct="1"/>
            <a:r>
              <a:rPr lang="en-GB" altLang="en-US" smtClean="0"/>
              <a:t>It is called a ‘simplified version’ and uses images to convey the important messages of induction to our centres for learners.</a:t>
            </a:r>
          </a:p>
          <a:p>
            <a:pPr eaLnBrk="1" hangingPunct="1"/>
            <a:endParaRPr lang="en-GB" altLang="en-US" smtClean="0"/>
          </a:p>
          <a:p>
            <a:pPr eaLnBrk="1" hangingPunct="1"/>
            <a:r>
              <a:rPr lang="en-GB" altLang="en-US" smtClean="0"/>
              <a:t>By reducing the amount of text on each slide the presentation also works as a prompt to the CM or tutor aiding them to really engage with their learners without reading from the board.  It makes the message more real!</a:t>
            </a:r>
          </a:p>
          <a:p>
            <a:pPr eaLnBrk="1" hangingPunct="1"/>
            <a:endParaRPr lang="en-GB" altLang="en-US" smtClean="0"/>
          </a:p>
          <a:p>
            <a:pPr eaLnBrk="1" hangingPunct="1"/>
            <a:endParaRPr lang="en-GB" altLang="en-US" smtClean="0"/>
          </a:p>
        </p:txBody>
      </p:sp>
    </p:spTree>
    <p:extLst>
      <p:ext uri="{BB962C8B-B14F-4D97-AF65-F5344CB8AC3E}">
        <p14:creationId xmlns:p14="http://schemas.microsoft.com/office/powerpoint/2010/main" val="19989422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99D7BE1B-856C-4F43-884D-15D2A4D234AE}" type="slidenum">
              <a:rPr lang="en-US" altLang="en-US" sz="1200" smtClean="0">
                <a:latin typeface="Lucida Grande" pitchFamily="-28" charset="0"/>
              </a:rPr>
              <a:pPr/>
              <a:t>3</a:t>
            </a:fld>
            <a:endParaRPr lang="en-US" altLang="en-US" sz="1200" smtClean="0">
              <a:latin typeface="Lucida Grande" pitchFamily="-28" charset="0"/>
            </a:endParaRPr>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mtClean="0"/>
              <a:t>As well as being about comments and complaints this slide also offers the opportunity to raise SAFEGUARDING awareness.  You can draw attention to the posters around the centre and offer an access point for people to come forward with abuse issues and be referred to the relevant support.</a:t>
            </a:r>
          </a:p>
        </p:txBody>
      </p:sp>
    </p:spTree>
    <p:extLst>
      <p:ext uri="{BB962C8B-B14F-4D97-AF65-F5344CB8AC3E}">
        <p14:creationId xmlns:p14="http://schemas.microsoft.com/office/powerpoint/2010/main" val="41192737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158256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208718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2918973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958786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005718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101789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042507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643807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1" y="908050"/>
            <a:ext cx="10363200" cy="844550"/>
          </a:xfrm>
        </p:spPr>
        <p:txBody>
          <a:bodyPr/>
          <a:lstStyle/>
          <a:p>
            <a:r>
              <a:rPr lang="en-US" smtClean="0"/>
              <a:t>Click to edit Master title style</a:t>
            </a:r>
            <a:endParaRPr lang="en-GB"/>
          </a:p>
        </p:txBody>
      </p:sp>
      <p:sp>
        <p:nvSpPr>
          <p:cNvPr id="3" name="Content Placeholder 2"/>
          <p:cNvSpPr>
            <a:spLocks noGrp="1"/>
          </p:cNvSpPr>
          <p:nvPr>
            <p:ph sz="half" idx="1"/>
          </p:nvPr>
        </p:nvSpPr>
        <p:spPr>
          <a:xfrm>
            <a:off x="624417" y="1981200"/>
            <a:ext cx="5080000" cy="37528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quarter" idx="2"/>
          </p:nvPr>
        </p:nvSpPr>
        <p:spPr>
          <a:xfrm>
            <a:off x="5907617" y="1981201"/>
            <a:ext cx="5080000" cy="18002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Content Placeholder 4"/>
          <p:cNvSpPr>
            <a:spLocks noGrp="1"/>
          </p:cNvSpPr>
          <p:nvPr>
            <p:ph sz="quarter" idx="3"/>
          </p:nvPr>
        </p:nvSpPr>
        <p:spPr>
          <a:xfrm>
            <a:off x="5907617" y="3933826"/>
            <a:ext cx="5080000" cy="18002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5242072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2647F38-B617-4D2F-AE0A-013F0C4D2C57}" type="datetimeFigureOut">
              <a:rPr lang="en-US" smtClean="0"/>
              <a:t>3/3/2021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97799C9-84D9-46D2-A11E-BCF8A720529D}" type="slidenum">
              <a:rPr lang="en-US" smtClean="0"/>
              <a:t>‹#›</a:t>
            </a:fld>
            <a:endParaRPr lang="en-US" dirty="0"/>
          </a:p>
        </p:txBody>
      </p:sp>
    </p:spTree>
    <p:extLst>
      <p:ext uri="{BB962C8B-B14F-4D97-AF65-F5344CB8AC3E}">
        <p14:creationId xmlns:p14="http://schemas.microsoft.com/office/powerpoint/2010/main" val="27989372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669727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5BFA754-D5C3-4E66-96A6-867B257F58DC}" type="datetimeFigureOut">
              <a:rPr lang="en-US" smtClean="0"/>
              <a:t>3/3/2021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D84065D-F351-4B03-BD91-D8A6B8D4B362}" type="slidenum">
              <a:rPr lang="en-US" smtClean="0"/>
              <a:t>‹#›</a:t>
            </a:fld>
            <a:endParaRPr lang="en-US" dirty="0"/>
          </a:p>
        </p:txBody>
      </p:sp>
    </p:spTree>
    <p:extLst>
      <p:ext uri="{BB962C8B-B14F-4D97-AF65-F5344CB8AC3E}">
        <p14:creationId xmlns:p14="http://schemas.microsoft.com/office/powerpoint/2010/main" val="21062253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3/3/2021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022310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3/3/2021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772603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3/3/2021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650192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3/3/2021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156617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3/3/2021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695881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3/3/2021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20495580"/>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 id="2147483682" r:id="rId12"/>
    <p:sldLayoutId id="2147483683" r:id="rId13"/>
    <p:sldLayoutId id="2147483684" r:id="rId14"/>
    <p:sldLayoutId id="2147483685" r:id="rId15"/>
    <p:sldLayoutId id="2147483686" r:id="rId16"/>
    <p:sldLayoutId id="2147483687" r:id="rId17"/>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7.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8" Type="http://schemas.openxmlformats.org/officeDocument/2006/relationships/image" Target="../media/image10.jpeg"/><Relationship Id="rId13" Type="http://schemas.openxmlformats.org/officeDocument/2006/relationships/image" Target="../media/image14.jpeg"/><Relationship Id="rId3" Type="http://schemas.openxmlformats.org/officeDocument/2006/relationships/image" Target="../media/image5.jpeg"/><Relationship Id="rId7" Type="http://schemas.openxmlformats.org/officeDocument/2006/relationships/image" Target="../media/image9.jpeg"/><Relationship Id="rId12" Type="http://schemas.openxmlformats.org/officeDocument/2006/relationships/hyperlink" Target="http://images.google.co.uk/imgres?imgurl=http://www.bangitout.com/uploads/85cop.jpg&amp;imgrefurl=http://www.stormfront.org/forum/showthread.php?t=616278&amp;page=6&amp;usg=__z8hVypWv9hpkVNRTsi6807BRf4I=&amp;h=247&amp;w=223&amp;sz=51&amp;hl=en&amp;start=67&amp;um=1&amp;tbnid=1Swu6DPkHBDVMM:&amp;tbnh=110&amp;tbnw=99&amp;prev=/images?q=hassidic+jewish+man&amp;ndsp=18&amp;hl=en&amp;sa=N&amp;start=54&amp;um=1" TargetMode="External"/><Relationship Id="rId2" Type="http://schemas.openxmlformats.org/officeDocument/2006/relationships/image" Target="../media/image4.jpeg"/><Relationship Id="rId1" Type="http://schemas.openxmlformats.org/officeDocument/2006/relationships/slideLayout" Target="../slideLayouts/slideLayout7.xml"/><Relationship Id="rId6" Type="http://schemas.openxmlformats.org/officeDocument/2006/relationships/image" Target="../media/image8.jpeg"/><Relationship Id="rId11" Type="http://schemas.openxmlformats.org/officeDocument/2006/relationships/image" Target="../media/image13.jpeg"/><Relationship Id="rId5" Type="http://schemas.openxmlformats.org/officeDocument/2006/relationships/image" Target="../media/image7.jpeg"/><Relationship Id="rId10" Type="http://schemas.openxmlformats.org/officeDocument/2006/relationships/image" Target="../media/image12.jpeg"/><Relationship Id="rId4" Type="http://schemas.openxmlformats.org/officeDocument/2006/relationships/image" Target="../media/image6.jpeg"/><Relationship Id="rId9" Type="http://schemas.openxmlformats.org/officeDocument/2006/relationships/image" Target="../media/image11.jpeg"/><Relationship Id="rId14" Type="http://schemas.openxmlformats.org/officeDocument/2006/relationships/image" Target="../media/image15.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Employment Support </a:t>
            </a:r>
            <a:br>
              <a:rPr lang="en-GB" dirty="0" smtClean="0"/>
            </a:br>
            <a:r>
              <a:rPr lang="en-GB" dirty="0" smtClean="0"/>
              <a:t>Online Workshops</a:t>
            </a:r>
            <a:endParaRPr lang="en-GB" dirty="0"/>
          </a:p>
        </p:txBody>
      </p:sp>
      <p:sp>
        <p:nvSpPr>
          <p:cNvPr id="3" name="Subtitle 2"/>
          <p:cNvSpPr>
            <a:spLocks noGrp="1"/>
          </p:cNvSpPr>
          <p:nvPr>
            <p:ph type="subTitle" idx="1"/>
          </p:nvPr>
        </p:nvSpPr>
        <p:spPr/>
        <p:txBody>
          <a:bodyPr/>
          <a:lstStyle/>
          <a:p>
            <a:r>
              <a:rPr lang="en-GB" dirty="0" smtClean="0"/>
              <a:t>How to create an Effective </a:t>
            </a:r>
            <a:r>
              <a:rPr lang="en-GB" smtClean="0"/>
              <a:t>Covering Letter</a:t>
            </a:r>
            <a:endParaRPr lang="en-GB"/>
          </a:p>
        </p:txBody>
      </p:sp>
    </p:spTree>
    <p:extLst>
      <p:ext uri="{BB962C8B-B14F-4D97-AF65-F5344CB8AC3E}">
        <p14:creationId xmlns:p14="http://schemas.microsoft.com/office/powerpoint/2010/main" val="30257866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995488" y="1360488"/>
            <a:ext cx="7772400" cy="844550"/>
          </a:xfrm>
        </p:spPr>
        <p:txBody>
          <a:bodyPr>
            <a:normAutofit fontScale="90000"/>
          </a:bodyPr>
          <a:lstStyle/>
          <a:p>
            <a:pPr algn="ctr" eaLnBrk="1" hangingPunct="1"/>
            <a:r>
              <a:rPr lang="en-GB" altLang="en-US">
                <a:solidFill>
                  <a:schemeClr val="folHlink"/>
                </a:solidFill>
                <a:latin typeface="Comic Sans MS" panose="030F0702030302020204" pitchFamily="66" charset="0"/>
              </a:rPr>
              <a:t>Welcome to the Adult and Community Learning Service</a:t>
            </a:r>
          </a:p>
        </p:txBody>
      </p:sp>
      <p:pic>
        <p:nvPicPr>
          <p:cNvPr id="6147" name="Picture 32" descr="MCj0432655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75151" y="2787651"/>
            <a:ext cx="3305175" cy="330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311903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2332038" y="957263"/>
            <a:ext cx="18415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1600">
                <a:solidFill>
                  <a:schemeClr val="tx1"/>
                </a:solidFill>
                <a:latin typeface="Lucida Grande" pitchFamily="-28" charset="0"/>
                <a:ea typeface="MS PGothic" panose="020B0600070205080204" pitchFamily="34" charset="-128"/>
              </a:defRPr>
            </a:lvl2pPr>
            <a:lvl3pPr marL="1143000" indent="-228600">
              <a:spcBef>
                <a:spcPct val="20000"/>
              </a:spcBef>
              <a:buChar char="•"/>
              <a:defRPr sz="1400">
                <a:solidFill>
                  <a:schemeClr val="tx1"/>
                </a:solidFill>
                <a:latin typeface="Lucida Grande" pitchFamily="-28" charset="0"/>
                <a:ea typeface="MS PGothic" panose="020B0600070205080204" pitchFamily="34" charset="-128"/>
              </a:defRPr>
            </a:lvl3pPr>
            <a:lvl4pPr marL="1600200" indent="-228600">
              <a:spcBef>
                <a:spcPct val="20000"/>
              </a:spcBef>
              <a:buChar char="–"/>
              <a:defRPr sz="1200">
                <a:solidFill>
                  <a:schemeClr val="tx1"/>
                </a:solidFill>
                <a:latin typeface="Lucida Grande" pitchFamily="-28" charset="0"/>
                <a:ea typeface="MS PGothic" panose="020B0600070205080204" pitchFamily="34" charset="-128"/>
              </a:defRPr>
            </a:lvl4pPr>
            <a:lvl5pPr marL="2057400" indent="-228600">
              <a:spcBef>
                <a:spcPct val="20000"/>
              </a:spcBef>
              <a:buChar char="»"/>
              <a:defRPr sz="1000">
                <a:solidFill>
                  <a:schemeClr val="tx1"/>
                </a:solidFill>
                <a:latin typeface="Lucida Grande" pitchFamily="-28" charset="0"/>
                <a:ea typeface="MS PGothic" panose="020B0600070205080204" pitchFamily="34" charset="-128"/>
              </a:defRPr>
            </a:lvl5pPr>
            <a:lvl6pPr marL="25146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6pPr>
            <a:lvl7pPr marL="29718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7pPr>
            <a:lvl8pPr marL="34290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8pPr>
            <a:lvl9pPr marL="38862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9pPr>
          </a:lstStyle>
          <a:p>
            <a:pPr>
              <a:spcBef>
                <a:spcPct val="0"/>
              </a:spcBef>
              <a:buFontTx/>
              <a:buNone/>
            </a:pPr>
            <a:endParaRPr lang="en-GB" altLang="en-US" sz="2800">
              <a:latin typeface="Comic Sans MS" panose="030F0702030302020204" pitchFamily="66" charset="0"/>
            </a:endParaRPr>
          </a:p>
        </p:txBody>
      </p:sp>
      <p:sp>
        <p:nvSpPr>
          <p:cNvPr id="16387" name="Rectangle 5"/>
          <p:cNvSpPr>
            <a:spLocks noGrp="1" noChangeArrowheads="1"/>
          </p:cNvSpPr>
          <p:nvPr>
            <p:ph type="title"/>
          </p:nvPr>
        </p:nvSpPr>
        <p:spPr/>
        <p:txBody>
          <a:bodyPr/>
          <a:lstStyle/>
          <a:p>
            <a:pPr eaLnBrk="1" hangingPunct="1"/>
            <a:r>
              <a:rPr lang="en-GB" altLang="en-US" sz="4000">
                <a:latin typeface="Comic Sans MS" panose="030F0702030302020204" pitchFamily="66" charset="0"/>
              </a:rPr>
              <a:t>Please…</a:t>
            </a:r>
          </a:p>
        </p:txBody>
      </p:sp>
      <p:sp>
        <p:nvSpPr>
          <p:cNvPr id="16388" name="Text Box 6"/>
          <p:cNvSpPr txBox="1">
            <a:spLocks noChangeArrowheads="1"/>
          </p:cNvSpPr>
          <p:nvPr/>
        </p:nvSpPr>
        <p:spPr bwMode="auto">
          <a:xfrm>
            <a:off x="2116138" y="1892301"/>
            <a:ext cx="18415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1600">
                <a:solidFill>
                  <a:schemeClr val="tx1"/>
                </a:solidFill>
                <a:latin typeface="Lucida Grande" pitchFamily="-28" charset="0"/>
                <a:ea typeface="MS PGothic" panose="020B0600070205080204" pitchFamily="34" charset="-128"/>
              </a:defRPr>
            </a:lvl2pPr>
            <a:lvl3pPr marL="1143000" indent="-228600">
              <a:spcBef>
                <a:spcPct val="20000"/>
              </a:spcBef>
              <a:buChar char="•"/>
              <a:defRPr sz="1400">
                <a:solidFill>
                  <a:schemeClr val="tx1"/>
                </a:solidFill>
                <a:latin typeface="Lucida Grande" pitchFamily="-28" charset="0"/>
                <a:ea typeface="MS PGothic" panose="020B0600070205080204" pitchFamily="34" charset="-128"/>
              </a:defRPr>
            </a:lvl3pPr>
            <a:lvl4pPr marL="1600200" indent="-228600">
              <a:spcBef>
                <a:spcPct val="20000"/>
              </a:spcBef>
              <a:buChar char="–"/>
              <a:defRPr sz="1200">
                <a:solidFill>
                  <a:schemeClr val="tx1"/>
                </a:solidFill>
                <a:latin typeface="Lucida Grande" pitchFamily="-28" charset="0"/>
                <a:ea typeface="MS PGothic" panose="020B0600070205080204" pitchFamily="34" charset="-128"/>
              </a:defRPr>
            </a:lvl4pPr>
            <a:lvl5pPr marL="2057400" indent="-228600">
              <a:spcBef>
                <a:spcPct val="20000"/>
              </a:spcBef>
              <a:buChar char="»"/>
              <a:defRPr sz="1000">
                <a:solidFill>
                  <a:schemeClr val="tx1"/>
                </a:solidFill>
                <a:latin typeface="Lucida Grande" pitchFamily="-28" charset="0"/>
                <a:ea typeface="MS PGothic" panose="020B0600070205080204" pitchFamily="34" charset="-128"/>
              </a:defRPr>
            </a:lvl5pPr>
            <a:lvl6pPr marL="25146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6pPr>
            <a:lvl7pPr marL="29718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7pPr>
            <a:lvl8pPr marL="34290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8pPr>
            <a:lvl9pPr marL="38862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9pPr>
          </a:lstStyle>
          <a:p>
            <a:pPr>
              <a:spcBef>
                <a:spcPct val="0"/>
              </a:spcBef>
              <a:buFontTx/>
              <a:buNone/>
            </a:pPr>
            <a:endParaRPr lang="en-GB" altLang="en-US" sz="2800">
              <a:latin typeface="Comic Sans MS" panose="030F0702030302020204" pitchFamily="66" charset="0"/>
            </a:endParaRPr>
          </a:p>
        </p:txBody>
      </p:sp>
      <p:sp>
        <p:nvSpPr>
          <p:cNvPr id="16389" name="Text Box 10"/>
          <p:cNvSpPr txBox="1">
            <a:spLocks noChangeArrowheads="1"/>
          </p:cNvSpPr>
          <p:nvPr/>
        </p:nvSpPr>
        <p:spPr bwMode="auto">
          <a:xfrm>
            <a:off x="2135189" y="2349500"/>
            <a:ext cx="3367087"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1600">
                <a:solidFill>
                  <a:schemeClr val="tx1"/>
                </a:solidFill>
                <a:latin typeface="Lucida Grande" pitchFamily="-28" charset="0"/>
                <a:ea typeface="MS PGothic" panose="020B0600070205080204" pitchFamily="34" charset="-128"/>
              </a:defRPr>
            </a:lvl2pPr>
            <a:lvl3pPr marL="1143000" indent="-228600">
              <a:spcBef>
                <a:spcPct val="20000"/>
              </a:spcBef>
              <a:buChar char="•"/>
              <a:defRPr sz="1400">
                <a:solidFill>
                  <a:schemeClr val="tx1"/>
                </a:solidFill>
                <a:latin typeface="Lucida Grande" pitchFamily="-28" charset="0"/>
                <a:ea typeface="MS PGothic" panose="020B0600070205080204" pitchFamily="34" charset="-128"/>
              </a:defRPr>
            </a:lvl3pPr>
            <a:lvl4pPr marL="1600200" indent="-228600">
              <a:spcBef>
                <a:spcPct val="20000"/>
              </a:spcBef>
              <a:buChar char="–"/>
              <a:defRPr sz="1200">
                <a:solidFill>
                  <a:schemeClr val="tx1"/>
                </a:solidFill>
                <a:latin typeface="Lucida Grande" pitchFamily="-28" charset="0"/>
                <a:ea typeface="MS PGothic" panose="020B0600070205080204" pitchFamily="34" charset="-128"/>
              </a:defRPr>
            </a:lvl4pPr>
            <a:lvl5pPr marL="2057400" indent="-228600">
              <a:spcBef>
                <a:spcPct val="20000"/>
              </a:spcBef>
              <a:buChar char="»"/>
              <a:defRPr sz="1000">
                <a:solidFill>
                  <a:schemeClr val="tx1"/>
                </a:solidFill>
                <a:latin typeface="Lucida Grande" pitchFamily="-28" charset="0"/>
                <a:ea typeface="MS PGothic" panose="020B0600070205080204" pitchFamily="34" charset="-128"/>
              </a:defRPr>
            </a:lvl5pPr>
            <a:lvl6pPr marL="25146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6pPr>
            <a:lvl7pPr marL="29718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7pPr>
            <a:lvl8pPr marL="34290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8pPr>
            <a:lvl9pPr marL="38862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9pPr>
          </a:lstStyle>
          <a:p>
            <a:pPr>
              <a:spcBef>
                <a:spcPct val="0"/>
              </a:spcBef>
              <a:buFontTx/>
              <a:buNone/>
            </a:pPr>
            <a:r>
              <a:rPr lang="en-GB" altLang="en-US" sz="2800" u="sng">
                <a:latin typeface="Comic Sans MS" panose="030F0702030302020204" pitchFamily="66" charset="0"/>
              </a:rPr>
              <a:t>Respect other people</a:t>
            </a:r>
            <a:r>
              <a:rPr lang="en-GB" altLang="en-US" sz="2800" b="1">
                <a:latin typeface="Comic Sans MS" panose="030F0702030302020204" pitchFamily="66" charset="0"/>
              </a:rPr>
              <a:t> </a:t>
            </a:r>
          </a:p>
        </p:txBody>
      </p:sp>
      <p:sp>
        <p:nvSpPr>
          <p:cNvPr id="16390" name="Text Box 13"/>
          <p:cNvSpPr txBox="1">
            <a:spLocks noChangeArrowheads="1"/>
          </p:cNvSpPr>
          <p:nvPr/>
        </p:nvSpPr>
        <p:spPr bwMode="auto">
          <a:xfrm>
            <a:off x="2135189" y="3789364"/>
            <a:ext cx="4687887"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1600">
                <a:solidFill>
                  <a:schemeClr val="tx1"/>
                </a:solidFill>
                <a:latin typeface="Lucida Grande" pitchFamily="-28" charset="0"/>
                <a:ea typeface="MS PGothic" panose="020B0600070205080204" pitchFamily="34" charset="-128"/>
              </a:defRPr>
            </a:lvl2pPr>
            <a:lvl3pPr marL="1143000" indent="-228600">
              <a:spcBef>
                <a:spcPct val="20000"/>
              </a:spcBef>
              <a:buChar char="•"/>
              <a:defRPr sz="1400">
                <a:solidFill>
                  <a:schemeClr val="tx1"/>
                </a:solidFill>
                <a:latin typeface="Lucida Grande" pitchFamily="-28" charset="0"/>
                <a:ea typeface="MS PGothic" panose="020B0600070205080204" pitchFamily="34" charset="-128"/>
              </a:defRPr>
            </a:lvl3pPr>
            <a:lvl4pPr marL="1600200" indent="-228600">
              <a:spcBef>
                <a:spcPct val="20000"/>
              </a:spcBef>
              <a:buChar char="–"/>
              <a:defRPr sz="1200">
                <a:solidFill>
                  <a:schemeClr val="tx1"/>
                </a:solidFill>
                <a:latin typeface="Lucida Grande" pitchFamily="-28" charset="0"/>
                <a:ea typeface="MS PGothic" panose="020B0600070205080204" pitchFamily="34" charset="-128"/>
              </a:defRPr>
            </a:lvl4pPr>
            <a:lvl5pPr marL="2057400" indent="-228600">
              <a:spcBef>
                <a:spcPct val="20000"/>
              </a:spcBef>
              <a:buChar char="»"/>
              <a:defRPr sz="1000">
                <a:solidFill>
                  <a:schemeClr val="tx1"/>
                </a:solidFill>
                <a:latin typeface="Lucida Grande" pitchFamily="-28" charset="0"/>
                <a:ea typeface="MS PGothic" panose="020B0600070205080204" pitchFamily="34" charset="-128"/>
              </a:defRPr>
            </a:lvl5pPr>
            <a:lvl6pPr marL="25146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6pPr>
            <a:lvl7pPr marL="29718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7pPr>
            <a:lvl8pPr marL="34290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8pPr>
            <a:lvl9pPr marL="38862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9pPr>
          </a:lstStyle>
          <a:p>
            <a:pPr>
              <a:spcBef>
                <a:spcPct val="0"/>
              </a:spcBef>
              <a:buFontTx/>
              <a:buNone/>
            </a:pPr>
            <a:endParaRPr lang="en-GB" altLang="en-US" sz="2800">
              <a:latin typeface="Comic Sans MS" panose="030F0702030302020204" pitchFamily="66" charset="0"/>
            </a:endParaRPr>
          </a:p>
          <a:p>
            <a:pPr>
              <a:spcBef>
                <a:spcPct val="0"/>
              </a:spcBef>
              <a:buFontTx/>
              <a:buNone/>
            </a:pPr>
            <a:r>
              <a:rPr lang="en-GB" altLang="en-US" sz="2800" u="sng">
                <a:latin typeface="Comic Sans MS" panose="030F0702030302020204" pitchFamily="66" charset="0"/>
              </a:rPr>
              <a:t>Speak</a:t>
            </a:r>
            <a:r>
              <a:rPr lang="en-GB" altLang="en-US" sz="2800">
                <a:latin typeface="Comic Sans MS" panose="030F0702030302020204" pitchFamily="66" charset="0"/>
              </a:rPr>
              <a:t> to your teacher or the Centre Manager if you have a problem</a:t>
            </a:r>
          </a:p>
        </p:txBody>
      </p:sp>
      <p:pic>
        <p:nvPicPr>
          <p:cNvPr id="16391" name="Picture 24" descr="multicultura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75276" y="1258888"/>
            <a:ext cx="2303463" cy="2195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2" name="Picture 27" descr="two%20people%20talki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75500" y="3644900"/>
            <a:ext cx="2376488" cy="203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802207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09" name="Picture 5" descr="031008_somalia_200"/>
          <p:cNvPicPr>
            <a:picLocks noChangeAspect="1" noChangeArrowheads="1"/>
          </p:cNvPicPr>
          <p:nvPr/>
        </p:nvPicPr>
        <p:blipFill>
          <a:blip r:embed="rId2">
            <a:extLst>
              <a:ext uri="{28A0092B-C50C-407E-A947-70E740481C1C}">
                <a14:useLocalDpi xmlns:a14="http://schemas.microsoft.com/office/drawing/2010/main" val="0"/>
              </a:ext>
            </a:extLst>
          </a:blip>
          <a:srcRect l="8716" r="8716"/>
          <a:stretch>
            <a:fillRect/>
          </a:stretch>
        </p:blipFill>
        <p:spPr bwMode="auto">
          <a:xfrm>
            <a:off x="1847851" y="260350"/>
            <a:ext cx="1368425"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1" name="Picture 3" descr="4264"/>
          <p:cNvPicPr>
            <a:picLocks noChangeAspect="1" noChangeArrowheads="1"/>
          </p:cNvPicPr>
          <p:nvPr/>
        </p:nvPicPr>
        <p:blipFill>
          <a:blip r:embed="rId3">
            <a:extLst>
              <a:ext uri="{28A0092B-C50C-407E-A947-70E740481C1C}">
                <a14:useLocalDpi xmlns:a14="http://schemas.microsoft.com/office/drawing/2010/main" val="0"/>
              </a:ext>
            </a:extLst>
          </a:blip>
          <a:srcRect l="36749" t="14955" r="17255" b="42593"/>
          <a:stretch>
            <a:fillRect/>
          </a:stretch>
        </p:blipFill>
        <p:spPr bwMode="auto">
          <a:xfrm>
            <a:off x="3216275" y="260350"/>
            <a:ext cx="1366838"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3" name="Picture 5" descr="Punk_Hair"/>
          <p:cNvPicPr>
            <a:picLocks noChangeAspect="1" noChangeArrowheads="1"/>
          </p:cNvPicPr>
          <p:nvPr/>
        </p:nvPicPr>
        <p:blipFill>
          <a:blip r:embed="rId4">
            <a:extLst>
              <a:ext uri="{28A0092B-C50C-407E-A947-70E740481C1C}">
                <a14:useLocalDpi xmlns:a14="http://schemas.microsoft.com/office/drawing/2010/main" val="0"/>
              </a:ext>
            </a:extLst>
          </a:blip>
          <a:srcRect l="20000" r="6618" b="35588"/>
          <a:stretch>
            <a:fillRect/>
          </a:stretch>
        </p:blipFill>
        <p:spPr bwMode="auto">
          <a:xfrm>
            <a:off x="4583114" y="260350"/>
            <a:ext cx="1584325"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5" name="Picture 7" descr="HijabREX_228x381"/>
          <p:cNvPicPr>
            <a:picLocks noChangeAspect="1" noChangeArrowheads="1"/>
          </p:cNvPicPr>
          <p:nvPr/>
        </p:nvPicPr>
        <p:blipFill>
          <a:blip r:embed="rId5">
            <a:extLst>
              <a:ext uri="{28A0092B-C50C-407E-A947-70E740481C1C}">
                <a14:useLocalDpi xmlns:a14="http://schemas.microsoft.com/office/drawing/2010/main" val="0"/>
              </a:ext>
            </a:extLst>
          </a:blip>
          <a:srcRect r="11771" b="26515"/>
          <a:stretch>
            <a:fillRect/>
          </a:stretch>
        </p:blipFill>
        <p:spPr bwMode="auto">
          <a:xfrm>
            <a:off x="6167439" y="260350"/>
            <a:ext cx="1368425"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7" name="Picture 9" descr="young_congolese_man"/>
          <p:cNvPicPr>
            <a:picLocks noChangeAspect="1" noChangeArrowheads="1"/>
          </p:cNvPicPr>
          <p:nvPr/>
        </p:nvPicPr>
        <p:blipFill>
          <a:blip r:embed="rId6">
            <a:extLst>
              <a:ext uri="{28A0092B-C50C-407E-A947-70E740481C1C}">
                <a14:useLocalDpi xmlns:a14="http://schemas.microsoft.com/office/drawing/2010/main" val="0"/>
              </a:ext>
            </a:extLst>
          </a:blip>
          <a:srcRect b="7622"/>
          <a:stretch>
            <a:fillRect/>
          </a:stretch>
        </p:blipFill>
        <p:spPr bwMode="auto">
          <a:xfrm>
            <a:off x="7535863" y="260350"/>
            <a:ext cx="1376362"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9" name="Picture 11" descr="indian-woman"/>
          <p:cNvPicPr>
            <a:picLocks noChangeAspect="1" noChangeArrowheads="1"/>
          </p:cNvPicPr>
          <p:nvPr/>
        </p:nvPicPr>
        <p:blipFill>
          <a:blip r:embed="rId7">
            <a:extLst>
              <a:ext uri="{28A0092B-C50C-407E-A947-70E740481C1C}">
                <a14:useLocalDpi xmlns:a14="http://schemas.microsoft.com/office/drawing/2010/main" val="0"/>
              </a:ext>
            </a:extLst>
          </a:blip>
          <a:srcRect l="30058" r="34114" b="62383"/>
          <a:stretch>
            <a:fillRect/>
          </a:stretch>
        </p:blipFill>
        <p:spPr bwMode="auto">
          <a:xfrm>
            <a:off x="8912225" y="260350"/>
            <a:ext cx="1360488"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3" name="Picture 15" descr="man%20in%20black"/>
          <p:cNvPicPr>
            <a:picLocks noChangeAspect="1" noChangeArrowheads="1"/>
          </p:cNvPicPr>
          <p:nvPr/>
        </p:nvPicPr>
        <p:blipFill>
          <a:blip r:embed="rId8">
            <a:extLst>
              <a:ext uri="{28A0092B-C50C-407E-A947-70E740481C1C}">
                <a14:useLocalDpi xmlns:a14="http://schemas.microsoft.com/office/drawing/2010/main" val="0"/>
              </a:ext>
            </a:extLst>
          </a:blip>
          <a:srcRect l="19821" t="13702" r="45171" b="18326"/>
          <a:stretch>
            <a:fillRect/>
          </a:stretch>
        </p:blipFill>
        <p:spPr bwMode="auto">
          <a:xfrm>
            <a:off x="1812926" y="4149726"/>
            <a:ext cx="1368425" cy="198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5" name="Picture 17" descr="208217781_5f27ba270d"/>
          <p:cNvPicPr>
            <a:picLocks noChangeAspect="1" noChangeArrowheads="1"/>
          </p:cNvPicPr>
          <p:nvPr/>
        </p:nvPicPr>
        <p:blipFill>
          <a:blip r:embed="rId9">
            <a:extLst>
              <a:ext uri="{28A0092B-C50C-407E-A947-70E740481C1C}">
                <a14:useLocalDpi xmlns:a14="http://schemas.microsoft.com/office/drawing/2010/main" val="0"/>
              </a:ext>
            </a:extLst>
          </a:blip>
          <a:srcRect l="25293" r="27666" b="46967"/>
          <a:stretch>
            <a:fillRect/>
          </a:stretch>
        </p:blipFill>
        <p:spPr bwMode="auto">
          <a:xfrm>
            <a:off x="3143251" y="4149726"/>
            <a:ext cx="1401763" cy="198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7" name="Picture 19" descr="Yaeko-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579938" y="4149726"/>
            <a:ext cx="1587500" cy="198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9" name="Picture 21" descr="eoin%20the%20ham"/>
          <p:cNvPicPr>
            <a:picLocks noChangeAspect="1" noChangeArrowheads="1"/>
          </p:cNvPicPr>
          <p:nvPr/>
        </p:nvPicPr>
        <p:blipFill>
          <a:blip r:embed="rId11">
            <a:extLst>
              <a:ext uri="{28A0092B-C50C-407E-A947-70E740481C1C}">
                <a14:useLocalDpi xmlns:a14="http://schemas.microsoft.com/office/drawing/2010/main" val="0"/>
              </a:ext>
            </a:extLst>
          </a:blip>
          <a:srcRect l="5605" r="24533" b="12648"/>
          <a:stretch>
            <a:fillRect/>
          </a:stretch>
        </p:blipFill>
        <p:spPr bwMode="auto">
          <a:xfrm>
            <a:off x="6167438" y="4149726"/>
            <a:ext cx="1365250" cy="198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31" name="Picture 23" descr="85cop">
            <a:hlinkClick r:id="rId12"/>
          </p:cNvPr>
          <p:cNvPicPr>
            <a:picLocks noChangeAspect="1" noChangeArrowheads="1"/>
          </p:cNvPicPr>
          <p:nvPr/>
        </p:nvPicPr>
        <p:blipFill>
          <a:blip r:embed="rId13">
            <a:extLst>
              <a:ext uri="{28A0092B-C50C-407E-A947-70E740481C1C}">
                <a14:useLocalDpi xmlns:a14="http://schemas.microsoft.com/office/drawing/2010/main" val="0"/>
              </a:ext>
            </a:extLst>
          </a:blip>
          <a:srcRect l="12090" r="11734"/>
          <a:stretch>
            <a:fillRect/>
          </a:stretch>
        </p:blipFill>
        <p:spPr bwMode="auto">
          <a:xfrm>
            <a:off x="8909050" y="4149726"/>
            <a:ext cx="1360488" cy="198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33" name="Picture 25" descr="african_woman_liberia"/>
          <p:cNvPicPr>
            <a:picLocks noChangeAspect="1" noChangeArrowheads="1"/>
          </p:cNvPicPr>
          <p:nvPr/>
        </p:nvPicPr>
        <p:blipFill>
          <a:blip r:embed="rId14">
            <a:extLst>
              <a:ext uri="{28A0092B-C50C-407E-A947-70E740481C1C}">
                <a14:useLocalDpi xmlns:a14="http://schemas.microsoft.com/office/drawing/2010/main" val="0"/>
              </a:ext>
            </a:extLst>
          </a:blip>
          <a:srcRect l="26208" r="10323" b="8492"/>
          <a:stretch>
            <a:fillRect/>
          </a:stretch>
        </p:blipFill>
        <p:spPr bwMode="auto">
          <a:xfrm>
            <a:off x="7532688" y="4149726"/>
            <a:ext cx="1376362" cy="198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0021663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nodeType="clickEffect">
                                  <p:stCondLst>
                                    <p:cond delay="0"/>
                                  </p:stCondLst>
                                  <p:iterate type="lt">
                                    <p:tmPct val="5000"/>
                                  </p:iterate>
                                  <p:childTnLst>
                                    <p:set>
                                      <p:cBhvr>
                                        <p:cTn id="6" dur="1" fill="hold">
                                          <p:stCondLst>
                                            <p:cond delay="0"/>
                                          </p:stCondLst>
                                        </p:cTn>
                                        <p:tgtEl>
                                          <p:spTgt spid="17409"/>
                                        </p:tgtEl>
                                        <p:attrNameLst>
                                          <p:attrName>style.visibility</p:attrName>
                                        </p:attrNameLst>
                                      </p:cBhvr>
                                      <p:to>
                                        <p:strVal val="visible"/>
                                      </p:to>
                                    </p:set>
                                    <p:anim calcmode="lin" valueType="num">
                                      <p:cBhvr>
                                        <p:cTn id="7" dur="1000" fill="hold"/>
                                        <p:tgtEl>
                                          <p:spTgt spid="17409"/>
                                        </p:tgtEl>
                                        <p:attrNameLst>
                                          <p:attrName>ppt_w</p:attrName>
                                        </p:attrNameLst>
                                      </p:cBhvr>
                                      <p:tavLst>
                                        <p:tav tm="0">
                                          <p:val>
                                            <p:fltVal val="0"/>
                                          </p:val>
                                        </p:tav>
                                        <p:tav tm="100000">
                                          <p:val>
                                            <p:strVal val="#ppt_w"/>
                                          </p:val>
                                        </p:tav>
                                      </p:tavLst>
                                    </p:anim>
                                    <p:anim calcmode="lin" valueType="num">
                                      <p:cBhvr>
                                        <p:cTn id="8" dur="1000" fill="hold"/>
                                        <p:tgtEl>
                                          <p:spTgt spid="17409"/>
                                        </p:tgtEl>
                                        <p:attrNameLst>
                                          <p:attrName>ppt_h</p:attrName>
                                        </p:attrNameLst>
                                      </p:cBhvr>
                                      <p:tavLst>
                                        <p:tav tm="0">
                                          <p:val>
                                            <p:fltVal val="0"/>
                                          </p:val>
                                        </p:tav>
                                        <p:tav tm="100000">
                                          <p:val>
                                            <p:strVal val="#ppt_h"/>
                                          </p:val>
                                        </p:tav>
                                      </p:tavLst>
                                    </p:anim>
                                    <p:anim calcmode="lin" valueType="num">
                                      <p:cBhvr>
                                        <p:cTn id="9" dur="1000" fill="hold"/>
                                        <p:tgtEl>
                                          <p:spTgt spid="17409"/>
                                        </p:tgtEl>
                                        <p:attrNameLst>
                                          <p:attrName>style.rotation</p:attrName>
                                        </p:attrNameLst>
                                      </p:cBhvr>
                                      <p:tavLst>
                                        <p:tav tm="0">
                                          <p:val>
                                            <p:fltVal val="90"/>
                                          </p:val>
                                        </p:tav>
                                        <p:tav tm="100000">
                                          <p:val>
                                            <p:fltVal val="0"/>
                                          </p:val>
                                        </p:tav>
                                      </p:tavLst>
                                    </p:anim>
                                    <p:animEffect transition="in" filter="fade">
                                      <p:cBhvr>
                                        <p:cTn id="10" dur="1000"/>
                                        <p:tgtEl>
                                          <p:spTgt spid="17409"/>
                                        </p:tgtEl>
                                      </p:cBhvr>
                                    </p:animEffect>
                                  </p:childTnLst>
                                </p:cTn>
                              </p:par>
                              <p:par>
                                <p:cTn id="11" presetID="31" presetClass="entr" presetSubtype="0" fill="hold" nodeType="withEffect">
                                  <p:stCondLst>
                                    <p:cond delay="0"/>
                                  </p:stCondLst>
                                  <p:iterate type="lt">
                                    <p:tmPct val="5000"/>
                                  </p:iterate>
                                  <p:childTnLst>
                                    <p:set>
                                      <p:cBhvr>
                                        <p:cTn id="12" dur="1" fill="hold">
                                          <p:stCondLst>
                                            <p:cond delay="0"/>
                                          </p:stCondLst>
                                        </p:cTn>
                                        <p:tgtEl>
                                          <p:spTgt spid="17411"/>
                                        </p:tgtEl>
                                        <p:attrNameLst>
                                          <p:attrName>style.visibility</p:attrName>
                                        </p:attrNameLst>
                                      </p:cBhvr>
                                      <p:to>
                                        <p:strVal val="visible"/>
                                      </p:to>
                                    </p:set>
                                    <p:anim calcmode="lin" valueType="num">
                                      <p:cBhvr>
                                        <p:cTn id="13" dur="1000" fill="hold"/>
                                        <p:tgtEl>
                                          <p:spTgt spid="17411"/>
                                        </p:tgtEl>
                                        <p:attrNameLst>
                                          <p:attrName>ppt_w</p:attrName>
                                        </p:attrNameLst>
                                      </p:cBhvr>
                                      <p:tavLst>
                                        <p:tav tm="0">
                                          <p:val>
                                            <p:fltVal val="0"/>
                                          </p:val>
                                        </p:tav>
                                        <p:tav tm="100000">
                                          <p:val>
                                            <p:strVal val="#ppt_w"/>
                                          </p:val>
                                        </p:tav>
                                      </p:tavLst>
                                    </p:anim>
                                    <p:anim calcmode="lin" valueType="num">
                                      <p:cBhvr>
                                        <p:cTn id="14" dur="1000" fill="hold"/>
                                        <p:tgtEl>
                                          <p:spTgt spid="17411"/>
                                        </p:tgtEl>
                                        <p:attrNameLst>
                                          <p:attrName>ppt_h</p:attrName>
                                        </p:attrNameLst>
                                      </p:cBhvr>
                                      <p:tavLst>
                                        <p:tav tm="0">
                                          <p:val>
                                            <p:fltVal val="0"/>
                                          </p:val>
                                        </p:tav>
                                        <p:tav tm="100000">
                                          <p:val>
                                            <p:strVal val="#ppt_h"/>
                                          </p:val>
                                        </p:tav>
                                      </p:tavLst>
                                    </p:anim>
                                    <p:anim calcmode="lin" valueType="num">
                                      <p:cBhvr>
                                        <p:cTn id="15" dur="1000" fill="hold"/>
                                        <p:tgtEl>
                                          <p:spTgt spid="17411"/>
                                        </p:tgtEl>
                                        <p:attrNameLst>
                                          <p:attrName>style.rotation</p:attrName>
                                        </p:attrNameLst>
                                      </p:cBhvr>
                                      <p:tavLst>
                                        <p:tav tm="0">
                                          <p:val>
                                            <p:fltVal val="90"/>
                                          </p:val>
                                        </p:tav>
                                        <p:tav tm="100000">
                                          <p:val>
                                            <p:fltVal val="0"/>
                                          </p:val>
                                        </p:tav>
                                      </p:tavLst>
                                    </p:anim>
                                    <p:animEffect transition="in" filter="fade">
                                      <p:cBhvr>
                                        <p:cTn id="16" dur="1000"/>
                                        <p:tgtEl>
                                          <p:spTgt spid="17411"/>
                                        </p:tgtEl>
                                      </p:cBhvr>
                                    </p:animEffect>
                                  </p:childTnLst>
                                </p:cTn>
                              </p:par>
                              <p:par>
                                <p:cTn id="17" presetID="31" presetClass="entr" presetSubtype="0" fill="hold" nodeType="withEffect">
                                  <p:stCondLst>
                                    <p:cond delay="0"/>
                                  </p:stCondLst>
                                  <p:iterate type="lt">
                                    <p:tmPct val="5000"/>
                                  </p:iterate>
                                  <p:childTnLst>
                                    <p:set>
                                      <p:cBhvr>
                                        <p:cTn id="18" dur="1" fill="hold">
                                          <p:stCondLst>
                                            <p:cond delay="0"/>
                                          </p:stCondLst>
                                        </p:cTn>
                                        <p:tgtEl>
                                          <p:spTgt spid="17413"/>
                                        </p:tgtEl>
                                        <p:attrNameLst>
                                          <p:attrName>style.visibility</p:attrName>
                                        </p:attrNameLst>
                                      </p:cBhvr>
                                      <p:to>
                                        <p:strVal val="visible"/>
                                      </p:to>
                                    </p:set>
                                    <p:anim calcmode="lin" valueType="num">
                                      <p:cBhvr>
                                        <p:cTn id="19" dur="1000" fill="hold"/>
                                        <p:tgtEl>
                                          <p:spTgt spid="17413"/>
                                        </p:tgtEl>
                                        <p:attrNameLst>
                                          <p:attrName>ppt_w</p:attrName>
                                        </p:attrNameLst>
                                      </p:cBhvr>
                                      <p:tavLst>
                                        <p:tav tm="0">
                                          <p:val>
                                            <p:fltVal val="0"/>
                                          </p:val>
                                        </p:tav>
                                        <p:tav tm="100000">
                                          <p:val>
                                            <p:strVal val="#ppt_w"/>
                                          </p:val>
                                        </p:tav>
                                      </p:tavLst>
                                    </p:anim>
                                    <p:anim calcmode="lin" valueType="num">
                                      <p:cBhvr>
                                        <p:cTn id="20" dur="1000" fill="hold"/>
                                        <p:tgtEl>
                                          <p:spTgt spid="17413"/>
                                        </p:tgtEl>
                                        <p:attrNameLst>
                                          <p:attrName>ppt_h</p:attrName>
                                        </p:attrNameLst>
                                      </p:cBhvr>
                                      <p:tavLst>
                                        <p:tav tm="0">
                                          <p:val>
                                            <p:fltVal val="0"/>
                                          </p:val>
                                        </p:tav>
                                        <p:tav tm="100000">
                                          <p:val>
                                            <p:strVal val="#ppt_h"/>
                                          </p:val>
                                        </p:tav>
                                      </p:tavLst>
                                    </p:anim>
                                    <p:anim calcmode="lin" valueType="num">
                                      <p:cBhvr>
                                        <p:cTn id="21" dur="1000" fill="hold"/>
                                        <p:tgtEl>
                                          <p:spTgt spid="17413"/>
                                        </p:tgtEl>
                                        <p:attrNameLst>
                                          <p:attrName>style.rotation</p:attrName>
                                        </p:attrNameLst>
                                      </p:cBhvr>
                                      <p:tavLst>
                                        <p:tav tm="0">
                                          <p:val>
                                            <p:fltVal val="90"/>
                                          </p:val>
                                        </p:tav>
                                        <p:tav tm="100000">
                                          <p:val>
                                            <p:fltVal val="0"/>
                                          </p:val>
                                        </p:tav>
                                      </p:tavLst>
                                    </p:anim>
                                    <p:animEffect transition="in" filter="fade">
                                      <p:cBhvr>
                                        <p:cTn id="22" dur="1000"/>
                                        <p:tgtEl>
                                          <p:spTgt spid="17413"/>
                                        </p:tgtEl>
                                      </p:cBhvr>
                                    </p:animEffect>
                                  </p:childTnLst>
                                </p:cTn>
                              </p:par>
                              <p:par>
                                <p:cTn id="23" presetID="31" presetClass="entr" presetSubtype="0" fill="hold" nodeType="withEffect">
                                  <p:stCondLst>
                                    <p:cond delay="0"/>
                                  </p:stCondLst>
                                  <p:iterate type="lt">
                                    <p:tmPct val="5000"/>
                                  </p:iterate>
                                  <p:childTnLst>
                                    <p:set>
                                      <p:cBhvr>
                                        <p:cTn id="24" dur="1" fill="hold">
                                          <p:stCondLst>
                                            <p:cond delay="0"/>
                                          </p:stCondLst>
                                        </p:cTn>
                                        <p:tgtEl>
                                          <p:spTgt spid="17415"/>
                                        </p:tgtEl>
                                        <p:attrNameLst>
                                          <p:attrName>style.visibility</p:attrName>
                                        </p:attrNameLst>
                                      </p:cBhvr>
                                      <p:to>
                                        <p:strVal val="visible"/>
                                      </p:to>
                                    </p:set>
                                    <p:anim calcmode="lin" valueType="num">
                                      <p:cBhvr>
                                        <p:cTn id="25" dur="1000" fill="hold"/>
                                        <p:tgtEl>
                                          <p:spTgt spid="17415"/>
                                        </p:tgtEl>
                                        <p:attrNameLst>
                                          <p:attrName>ppt_w</p:attrName>
                                        </p:attrNameLst>
                                      </p:cBhvr>
                                      <p:tavLst>
                                        <p:tav tm="0">
                                          <p:val>
                                            <p:fltVal val="0"/>
                                          </p:val>
                                        </p:tav>
                                        <p:tav tm="100000">
                                          <p:val>
                                            <p:strVal val="#ppt_w"/>
                                          </p:val>
                                        </p:tav>
                                      </p:tavLst>
                                    </p:anim>
                                    <p:anim calcmode="lin" valueType="num">
                                      <p:cBhvr>
                                        <p:cTn id="26" dur="1000" fill="hold"/>
                                        <p:tgtEl>
                                          <p:spTgt spid="17415"/>
                                        </p:tgtEl>
                                        <p:attrNameLst>
                                          <p:attrName>ppt_h</p:attrName>
                                        </p:attrNameLst>
                                      </p:cBhvr>
                                      <p:tavLst>
                                        <p:tav tm="0">
                                          <p:val>
                                            <p:fltVal val="0"/>
                                          </p:val>
                                        </p:tav>
                                        <p:tav tm="100000">
                                          <p:val>
                                            <p:strVal val="#ppt_h"/>
                                          </p:val>
                                        </p:tav>
                                      </p:tavLst>
                                    </p:anim>
                                    <p:anim calcmode="lin" valueType="num">
                                      <p:cBhvr>
                                        <p:cTn id="27" dur="1000" fill="hold"/>
                                        <p:tgtEl>
                                          <p:spTgt spid="17415"/>
                                        </p:tgtEl>
                                        <p:attrNameLst>
                                          <p:attrName>style.rotation</p:attrName>
                                        </p:attrNameLst>
                                      </p:cBhvr>
                                      <p:tavLst>
                                        <p:tav tm="0">
                                          <p:val>
                                            <p:fltVal val="90"/>
                                          </p:val>
                                        </p:tav>
                                        <p:tav tm="100000">
                                          <p:val>
                                            <p:fltVal val="0"/>
                                          </p:val>
                                        </p:tav>
                                      </p:tavLst>
                                    </p:anim>
                                    <p:animEffect transition="in" filter="fade">
                                      <p:cBhvr>
                                        <p:cTn id="28" dur="1000"/>
                                        <p:tgtEl>
                                          <p:spTgt spid="17415"/>
                                        </p:tgtEl>
                                      </p:cBhvr>
                                    </p:animEffect>
                                  </p:childTnLst>
                                </p:cTn>
                              </p:par>
                              <p:par>
                                <p:cTn id="29" presetID="31" presetClass="entr" presetSubtype="0" fill="hold" nodeType="withEffect">
                                  <p:stCondLst>
                                    <p:cond delay="0"/>
                                  </p:stCondLst>
                                  <p:iterate type="lt">
                                    <p:tmPct val="5000"/>
                                  </p:iterate>
                                  <p:childTnLst>
                                    <p:set>
                                      <p:cBhvr>
                                        <p:cTn id="30" dur="1" fill="hold">
                                          <p:stCondLst>
                                            <p:cond delay="0"/>
                                          </p:stCondLst>
                                        </p:cTn>
                                        <p:tgtEl>
                                          <p:spTgt spid="17417"/>
                                        </p:tgtEl>
                                        <p:attrNameLst>
                                          <p:attrName>style.visibility</p:attrName>
                                        </p:attrNameLst>
                                      </p:cBhvr>
                                      <p:to>
                                        <p:strVal val="visible"/>
                                      </p:to>
                                    </p:set>
                                    <p:anim calcmode="lin" valueType="num">
                                      <p:cBhvr>
                                        <p:cTn id="31" dur="1000" fill="hold"/>
                                        <p:tgtEl>
                                          <p:spTgt spid="17417"/>
                                        </p:tgtEl>
                                        <p:attrNameLst>
                                          <p:attrName>ppt_w</p:attrName>
                                        </p:attrNameLst>
                                      </p:cBhvr>
                                      <p:tavLst>
                                        <p:tav tm="0">
                                          <p:val>
                                            <p:fltVal val="0"/>
                                          </p:val>
                                        </p:tav>
                                        <p:tav tm="100000">
                                          <p:val>
                                            <p:strVal val="#ppt_w"/>
                                          </p:val>
                                        </p:tav>
                                      </p:tavLst>
                                    </p:anim>
                                    <p:anim calcmode="lin" valueType="num">
                                      <p:cBhvr>
                                        <p:cTn id="32" dur="1000" fill="hold"/>
                                        <p:tgtEl>
                                          <p:spTgt spid="17417"/>
                                        </p:tgtEl>
                                        <p:attrNameLst>
                                          <p:attrName>ppt_h</p:attrName>
                                        </p:attrNameLst>
                                      </p:cBhvr>
                                      <p:tavLst>
                                        <p:tav tm="0">
                                          <p:val>
                                            <p:fltVal val="0"/>
                                          </p:val>
                                        </p:tav>
                                        <p:tav tm="100000">
                                          <p:val>
                                            <p:strVal val="#ppt_h"/>
                                          </p:val>
                                        </p:tav>
                                      </p:tavLst>
                                    </p:anim>
                                    <p:anim calcmode="lin" valueType="num">
                                      <p:cBhvr>
                                        <p:cTn id="33" dur="1000" fill="hold"/>
                                        <p:tgtEl>
                                          <p:spTgt spid="17417"/>
                                        </p:tgtEl>
                                        <p:attrNameLst>
                                          <p:attrName>style.rotation</p:attrName>
                                        </p:attrNameLst>
                                      </p:cBhvr>
                                      <p:tavLst>
                                        <p:tav tm="0">
                                          <p:val>
                                            <p:fltVal val="90"/>
                                          </p:val>
                                        </p:tav>
                                        <p:tav tm="100000">
                                          <p:val>
                                            <p:fltVal val="0"/>
                                          </p:val>
                                        </p:tav>
                                      </p:tavLst>
                                    </p:anim>
                                    <p:animEffect transition="in" filter="fade">
                                      <p:cBhvr>
                                        <p:cTn id="34" dur="1000"/>
                                        <p:tgtEl>
                                          <p:spTgt spid="17417"/>
                                        </p:tgtEl>
                                      </p:cBhvr>
                                    </p:animEffect>
                                  </p:childTnLst>
                                </p:cTn>
                              </p:par>
                              <p:par>
                                <p:cTn id="35" presetID="31" presetClass="entr" presetSubtype="0" fill="hold" nodeType="withEffect">
                                  <p:stCondLst>
                                    <p:cond delay="0"/>
                                  </p:stCondLst>
                                  <p:iterate type="lt">
                                    <p:tmPct val="5000"/>
                                  </p:iterate>
                                  <p:childTnLst>
                                    <p:set>
                                      <p:cBhvr>
                                        <p:cTn id="36" dur="1" fill="hold">
                                          <p:stCondLst>
                                            <p:cond delay="0"/>
                                          </p:stCondLst>
                                        </p:cTn>
                                        <p:tgtEl>
                                          <p:spTgt spid="17419"/>
                                        </p:tgtEl>
                                        <p:attrNameLst>
                                          <p:attrName>style.visibility</p:attrName>
                                        </p:attrNameLst>
                                      </p:cBhvr>
                                      <p:to>
                                        <p:strVal val="visible"/>
                                      </p:to>
                                    </p:set>
                                    <p:anim calcmode="lin" valueType="num">
                                      <p:cBhvr>
                                        <p:cTn id="37" dur="1000" fill="hold"/>
                                        <p:tgtEl>
                                          <p:spTgt spid="17419"/>
                                        </p:tgtEl>
                                        <p:attrNameLst>
                                          <p:attrName>ppt_w</p:attrName>
                                        </p:attrNameLst>
                                      </p:cBhvr>
                                      <p:tavLst>
                                        <p:tav tm="0">
                                          <p:val>
                                            <p:fltVal val="0"/>
                                          </p:val>
                                        </p:tav>
                                        <p:tav tm="100000">
                                          <p:val>
                                            <p:strVal val="#ppt_w"/>
                                          </p:val>
                                        </p:tav>
                                      </p:tavLst>
                                    </p:anim>
                                    <p:anim calcmode="lin" valueType="num">
                                      <p:cBhvr>
                                        <p:cTn id="38" dur="1000" fill="hold"/>
                                        <p:tgtEl>
                                          <p:spTgt spid="17419"/>
                                        </p:tgtEl>
                                        <p:attrNameLst>
                                          <p:attrName>ppt_h</p:attrName>
                                        </p:attrNameLst>
                                      </p:cBhvr>
                                      <p:tavLst>
                                        <p:tav tm="0">
                                          <p:val>
                                            <p:fltVal val="0"/>
                                          </p:val>
                                        </p:tav>
                                        <p:tav tm="100000">
                                          <p:val>
                                            <p:strVal val="#ppt_h"/>
                                          </p:val>
                                        </p:tav>
                                      </p:tavLst>
                                    </p:anim>
                                    <p:anim calcmode="lin" valueType="num">
                                      <p:cBhvr>
                                        <p:cTn id="39" dur="1000" fill="hold"/>
                                        <p:tgtEl>
                                          <p:spTgt spid="17419"/>
                                        </p:tgtEl>
                                        <p:attrNameLst>
                                          <p:attrName>style.rotation</p:attrName>
                                        </p:attrNameLst>
                                      </p:cBhvr>
                                      <p:tavLst>
                                        <p:tav tm="0">
                                          <p:val>
                                            <p:fltVal val="90"/>
                                          </p:val>
                                        </p:tav>
                                        <p:tav tm="100000">
                                          <p:val>
                                            <p:fltVal val="0"/>
                                          </p:val>
                                        </p:tav>
                                      </p:tavLst>
                                    </p:anim>
                                    <p:animEffect transition="in" filter="fade">
                                      <p:cBhvr>
                                        <p:cTn id="40" dur="1000"/>
                                        <p:tgtEl>
                                          <p:spTgt spid="17419"/>
                                        </p:tgtEl>
                                      </p:cBhvr>
                                    </p:animEffect>
                                  </p:childTnLst>
                                </p:cTn>
                              </p:par>
                              <p:par>
                                <p:cTn id="41" presetID="31" presetClass="entr" presetSubtype="0" fill="hold" nodeType="withEffect">
                                  <p:stCondLst>
                                    <p:cond delay="0"/>
                                  </p:stCondLst>
                                  <p:iterate type="lt">
                                    <p:tmPct val="5000"/>
                                  </p:iterate>
                                  <p:childTnLst>
                                    <p:set>
                                      <p:cBhvr>
                                        <p:cTn id="42" dur="1" fill="hold">
                                          <p:stCondLst>
                                            <p:cond delay="0"/>
                                          </p:stCondLst>
                                        </p:cTn>
                                        <p:tgtEl>
                                          <p:spTgt spid="17431"/>
                                        </p:tgtEl>
                                        <p:attrNameLst>
                                          <p:attrName>style.visibility</p:attrName>
                                        </p:attrNameLst>
                                      </p:cBhvr>
                                      <p:to>
                                        <p:strVal val="visible"/>
                                      </p:to>
                                    </p:set>
                                    <p:anim calcmode="lin" valueType="num">
                                      <p:cBhvr>
                                        <p:cTn id="43" dur="1000" fill="hold"/>
                                        <p:tgtEl>
                                          <p:spTgt spid="17431"/>
                                        </p:tgtEl>
                                        <p:attrNameLst>
                                          <p:attrName>ppt_w</p:attrName>
                                        </p:attrNameLst>
                                      </p:cBhvr>
                                      <p:tavLst>
                                        <p:tav tm="0">
                                          <p:val>
                                            <p:fltVal val="0"/>
                                          </p:val>
                                        </p:tav>
                                        <p:tav tm="100000">
                                          <p:val>
                                            <p:strVal val="#ppt_w"/>
                                          </p:val>
                                        </p:tav>
                                      </p:tavLst>
                                    </p:anim>
                                    <p:anim calcmode="lin" valueType="num">
                                      <p:cBhvr>
                                        <p:cTn id="44" dur="1000" fill="hold"/>
                                        <p:tgtEl>
                                          <p:spTgt spid="17431"/>
                                        </p:tgtEl>
                                        <p:attrNameLst>
                                          <p:attrName>ppt_h</p:attrName>
                                        </p:attrNameLst>
                                      </p:cBhvr>
                                      <p:tavLst>
                                        <p:tav tm="0">
                                          <p:val>
                                            <p:fltVal val="0"/>
                                          </p:val>
                                        </p:tav>
                                        <p:tav tm="100000">
                                          <p:val>
                                            <p:strVal val="#ppt_h"/>
                                          </p:val>
                                        </p:tav>
                                      </p:tavLst>
                                    </p:anim>
                                    <p:anim calcmode="lin" valueType="num">
                                      <p:cBhvr>
                                        <p:cTn id="45" dur="1000" fill="hold"/>
                                        <p:tgtEl>
                                          <p:spTgt spid="17431"/>
                                        </p:tgtEl>
                                        <p:attrNameLst>
                                          <p:attrName>style.rotation</p:attrName>
                                        </p:attrNameLst>
                                      </p:cBhvr>
                                      <p:tavLst>
                                        <p:tav tm="0">
                                          <p:val>
                                            <p:fltVal val="90"/>
                                          </p:val>
                                        </p:tav>
                                        <p:tav tm="100000">
                                          <p:val>
                                            <p:fltVal val="0"/>
                                          </p:val>
                                        </p:tav>
                                      </p:tavLst>
                                    </p:anim>
                                    <p:animEffect transition="in" filter="fade">
                                      <p:cBhvr>
                                        <p:cTn id="46" dur="1000"/>
                                        <p:tgtEl>
                                          <p:spTgt spid="17431"/>
                                        </p:tgtEl>
                                      </p:cBhvr>
                                    </p:animEffect>
                                  </p:childTnLst>
                                </p:cTn>
                              </p:par>
                              <p:par>
                                <p:cTn id="47" presetID="31" presetClass="entr" presetSubtype="0" fill="hold" nodeType="withEffect">
                                  <p:stCondLst>
                                    <p:cond delay="0"/>
                                  </p:stCondLst>
                                  <p:iterate type="lt">
                                    <p:tmPct val="5000"/>
                                  </p:iterate>
                                  <p:childTnLst>
                                    <p:set>
                                      <p:cBhvr>
                                        <p:cTn id="48" dur="1" fill="hold">
                                          <p:stCondLst>
                                            <p:cond delay="0"/>
                                          </p:stCondLst>
                                        </p:cTn>
                                        <p:tgtEl>
                                          <p:spTgt spid="17433"/>
                                        </p:tgtEl>
                                        <p:attrNameLst>
                                          <p:attrName>style.visibility</p:attrName>
                                        </p:attrNameLst>
                                      </p:cBhvr>
                                      <p:to>
                                        <p:strVal val="visible"/>
                                      </p:to>
                                    </p:set>
                                    <p:anim calcmode="lin" valueType="num">
                                      <p:cBhvr>
                                        <p:cTn id="49" dur="1000" fill="hold"/>
                                        <p:tgtEl>
                                          <p:spTgt spid="17433"/>
                                        </p:tgtEl>
                                        <p:attrNameLst>
                                          <p:attrName>ppt_w</p:attrName>
                                        </p:attrNameLst>
                                      </p:cBhvr>
                                      <p:tavLst>
                                        <p:tav tm="0">
                                          <p:val>
                                            <p:fltVal val="0"/>
                                          </p:val>
                                        </p:tav>
                                        <p:tav tm="100000">
                                          <p:val>
                                            <p:strVal val="#ppt_w"/>
                                          </p:val>
                                        </p:tav>
                                      </p:tavLst>
                                    </p:anim>
                                    <p:anim calcmode="lin" valueType="num">
                                      <p:cBhvr>
                                        <p:cTn id="50" dur="1000" fill="hold"/>
                                        <p:tgtEl>
                                          <p:spTgt spid="17433"/>
                                        </p:tgtEl>
                                        <p:attrNameLst>
                                          <p:attrName>ppt_h</p:attrName>
                                        </p:attrNameLst>
                                      </p:cBhvr>
                                      <p:tavLst>
                                        <p:tav tm="0">
                                          <p:val>
                                            <p:fltVal val="0"/>
                                          </p:val>
                                        </p:tav>
                                        <p:tav tm="100000">
                                          <p:val>
                                            <p:strVal val="#ppt_h"/>
                                          </p:val>
                                        </p:tav>
                                      </p:tavLst>
                                    </p:anim>
                                    <p:anim calcmode="lin" valueType="num">
                                      <p:cBhvr>
                                        <p:cTn id="51" dur="1000" fill="hold"/>
                                        <p:tgtEl>
                                          <p:spTgt spid="17433"/>
                                        </p:tgtEl>
                                        <p:attrNameLst>
                                          <p:attrName>style.rotation</p:attrName>
                                        </p:attrNameLst>
                                      </p:cBhvr>
                                      <p:tavLst>
                                        <p:tav tm="0">
                                          <p:val>
                                            <p:fltVal val="90"/>
                                          </p:val>
                                        </p:tav>
                                        <p:tav tm="100000">
                                          <p:val>
                                            <p:fltVal val="0"/>
                                          </p:val>
                                        </p:tav>
                                      </p:tavLst>
                                    </p:anim>
                                    <p:animEffect transition="in" filter="fade">
                                      <p:cBhvr>
                                        <p:cTn id="52" dur="1000"/>
                                        <p:tgtEl>
                                          <p:spTgt spid="17433"/>
                                        </p:tgtEl>
                                      </p:cBhvr>
                                    </p:animEffect>
                                  </p:childTnLst>
                                </p:cTn>
                              </p:par>
                              <p:par>
                                <p:cTn id="53" presetID="31" presetClass="entr" presetSubtype="0" fill="hold" nodeType="withEffect">
                                  <p:stCondLst>
                                    <p:cond delay="0"/>
                                  </p:stCondLst>
                                  <p:iterate type="lt">
                                    <p:tmPct val="5000"/>
                                  </p:iterate>
                                  <p:childTnLst>
                                    <p:set>
                                      <p:cBhvr>
                                        <p:cTn id="54" dur="1" fill="hold">
                                          <p:stCondLst>
                                            <p:cond delay="0"/>
                                          </p:stCondLst>
                                        </p:cTn>
                                        <p:tgtEl>
                                          <p:spTgt spid="17429"/>
                                        </p:tgtEl>
                                        <p:attrNameLst>
                                          <p:attrName>style.visibility</p:attrName>
                                        </p:attrNameLst>
                                      </p:cBhvr>
                                      <p:to>
                                        <p:strVal val="visible"/>
                                      </p:to>
                                    </p:set>
                                    <p:anim calcmode="lin" valueType="num">
                                      <p:cBhvr>
                                        <p:cTn id="55" dur="1000" fill="hold"/>
                                        <p:tgtEl>
                                          <p:spTgt spid="17429"/>
                                        </p:tgtEl>
                                        <p:attrNameLst>
                                          <p:attrName>ppt_w</p:attrName>
                                        </p:attrNameLst>
                                      </p:cBhvr>
                                      <p:tavLst>
                                        <p:tav tm="0">
                                          <p:val>
                                            <p:fltVal val="0"/>
                                          </p:val>
                                        </p:tav>
                                        <p:tav tm="100000">
                                          <p:val>
                                            <p:strVal val="#ppt_w"/>
                                          </p:val>
                                        </p:tav>
                                      </p:tavLst>
                                    </p:anim>
                                    <p:anim calcmode="lin" valueType="num">
                                      <p:cBhvr>
                                        <p:cTn id="56" dur="1000" fill="hold"/>
                                        <p:tgtEl>
                                          <p:spTgt spid="17429"/>
                                        </p:tgtEl>
                                        <p:attrNameLst>
                                          <p:attrName>ppt_h</p:attrName>
                                        </p:attrNameLst>
                                      </p:cBhvr>
                                      <p:tavLst>
                                        <p:tav tm="0">
                                          <p:val>
                                            <p:fltVal val="0"/>
                                          </p:val>
                                        </p:tav>
                                        <p:tav tm="100000">
                                          <p:val>
                                            <p:strVal val="#ppt_h"/>
                                          </p:val>
                                        </p:tav>
                                      </p:tavLst>
                                    </p:anim>
                                    <p:anim calcmode="lin" valueType="num">
                                      <p:cBhvr>
                                        <p:cTn id="57" dur="1000" fill="hold"/>
                                        <p:tgtEl>
                                          <p:spTgt spid="17429"/>
                                        </p:tgtEl>
                                        <p:attrNameLst>
                                          <p:attrName>style.rotation</p:attrName>
                                        </p:attrNameLst>
                                      </p:cBhvr>
                                      <p:tavLst>
                                        <p:tav tm="0">
                                          <p:val>
                                            <p:fltVal val="90"/>
                                          </p:val>
                                        </p:tav>
                                        <p:tav tm="100000">
                                          <p:val>
                                            <p:fltVal val="0"/>
                                          </p:val>
                                        </p:tav>
                                      </p:tavLst>
                                    </p:anim>
                                    <p:animEffect transition="in" filter="fade">
                                      <p:cBhvr>
                                        <p:cTn id="58" dur="1000"/>
                                        <p:tgtEl>
                                          <p:spTgt spid="17429"/>
                                        </p:tgtEl>
                                      </p:cBhvr>
                                    </p:animEffect>
                                  </p:childTnLst>
                                </p:cTn>
                              </p:par>
                              <p:par>
                                <p:cTn id="59" presetID="31" presetClass="entr" presetSubtype="0" fill="hold" nodeType="withEffect">
                                  <p:stCondLst>
                                    <p:cond delay="0"/>
                                  </p:stCondLst>
                                  <p:iterate type="lt">
                                    <p:tmPct val="5000"/>
                                  </p:iterate>
                                  <p:childTnLst>
                                    <p:set>
                                      <p:cBhvr>
                                        <p:cTn id="60" dur="1" fill="hold">
                                          <p:stCondLst>
                                            <p:cond delay="0"/>
                                          </p:stCondLst>
                                        </p:cTn>
                                        <p:tgtEl>
                                          <p:spTgt spid="17427"/>
                                        </p:tgtEl>
                                        <p:attrNameLst>
                                          <p:attrName>style.visibility</p:attrName>
                                        </p:attrNameLst>
                                      </p:cBhvr>
                                      <p:to>
                                        <p:strVal val="visible"/>
                                      </p:to>
                                    </p:set>
                                    <p:anim calcmode="lin" valueType="num">
                                      <p:cBhvr>
                                        <p:cTn id="61" dur="1000" fill="hold"/>
                                        <p:tgtEl>
                                          <p:spTgt spid="17427"/>
                                        </p:tgtEl>
                                        <p:attrNameLst>
                                          <p:attrName>ppt_w</p:attrName>
                                        </p:attrNameLst>
                                      </p:cBhvr>
                                      <p:tavLst>
                                        <p:tav tm="0">
                                          <p:val>
                                            <p:fltVal val="0"/>
                                          </p:val>
                                        </p:tav>
                                        <p:tav tm="100000">
                                          <p:val>
                                            <p:strVal val="#ppt_w"/>
                                          </p:val>
                                        </p:tav>
                                      </p:tavLst>
                                    </p:anim>
                                    <p:anim calcmode="lin" valueType="num">
                                      <p:cBhvr>
                                        <p:cTn id="62" dur="1000" fill="hold"/>
                                        <p:tgtEl>
                                          <p:spTgt spid="17427"/>
                                        </p:tgtEl>
                                        <p:attrNameLst>
                                          <p:attrName>ppt_h</p:attrName>
                                        </p:attrNameLst>
                                      </p:cBhvr>
                                      <p:tavLst>
                                        <p:tav tm="0">
                                          <p:val>
                                            <p:fltVal val="0"/>
                                          </p:val>
                                        </p:tav>
                                        <p:tav tm="100000">
                                          <p:val>
                                            <p:strVal val="#ppt_h"/>
                                          </p:val>
                                        </p:tav>
                                      </p:tavLst>
                                    </p:anim>
                                    <p:anim calcmode="lin" valueType="num">
                                      <p:cBhvr>
                                        <p:cTn id="63" dur="1000" fill="hold"/>
                                        <p:tgtEl>
                                          <p:spTgt spid="17427"/>
                                        </p:tgtEl>
                                        <p:attrNameLst>
                                          <p:attrName>style.rotation</p:attrName>
                                        </p:attrNameLst>
                                      </p:cBhvr>
                                      <p:tavLst>
                                        <p:tav tm="0">
                                          <p:val>
                                            <p:fltVal val="90"/>
                                          </p:val>
                                        </p:tav>
                                        <p:tav tm="100000">
                                          <p:val>
                                            <p:fltVal val="0"/>
                                          </p:val>
                                        </p:tav>
                                      </p:tavLst>
                                    </p:anim>
                                    <p:animEffect transition="in" filter="fade">
                                      <p:cBhvr>
                                        <p:cTn id="64" dur="1000"/>
                                        <p:tgtEl>
                                          <p:spTgt spid="17427"/>
                                        </p:tgtEl>
                                      </p:cBhvr>
                                    </p:animEffect>
                                  </p:childTnLst>
                                </p:cTn>
                              </p:par>
                              <p:par>
                                <p:cTn id="65" presetID="31" presetClass="entr" presetSubtype="0" fill="hold" nodeType="withEffect">
                                  <p:stCondLst>
                                    <p:cond delay="0"/>
                                  </p:stCondLst>
                                  <p:iterate type="lt">
                                    <p:tmPct val="5000"/>
                                  </p:iterate>
                                  <p:childTnLst>
                                    <p:set>
                                      <p:cBhvr>
                                        <p:cTn id="66" dur="1" fill="hold">
                                          <p:stCondLst>
                                            <p:cond delay="0"/>
                                          </p:stCondLst>
                                        </p:cTn>
                                        <p:tgtEl>
                                          <p:spTgt spid="17425"/>
                                        </p:tgtEl>
                                        <p:attrNameLst>
                                          <p:attrName>style.visibility</p:attrName>
                                        </p:attrNameLst>
                                      </p:cBhvr>
                                      <p:to>
                                        <p:strVal val="visible"/>
                                      </p:to>
                                    </p:set>
                                    <p:anim calcmode="lin" valueType="num">
                                      <p:cBhvr>
                                        <p:cTn id="67" dur="1000" fill="hold"/>
                                        <p:tgtEl>
                                          <p:spTgt spid="17425"/>
                                        </p:tgtEl>
                                        <p:attrNameLst>
                                          <p:attrName>ppt_w</p:attrName>
                                        </p:attrNameLst>
                                      </p:cBhvr>
                                      <p:tavLst>
                                        <p:tav tm="0">
                                          <p:val>
                                            <p:fltVal val="0"/>
                                          </p:val>
                                        </p:tav>
                                        <p:tav tm="100000">
                                          <p:val>
                                            <p:strVal val="#ppt_w"/>
                                          </p:val>
                                        </p:tav>
                                      </p:tavLst>
                                    </p:anim>
                                    <p:anim calcmode="lin" valueType="num">
                                      <p:cBhvr>
                                        <p:cTn id="68" dur="1000" fill="hold"/>
                                        <p:tgtEl>
                                          <p:spTgt spid="17425"/>
                                        </p:tgtEl>
                                        <p:attrNameLst>
                                          <p:attrName>ppt_h</p:attrName>
                                        </p:attrNameLst>
                                      </p:cBhvr>
                                      <p:tavLst>
                                        <p:tav tm="0">
                                          <p:val>
                                            <p:fltVal val="0"/>
                                          </p:val>
                                        </p:tav>
                                        <p:tav tm="100000">
                                          <p:val>
                                            <p:strVal val="#ppt_h"/>
                                          </p:val>
                                        </p:tav>
                                      </p:tavLst>
                                    </p:anim>
                                    <p:anim calcmode="lin" valueType="num">
                                      <p:cBhvr>
                                        <p:cTn id="69" dur="1000" fill="hold"/>
                                        <p:tgtEl>
                                          <p:spTgt spid="17425"/>
                                        </p:tgtEl>
                                        <p:attrNameLst>
                                          <p:attrName>style.rotation</p:attrName>
                                        </p:attrNameLst>
                                      </p:cBhvr>
                                      <p:tavLst>
                                        <p:tav tm="0">
                                          <p:val>
                                            <p:fltVal val="90"/>
                                          </p:val>
                                        </p:tav>
                                        <p:tav tm="100000">
                                          <p:val>
                                            <p:fltVal val="0"/>
                                          </p:val>
                                        </p:tav>
                                      </p:tavLst>
                                    </p:anim>
                                    <p:animEffect transition="in" filter="fade">
                                      <p:cBhvr>
                                        <p:cTn id="70" dur="1000"/>
                                        <p:tgtEl>
                                          <p:spTgt spid="17425"/>
                                        </p:tgtEl>
                                      </p:cBhvr>
                                    </p:animEffect>
                                  </p:childTnLst>
                                </p:cTn>
                              </p:par>
                              <p:par>
                                <p:cTn id="71" presetID="31" presetClass="entr" presetSubtype="0" fill="hold" nodeType="withEffect">
                                  <p:stCondLst>
                                    <p:cond delay="0"/>
                                  </p:stCondLst>
                                  <p:iterate type="lt">
                                    <p:tmPct val="5000"/>
                                  </p:iterate>
                                  <p:childTnLst>
                                    <p:set>
                                      <p:cBhvr>
                                        <p:cTn id="72" dur="1" fill="hold">
                                          <p:stCondLst>
                                            <p:cond delay="0"/>
                                          </p:stCondLst>
                                        </p:cTn>
                                        <p:tgtEl>
                                          <p:spTgt spid="17423"/>
                                        </p:tgtEl>
                                        <p:attrNameLst>
                                          <p:attrName>style.visibility</p:attrName>
                                        </p:attrNameLst>
                                      </p:cBhvr>
                                      <p:to>
                                        <p:strVal val="visible"/>
                                      </p:to>
                                    </p:set>
                                    <p:anim calcmode="lin" valueType="num">
                                      <p:cBhvr>
                                        <p:cTn id="73" dur="1000" fill="hold"/>
                                        <p:tgtEl>
                                          <p:spTgt spid="17423"/>
                                        </p:tgtEl>
                                        <p:attrNameLst>
                                          <p:attrName>ppt_w</p:attrName>
                                        </p:attrNameLst>
                                      </p:cBhvr>
                                      <p:tavLst>
                                        <p:tav tm="0">
                                          <p:val>
                                            <p:fltVal val="0"/>
                                          </p:val>
                                        </p:tav>
                                        <p:tav tm="100000">
                                          <p:val>
                                            <p:strVal val="#ppt_w"/>
                                          </p:val>
                                        </p:tav>
                                      </p:tavLst>
                                    </p:anim>
                                    <p:anim calcmode="lin" valueType="num">
                                      <p:cBhvr>
                                        <p:cTn id="74" dur="1000" fill="hold"/>
                                        <p:tgtEl>
                                          <p:spTgt spid="17423"/>
                                        </p:tgtEl>
                                        <p:attrNameLst>
                                          <p:attrName>ppt_h</p:attrName>
                                        </p:attrNameLst>
                                      </p:cBhvr>
                                      <p:tavLst>
                                        <p:tav tm="0">
                                          <p:val>
                                            <p:fltVal val="0"/>
                                          </p:val>
                                        </p:tav>
                                        <p:tav tm="100000">
                                          <p:val>
                                            <p:strVal val="#ppt_h"/>
                                          </p:val>
                                        </p:tav>
                                      </p:tavLst>
                                    </p:anim>
                                    <p:anim calcmode="lin" valueType="num">
                                      <p:cBhvr>
                                        <p:cTn id="75" dur="1000" fill="hold"/>
                                        <p:tgtEl>
                                          <p:spTgt spid="17423"/>
                                        </p:tgtEl>
                                        <p:attrNameLst>
                                          <p:attrName>style.rotation</p:attrName>
                                        </p:attrNameLst>
                                      </p:cBhvr>
                                      <p:tavLst>
                                        <p:tav tm="0">
                                          <p:val>
                                            <p:fltVal val="90"/>
                                          </p:val>
                                        </p:tav>
                                        <p:tav tm="100000">
                                          <p:val>
                                            <p:fltVal val="0"/>
                                          </p:val>
                                        </p:tav>
                                      </p:tavLst>
                                    </p:anim>
                                    <p:animEffect transition="in" filter="fade">
                                      <p:cBhvr>
                                        <p:cTn id="76" dur="1000"/>
                                        <p:tgtEl>
                                          <p:spTgt spid="174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Today we will look at:</a:t>
            </a:r>
          </a:p>
        </p:txBody>
      </p:sp>
      <p:sp>
        <p:nvSpPr>
          <p:cNvPr id="3" name="Content Placeholder 2"/>
          <p:cNvSpPr>
            <a:spLocks noGrp="1"/>
          </p:cNvSpPr>
          <p:nvPr>
            <p:ph idx="1"/>
          </p:nvPr>
        </p:nvSpPr>
        <p:spPr/>
        <p:txBody>
          <a:bodyPr/>
          <a:lstStyle/>
          <a:p>
            <a:r>
              <a:rPr lang="en-GB" dirty="0" smtClean="0"/>
              <a:t>What are they for?</a:t>
            </a:r>
          </a:p>
          <a:p>
            <a:endParaRPr lang="en-GB" dirty="0" smtClean="0"/>
          </a:p>
          <a:p>
            <a:r>
              <a:rPr lang="en-GB" dirty="0" smtClean="0"/>
              <a:t>How </a:t>
            </a:r>
            <a:r>
              <a:rPr lang="en-GB" dirty="0"/>
              <a:t>to </a:t>
            </a:r>
            <a:r>
              <a:rPr lang="en-GB" dirty="0" smtClean="0"/>
              <a:t>layout out your covering letter</a:t>
            </a:r>
          </a:p>
          <a:p>
            <a:endParaRPr lang="en-GB" dirty="0" smtClean="0"/>
          </a:p>
          <a:p>
            <a:r>
              <a:rPr lang="en-GB" dirty="0" smtClean="0"/>
              <a:t>What to put in it   </a:t>
            </a:r>
            <a:endParaRPr lang="en-GB" dirty="0"/>
          </a:p>
          <a:p>
            <a:endParaRPr lang="en-GB" dirty="0" smtClean="0"/>
          </a:p>
          <a:p>
            <a:r>
              <a:rPr lang="en-GB" dirty="0" smtClean="0"/>
              <a:t>When to send one</a:t>
            </a:r>
            <a:endParaRPr lang="en-GB" dirty="0"/>
          </a:p>
        </p:txBody>
      </p:sp>
    </p:spTree>
    <p:extLst>
      <p:ext uri="{BB962C8B-B14F-4D97-AF65-F5344CB8AC3E}">
        <p14:creationId xmlns:p14="http://schemas.microsoft.com/office/powerpoint/2010/main" val="7373499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GB" dirty="0" smtClean="0"/>
              <a:t>Covering letters are used for:</a:t>
            </a:r>
            <a:endParaRPr lang="en-GB" dirty="0"/>
          </a:p>
        </p:txBody>
      </p:sp>
      <p:sp>
        <p:nvSpPr>
          <p:cNvPr id="5" name="Title 1"/>
          <p:cNvSpPr>
            <a:spLocks noGrp="1"/>
          </p:cNvSpPr>
          <p:nvPr>
            <p:ph idx="1"/>
          </p:nvPr>
        </p:nvSpPr>
        <p:spPr/>
        <p:txBody>
          <a:bodyPr>
            <a:normAutofit fontScale="97500"/>
          </a:bodyPr>
          <a:lstStyle/>
          <a:p>
            <a:r>
              <a:rPr lang="en-GB" dirty="0" smtClean="0"/>
              <a:t>Sending with a CV</a:t>
            </a:r>
          </a:p>
          <a:p>
            <a:endParaRPr lang="en-GB" dirty="0"/>
          </a:p>
          <a:p>
            <a:r>
              <a:rPr lang="en-GB" dirty="0" smtClean="0"/>
              <a:t>Explaining why you are applying for a particular job</a:t>
            </a:r>
          </a:p>
          <a:p>
            <a:endParaRPr lang="en-GB" dirty="0"/>
          </a:p>
          <a:p>
            <a:r>
              <a:rPr lang="en-GB" dirty="0" smtClean="0"/>
              <a:t>Highlighting specific skills and suitability in your CV</a:t>
            </a:r>
          </a:p>
          <a:p>
            <a:endParaRPr lang="en-GB" dirty="0"/>
          </a:p>
          <a:p>
            <a:r>
              <a:rPr lang="en-GB" dirty="0" smtClean="0"/>
              <a:t>Giving information about your availability for interview or what you would like to happen next.</a:t>
            </a:r>
          </a:p>
        </p:txBody>
      </p:sp>
    </p:spTree>
    <p:extLst>
      <p:ext uri="{BB962C8B-B14F-4D97-AF65-F5344CB8AC3E}">
        <p14:creationId xmlns:p14="http://schemas.microsoft.com/office/powerpoint/2010/main" val="42431091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When do I send a covering letter?</a:t>
            </a:r>
            <a:endParaRPr lang="en-GB" dirty="0"/>
          </a:p>
        </p:txBody>
      </p:sp>
      <p:sp>
        <p:nvSpPr>
          <p:cNvPr id="3" name="Content Placeholder 2"/>
          <p:cNvSpPr>
            <a:spLocks noGrp="1"/>
          </p:cNvSpPr>
          <p:nvPr>
            <p:ph idx="1"/>
          </p:nvPr>
        </p:nvSpPr>
        <p:spPr/>
        <p:txBody>
          <a:bodyPr/>
          <a:lstStyle/>
          <a:p>
            <a:r>
              <a:rPr lang="en-GB" dirty="0" smtClean="0"/>
              <a:t>Always send a covering letter when asked.</a:t>
            </a:r>
          </a:p>
          <a:p>
            <a:endParaRPr lang="en-GB" dirty="0"/>
          </a:p>
          <a:p>
            <a:r>
              <a:rPr lang="en-GB" dirty="0" smtClean="0"/>
              <a:t>If the application doesn’t ask for one you don’t need </a:t>
            </a:r>
            <a:r>
              <a:rPr lang="en-GB" smtClean="0"/>
              <a:t>to send one.</a:t>
            </a:r>
            <a:endParaRPr lang="en-GB"/>
          </a:p>
        </p:txBody>
      </p:sp>
    </p:spTree>
    <p:extLst>
      <p:ext uri="{BB962C8B-B14F-4D97-AF65-F5344CB8AC3E}">
        <p14:creationId xmlns:p14="http://schemas.microsoft.com/office/powerpoint/2010/main" val="35846755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Laying out Your Cover Letter</a:t>
            </a:r>
            <a:endParaRPr lang="en-GB" dirty="0"/>
          </a:p>
        </p:txBody>
      </p:sp>
      <p:sp>
        <p:nvSpPr>
          <p:cNvPr id="3" name="Content Placeholder 2"/>
          <p:cNvSpPr>
            <a:spLocks noGrp="1"/>
          </p:cNvSpPr>
          <p:nvPr>
            <p:ph idx="1"/>
          </p:nvPr>
        </p:nvSpPr>
        <p:spPr/>
        <p:txBody>
          <a:bodyPr/>
          <a:lstStyle/>
          <a:p>
            <a:r>
              <a:rPr lang="en-GB" dirty="0" smtClean="0"/>
              <a:t>Always use the correct business layout unless:</a:t>
            </a:r>
          </a:p>
          <a:p>
            <a:endParaRPr lang="en-GB" dirty="0"/>
          </a:p>
          <a:p>
            <a:r>
              <a:rPr lang="en-GB" dirty="0" smtClean="0"/>
              <a:t>You writing your letter in the space provided in an online application</a:t>
            </a:r>
          </a:p>
          <a:p>
            <a:endParaRPr lang="en-GB" dirty="0"/>
          </a:p>
          <a:p>
            <a:r>
              <a:rPr lang="en-GB" dirty="0" smtClean="0"/>
              <a:t>You are writing your letter in the body of an email.</a:t>
            </a:r>
            <a:endParaRPr lang="en-GB" dirty="0"/>
          </a:p>
        </p:txBody>
      </p:sp>
    </p:spTree>
    <p:extLst>
      <p:ext uri="{BB962C8B-B14F-4D97-AF65-F5344CB8AC3E}">
        <p14:creationId xmlns:p14="http://schemas.microsoft.com/office/powerpoint/2010/main" val="23800963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shall I put in my letter?</a:t>
            </a:r>
            <a:endParaRPr lang="en-GB" dirty="0"/>
          </a:p>
        </p:txBody>
      </p:sp>
      <p:sp>
        <p:nvSpPr>
          <p:cNvPr id="3" name="Content Placeholder 2"/>
          <p:cNvSpPr>
            <a:spLocks noGrp="1"/>
          </p:cNvSpPr>
          <p:nvPr>
            <p:ph idx="1"/>
          </p:nvPr>
        </p:nvSpPr>
        <p:spPr/>
        <p:txBody>
          <a:bodyPr/>
          <a:lstStyle/>
          <a:p>
            <a:r>
              <a:rPr lang="en-GB" dirty="0" smtClean="0"/>
              <a:t>Paragraph 1    Tell then why you’re writing</a:t>
            </a:r>
          </a:p>
          <a:p>
            <a:endParaRPr lang="en-GB" dirty="0" smtClean="0"/>
          </a:p>
          <a:p>
            <a:r>
              <a:rPr lang="en-GB" dirty="0" smtClean="0"/>
              <a:t>Paragraph 2    Tell </a:t>
            </a:r>
            <a:r>
              <a:rPr lang="en-GB" dirty="0"/>
              <a:t>them what appeals to you about this job, and why you want to work for this particular company</a:t>
            </a:r>
            <a:r>
              <a:rPr lang="en-GB" dirty="0" smtClean="0"/>
              <a:t>.</a:t>
            </a:r>
          </a:p>
          <a:p>
            <a:endParaRPr lang="en-GB" dirty="0"/>
          </a:p>
          <a:p>
            <a:r>
              <a:rPr lang="en-GB" dirty="0" smtClean="0"/>
              <a:t>Paragraph 3    Tell </a:t>
            </a:r>
            <a:r>
              <a:rPr lang="en-GB" dirty="0"/>
              <a:t>them how you can meet their needs</a:t>
            </a:r>
          </a:p>
          <a:p>
            <a:endParaRPr lang="en-GB" dirty="0" smtClean="0"/>
          </a:p>
          <a:p>
            <a:r>
              <a:rPr lang="en-GB" dirty="0" smtClean="0"/>
              <a:t>Paragraph 4    Thanks </a:t>
            </a:r>
            <a:r>
              <a:rPr lang="en-GB" dirty="0"/>
              <a:t>and what is going to happen next</a:t>
            </a:r>
          </a:p>
          <a:p>
            <a:endParaRPr lang="en-GB" dirty="0"/>
          </a:p>
          <a:p>
            <a:endParaRPr lang="en-GB" dirty="0" smtClean="0"/>
          </a:p>
          <a:p>
            <a:endParaRPr lang="en-GB" dirty="0"/>
          </a:p>
          <a:p>
            <a:endParaRPr lang="en-GB" dirty="0"/>
          </a:p>
        </p:txBody>
      </p:sp>
    </p:spTree>
    <p:extLst>
      <p:ext uri="{BB962C8B-B14F-4D97-AF65-F5344CB8AC3E}">
        <p14:creationId xmlns:p14="http://schemas.microsoft.com/office/powerpoint/2010/main" val="48830400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A496156611B3A4C9D3016DD1C82BE82" ma:contentTypeVersion="12" ma:contentTypeDescription="Create a new document." ma:contentTypeScope="" ma:versionID="19eae5256918c10b6f1fc2e4bdb62c72">
  <xsd:schema xmlns:xsd="http://www.w3.org/2001/XMLSchema" xmlns:xs="http://www.w3.org/2001/XMLSchema" xmlns:p="http://schemas.microsoft.com/office/2006/metadata/properties" xmlns:ns3="b3fe5981-60c0-4104-a1b1-a1fac9687ed0" xmlns:ns4="e0e7bb2f-ff26-4fae-befd-4a9a53791a98" targetNamespace="http://schemas.microsoft.com/office/2006/metadata/properties" ma:root="true" ma:fieldsID="d24fda3cebf5a254fac3f44e0e2e07ca" ns3:_="" ns4:_="">
    <xsd:import namespace="b3fe5981-60c0-4104-a1b1-a1fac9687ed0"/>
    <xsd:import namespace="e0e7bb2f-ff26-4fae-befd-4a9a53791a9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AutoKeyPoints" minOccurs="0"/>
                <xsd:element ref="ns3:MediaServiceKeyPoints"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3fe5981-60c0-4104-a1b1-a1fac9687ed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0e7bb2f-ff26-4fae-befd-4a9a53791a98"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SharingHintHash" ma:index="16"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FE8CFD2-030B-4570-B979-1C0EA51CDCB3}">
  <ds:schemaRefs>
    <ds:schemaRef ds:uri="http://schemas.microsoft.com/office/2006/documentManagement/types"/>
    <ds:schemaRef ds:uri="http://purl.org/dc/elements/1.1/"/>
    <ds:schemaRef ds:uri="http://purl.org/dc/dcmitype/"/>
    <ds:schemaRef ds:uri="http://schemas.microsoft.com/office/2006/metadata/properties"/>
    <ds:schemaRef ds:uri="http://schemas.microsoft.com/office/infopath/2007/PartnerControls"/>
    <ds:schemaRef ds:uri="http://www.w3.org/XML/1998/namespace"/>
    <ds:schemaRef ds:uri="e0e7bb2f-ff26-4fae-befd-4a9a53791a98"/>
    <ds:schemaRef ds:uri="http://schemas.openxmlformats.org/package/2006/metadata/core-properties"/>
    <ds:schemaRef ds:uri="b3fe5981-60c0-4104-a1b1-a1fac9687ed0"/>
    <ds:schemaRef ds:uri="http://purl.org/dc/terms/"/>
  </ds:schemaRefs>
</ds:datastoreItem>
</file>

<file path=customXml/itemProps2.xml><?xml version="1.0" encoding="utf-8"?>
<ds:datastoreItem xmlns:ds="http://schemas.openxmlformats.org/officeDocument/2006/customXml" ds:itemID="{0F46744B-A98D-4CCB-A002-132D71B3D0F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3fe5981-60c0-4104-a1b1-a1fac9687ed0"/>
    <ds:schemaRef ds:uri="e0e7bb2f-ff26-4fae-befd-4a9a53791a9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991692D-B9C5-487B-83AB-B6DA21505AA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Facet</Template>
  <TotalTime>107</TotalTime>
  <Words>362</Words>
  <Application>Microsoft Office PowerPoint</Application>
  <PresentationFormat>Widescreen</PresentationFormat>
  <Paragraphs>51</Paragraphs>
  <Slides>9</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MS PGothic</vt:lpstr>
      <vt:lpstr>Arial</vt:lpstr>
      <vt:lpstr>Calibri</vt:lpstr>
      <vt:lpstr>Comic Sans MS</vt:lpstr>
      <vt:lpstr>Lucida Grande</vt:lpstr>
      <vt:lpstr>Trebuchet MS</vt:lpstr>
      <vt:lpstr>Wingdings 3</vt:lpstr>
      <vt:lpstr>Facet</vt:lpstr>
      <vt:lpstr>Employment Support  Online Workshops</vt:lpstr>
      <vt:lpstr>Welcome to the Adult and Community Learning Service</vt:lpstr>
      <vt:lpstr>Please…</vt:lpstr>
      <vt:lpstr>PowerPoint Presentation</vt:lpstr>
      <vt:lpstr>Today we will look at:</vt:lpstr>
      <vt:lpstr>Covering letters are used for:</vt:lpstr>
      <vt:lpstr>When do I send a covering letter?</vt:lpstr>
      <vt:lpstr>Laying out Your Cover Letter</vt:lpstr>
      <vt:lpstr>What shall I put in my letter?</vt:lpstr>
    </vt:vector>
  </TitlesOfParts>
  <Company>London Borough of Islington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Employment Support  Online Workshops</dc:title>
  <dc:creator>Moore, Alison</dc:creator>
  <cp:lastModifiedBy>Moore, Alison</cp:lastModifiedBy>
  <cp:revision>5</cp:revision>
  <dcterms:created xsi:type="dcterms:W3CDTF">2021-02-04T10:47:55Z</dcterms:created>
  <dcterms:modified xsi:type="dcterms:W3CDTF">2021-03-03T15:05:32Z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0x010100BA496156611B3A4C9D3016DD1C82BE82</vt:lpwstr>
  </property>
</Properties>
</file>