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295" r:id="rId21"/>
    <p:sldId id="280" r:id="rId22"/>
    <p:sldId id="303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1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C37E-D86F-445A-839E-081439C9E4C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34831-E48E-4D36-A2B7-A475C818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84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9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3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CLSafeguarding@islington.ac.u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Summer Term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5th Jul </a:t>
            </a:r>
            <a:r>
              <a:rPr lang="en-GB" sz="4000" dirty="0" smtClean="0"/>
              <a:t>2021 – 12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Jul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37" y="281908"/>
            <a:ext cx="3389451" cy="425646"/>
          </a:xfrm>
        </p:spPr>
        <p:txBody>
          <a:bodyPr/>
          <a:lstStyle/>
          <a:p>
            <a:r>
              <a:rPr lang="en-GB" dirty="0" smtClean="0"/>
              <a:t>Plural noun table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D5E-0333-431A-A3F2-72EEDE5AF96D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56599"/>
              </p:ext>
            </p:extLst>
          </p:nvPr>
        </p:nvGraphicFramePr>
        <p:xfrm>
          <a:off x="1215204" y="945224"/>
          <a:ext cx="9736653" cy="437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776">
                  <a:extLst>
                    <a:ext uri="{9D8B030D-6E8A-4147-A177-3AD203B41FA5}">
                      <a16:colId xmlns:a16="http://schemas.microsoft.com/office/drawing/2014/main" val="3137892870"/>
                    </a:ext>
                  </a:extLst>
                </a:gridCol>
                <a:gridCol w="1622776">
                  <a:extLst>
                    <a:ext uri="{9D8B030D-6E8A-4147-A177-3AD203B41FA5}">
                      <a16:colId xmlns:a16="http://schemas.microsoft.com/office/drawing/2014/main" val="3632768442"/>
                    </a:ext>
                  </a:extLst>
                </a:gridCol>
                <a:gridCol w="2731155">
                  <a:extLst>
                    <a:ext uri="{9D8B030D-6E8A-4147-A177-3AD203B41FA5}">
                      <a16:colId xmlns:a16="http://schemas.microsoft.com/office/drawing/2014/main" val="2049544181"/>
                    </a:ext>
                  </a:extLst>
                </a:gridCol>
                <a:gridCol w="1921268">
                  <a:extLst>
                    <a:ext uri="{9D8B030D-6E8A-4147-A177-3AD203B41FA5}">
                      <a16:colId xmlns:a16="http://schemas.microsoft.com/office/drawing/2014/main" val="3285906268"/>
                    </a:ext>
                  </a:extLst>
                </a:gridCol>
                <a:gridCol w="1838678">
                  <a:extLst>
                    <a:ext uri="{9D8B030D-6E8A-4147-A177-3AD203B41FA5}">
                      <a16:colId xmlns:a16="http://schemas.microsoft.com/office/drawing/2014/main" val="633063429"/>
                    </a:ext>
                  </a:extLst>
                </a:gridCol>
              </a:tblGrid>
              <a:tr h="4263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s</a:t>
                      </a:r>
                      <a:r>
                        <a:rPr lang="en-GB" baseline="0" smtClean="0"/>
                        <a:t> </a:t>
                      </a:r>
                      <a:r>
                        <a:rPr lang="en-GB" smtClean="0"/>
                        <a:t>(</a:t>
                      </a:r>
                      <a:r>
                        <a:rPr lang="en-GB" dirty="0" err="1" smtClean="0"/>
                        <a:t>v&amp;c</a:t>
                      </a:r>
                      <a:r>
                        <a:rPr lang="en-GB" dirty="0" smtClean="0"/>
                        <a:t>) + 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 = 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=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 - </a:t>
                      </a:r>
                      <a:r>
                        <a:rPr lang="en-GB" dirty="0" err="1" smtClean="0"/>
                        <a:t>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59343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knife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knives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375544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man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 men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441266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woman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women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16986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shelf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shelves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36994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library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libraries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542917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cat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r>
                        <a:rPr lang="en-GB" baseline="0" dirty="0" smtClean="0"/>
                        <a:t> cats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074900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life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lives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94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7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63" y="390343"/>
            <a:ext cx="2757591" cy="425646"/>
          </a:xfrm>
        </p:spPr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09" t="10978" r="34146" b="458"/>
          <a:stretch/>
        </p:blipFill>
        <p:spPr>
          <a:xfrm>
            <a:off x="2244902" y="0"/>
            <a:ext cx="4654194" cy="73802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C400-8F09-41F9-BF4D-EA84F3892045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275" y="315020"/>
            <a:ext cx="4287635" cy="65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9DF2-680E-4FA4-8AD2-CCC679AC2C83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60" t="16106" r="33708" b="15504"/>
          <a:stretch/>
        </p:blipFill>
        <p:spPr>
          <a:xfrm>
            <a:off x="0" y="0"/>
            <a:ext cx="5234683" cy="6654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808"/>
          <a:stretch/>
        </p:blipFill>
        <p:spPr>
          <a:xfrm>
            <a:off x="5913365" y="0"/>
            <a:ext cx="4940699" cy="67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1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7A92-3E40-4CAE-8520-8A2E19B62425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19" t="27505" r="34875" b="7070"/>
          <a:stretch/>
        </p:blipFill>
        <p:spPr>
          <a:xfrm>
            <a:off x="0" y="0"/>
            <a:ext cx="4849403" cy="6384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8151"/>
          <a:stretch/>
        </p:blipFill>
        <p:spPr>
          <a:xfrm>
            <a:off x="5285862" y="133564"/>
            <a:ext cx="5229535" cy="6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2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66" y="0"/>
            <a:ext cx="2675397" cy="425646"/>
          </a:xfrm>
        </p:spPr>
        <p:txBody>
          <a:bodyPr/>
          <a:lstStyle/>
          <a:p>
            <a:r>
              <a:rPr lang="en-GB" dirty="0" smtClean="0"/>
              <a:t>Writing task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1FD5-BC1A-4DE3-AC17-40E1A8629D5E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37" t="20096" r="35021" b="5245"/>
          <a:stretch/>
        </p:blipFill>
        <p:spPr>
          <a:xfrm>
            <a:off x="105819" y="425646"/>
            <a:ext cx="4695290" cy="6420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41" y="96795"/>
            <a:ext cx="5646498" cy="70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7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5DA-FD24-467F-971A-A6F2135CF832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26" t="20184" r="35532" b="10831"/>
          <a:stretch/>
        </p:blipFill>
        <p:spPr>
          <a:xfrm>
            <a:off x="-1" y="-13089"/>
            <a:ext cx="5255232" cy="6640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61" y="-13089"/>
            <a:ext cx="5326958" cy="65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7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4D07-852F-43DA-9E15-C6E36A71C3BA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97" y="723696"/>
            <a:ext cx="11604332" cy="425646"/>
          </a:xfrm>
        </p:spPr>
        <p:txBody>
          <a:bodyPr/>
          <a:lstStyle/>
          <a:p>
            <a:r>
              <a:rPr lang="en-GB" dirty="0" smtClean="0"/>
              <a:t>Summary of lesson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93B5-1B84-4AA8-9780-88C1A84140F8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504" y="1542036"/>
            <a:ext cx="11610997" cy="4507657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In the lesson, you…(change the verb to its past form)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Read text and answer questions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Prepare to write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Write a product review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Write a letter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072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0836" y="979060"/>
            <a:ext cx="10628616" cy="455357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Conversation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segment</a:t>
            </a:r>
            <a:endParaRPr lang="en-GB" alt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Suggest a topic that you would like to talk about…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most popular topic wins and you will talk about that.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It can be about anything (non-political):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transport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holidays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food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your interests/hobbies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5103" y="2870994"/>
            <a:ext cx="2547529" cy="20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</a:t>
            </a:r>
            <a:r>
              <a:rPr lang="en-GB" sz="3200" b="1" dirty="0" smtClean="0"/>
              <a:t>Reading and vocab</a:t>
            </a:r>
            <a:endParaRPr lang="en-GB" sz="3200" b="1" dirty="0" smtClean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Read text and answer questions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Prepare to write </a:t>
            </a:r>
            <a:endParaRPr lang="en-GB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Write a product review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Write a letter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435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David Coleman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Safeguarding Lead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 020 7527 3343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ACLSafeguarding@islington.ac.uk</a:t>
            </a:r>
            <a:endParaRPr kumimoji="0" lang="en-GB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en-US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Details/video</a:t>
            </a:r>
            <a:r>
              <a:rPr kumimoji="0" lang="en-GB" altLang="en-US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available on Moodle (our VLE platform)</a:t>
            </a:r>
            <a:endParaRPr kumimoji="0" lang="en-GB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92" t="13916" r="28821" b="458"/>
          <a:stretch/>
        </p:blipFill>
        <p:spPr>
          <a:xfrm>
            <a:off x="2352782" y="0"/>
            <a:ext cx="5820310" cy="6831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682-8705-4BE8-840B-96678D9C6E67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74" y="543748"/>
            <a:ext cx="3749047" cy="425646"/>
          </a:xfrm>
        </p:spPr>
        <p:txBody>
          <a:bodyPr/>
          <a:lstStyle/>
          <a:p>
            <a:r>
              <a:rPr lang="en-GB" dirty="0" smtClean="0"/>
              <a:t>Prefix / suffix table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411073"/>
              </p:ext>
            </p:extLst>
          </p:nvPr>
        </p:nvGraphicFramePr>
        <p:xfrm>
          <a:off x="963472" y="1387011"/>
          <a:ext cx="10209675" cy="408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225">
                  <a:extLst>
                    <a:ext uri="{9D8B030D-6E8A-4147-A177-3AD203B41FA5}">
                      <a16:colId xmlns:a16="http://schemas.microsoft.com/office/drawing/2014/main" val="892303105"/>
                    </a:ext>
                  </a:extLst>
                </a:gridCol>
                <a:gridCol w="3403225">
                  <a:extLst>
                    <a:ext uri="{9D8B030D-6E8A-4147-A177-3AD203B41FA5}">
                      <a16:colId xmlns:a16="http://schemas.microsoft.com/office/drawing/2014/main" val="2380934648"/>
                    </a:ext>
                  </a:extLst>
                </a:gridCol>
                <a:gridCol w="3403225">
                  <a:extLst>
                    <a:ext uri="{9D8B030D-6E8A-4147-A177-3AD203B41FA5}">
                      <a16:colId xmlns:a16="http://schemas.microsoft.com/office/drawing/2014/main" val="4174070010"/>
                    </a:ext>
                  </a:extLst>
                </a:gridCol>
              </a:tblGrid>
              <a:tr h="504614">
                <a:tc>
                  <a:txBody>
                    <a:bodyPr/>
                    <a:lstStyle/>
                    <a:p>
                      <a:r>
                        <a:rPr lang="en-GB" dirty="0" smtClean="0"/>
                        <a:t>Prefix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Suffix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060607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r>
                        <a:rPr lang="en-GB" dirty="0" smtClean="0"/>
                        <a:t>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d/</a:t>
                      </a:r>
                      <a:r>
                        <a:rPr lang="en-GB" dirty="0" err="1" smtClean="0"/>
                        <a:t>tion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ing</a:t>
                      </a:r>
                      <a:r>
                        <a:rPr lang="en-GB" dirty="0" smtClean="0"/>
                        <a:t>/s/</a:t>
                      </a:r>
                      <a:r>
                        <a:rPr lang="en-GB" dirty="0" err="1" smtClean="0"/>
                        <a:t>ive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899492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r>
                        <a:rPr lang="en-GB" dirty="0" smtClean="0"/>
                        <a:t>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happy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ier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iness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iest</a:t>
                      </a:r>
                      <a:r>
                        <a:rPr lang="en-GB" dirty="0" smtClean="0"/>
                        <a:t>/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600202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r>
                        <a:rPr lang="en-GB" dirty="0" smtClean="0"/>
                        <a:t>un/re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es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ing</a:t>
                      </a:r>
                      <a:r>
                        <a:rPr lang="en-GB" dirty="0" smtClean="0"/>
                        <a:t>/’t/able/id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65552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r>
                        <a:rPr lang="en-GB" dirty="0" smtClean="0"/>
                        <a:t>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profession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al/</a:t>
                      </a:r>
                      <a:r>
                        <a:rPr lang="en-GB" dirty="0" err="1" smtClean="0"/>
                        <a:t>alism</a:t>
                      </a:r>
                      <a:r>
                        <a:rPr lang="en-GB" dirty="0" smtClean="0"/>
                        <a:t>/s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60641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r>
                        <a:rPr lang="en-GB" dirty="0" smtClean="0"/>
                        <a:t>un/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irr</a:t>
                      </a:r>
                      <a:r>
                        <a:rPr lang="en-GB" baseline="0" dirty="0" smtClean="0"/>
                        <a:t>/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replace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d/</a:t>
                      </a:r>
                      <a:r>
                        <a:rPr lang="en-GB" dirty="0" err="1" smtClean="0"/>
                        <a:t>ment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ing</a:t>
                      </a:r>
                      <a:r>
                        <a:rPr lang="en-GB" dirty="0" smtClean="0"/>
                        <a:t>/s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779078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r>
                        <a:rPr lang="en-GB" dirty="0" smtClean="0"/>
                        <a:t>dis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agree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d/</a:t>
                      </a:r>
                      <a:r>
                        <a:rPr lang="en-GB" dirty="0" err="1" smtClean="0"/>
                        <a:t>ment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ing</a:t>
                      </a:r>
                      <a:r>
                        <a:rPr lang="en-GB" dirty="0" smtClean="0"/>
                        <a:t>/s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31645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r>
                        <a:rPr lang="en-GB" dirty="0" smtClean="0"/>
                        <a:t>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fulfil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ing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ed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ment</a:t>
                      </a:r>
                      <a:r>
                        <a:rPr lang="en-GB" dirty="0" smtClean="0"/>
                        <a:t>/s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1236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325-853B-4725-8B3A-F19919A80707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0" ma:contentTypeDescription="Create a new document." ma:contentTypeScope="" ma:versionID="6ef9e6ddf963df66e16d2dd6efb4d043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03d992c496e7e667a48664b042170677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0A306C-4057-4B0B-A1AF-835D66634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08E090-FCB7-4083-909F-B0B7F853532B}">
  <ds:schemaRefs>
    <ds:schemaRef ds:uri="http://www.w3.org/XML/1998/namespace"/>
    <ds:schemaRef ds:uri="http://schemas.microsoft.com/office/infopath/2007/PartnerControls"/>
    <ds:schemaRef ds:uri="http://purl.org/dc/elements/1.1/"/>
    <ds:schemaRef ds:uri="15214c3a-c4c8-4e1b-a9e9-78803475fd2c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237CFDF-E8C0-4EBE-A115-3D1F992BA6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518</Words>
  <Application>Microsoft Office PowerPoint</Application>
  <PresentationFormat>Widescreen</PresentationFormat>
  <Paragraphs>160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Sassoon Infant Rg</vt:lpstr>
      <vt:lpstr>Twinkl</vt:lpstr>
      <vt:lpstr>Wingdings</vt:lpstr>
      <vt:lpstr>Islington Council</vt:lpstr>
      <vt:lpstr>ESOL L1 Summer Term</vt:lpstr>
      <vt:lpstr>Session aims/objs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PowerPoint Presentation</vt:lpstr>
      <vt:lpstr>Prefix / suffix table</vt:lpstr>
      <vt:lpstr>Plural noun table</vt:lpstr>
      <vt:lpstr>Reading</vt:lpstr>
      <vt:lpstr>PowerPoint Presentation</vt:lpstr>
      <vt:lpstr>PowerPoint Presentation</vt:lpstr>
      <vt:lpstr>Writing task</vt:lpstr>
      <vt:lpstr>PowerPoint Presentation</vt:lpstr>
      <vt:lpstr>PowerPoint Presentation</vt:lpstr>
      <vt:lpstr>Summary of lesson</vt:lpstr>
      <vt:lpstr>PowerPoint Presentation</vt:lpstr>
      <vt:lpstr>PowerPoint Presentation</vt:lpstr>
      <vt:lpstr>References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L1 Summer Term</dc:title>
  <dc:creator>Rahim, Nilupa</dc:creator>
  <cp:lastModifiedBy>Rahim, Nilupa</cp:lastModifiedBy>
  <cp:revision>165</cp:revision>
  <dcterms:created xsi:type="dcterms:W3CDTF">2021-04-24T10:31:55Z</dcterms:created>
  <dcterms:modified xsi:type="dcterms:W3CDTF">2021-07-05T10:04:40Z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