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4"/>
    <p:sldMasterId id="2147483828" r:id="rId5"/>
  </p:sldMasterIdLst>
  <p:sldIdLst>
    <p:sldId id="260" r:id="rId6"/>
    <p:sldId id="278" r:id="rId7"/>
    <p:sldId id="256" r:id="rId8"/>
    <p:sldId id="258" r:id="rId9"/>
    <p:sldId id="259" r:id="rId10"/>
    <p:sldId id="263" r:id="rId11"/>
    <p:sldId id="264" r:id="rId12"/>
    <p:sldId id="265" r:id="rId13"/>
    <p:sldId id="266" r:id="rId14"/>
    <p:sldId id="279" r:id="rId15"/>
    <p:sldId id="283" r:id="rId16"/>
    <p:sldId id="261" r:id="rId17"/>
    <p:sldId id="267" r:id="rId18"/>
    <p:sldId id="268" r:id="rId19"/>
    <p:sldId id="269" r:id="rId20"/>
    <p:sldId id="285" r:id="rId21"/>
    <p:sldId id="262" r:id="rId22"/>
    <p:sldId id="275" r:id="rId23"/>
    <p:sldId id="272" r:id="rId24"/>
    <p:sldId id="273" r:id="rId25"/>
    <p:sldId id="274" r:id="rId26"/>
    <p:sldId id="276"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B6380-3BC5-40A4-9737-EF6D1D6F5F6A}"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GB"/>
        </a:p>
      </dgm:t>
    </dgm:pt>
    <dgm:pt modelId="{C99896A0-03D8-4F0D-9946-EC9486C769EE}">
      <dgm:prSet phldrT="[Text]"/>
      <dgm:spPr/>
      <dgm:t>
        <a:bodyPr/>
        <a:lstStyle/>
        <a:p>
          <a:r>
            <a:rPr lang="en-GB" b="1" dirty="0">
              <a:solidFill>
                <a:schemeClr val="bg1"/>
              </a:solidFill>
            </a:rPr>
            <a:t>How to show you are listening</a:t>
          </a:r>
        </a:p>
      </dgm:t>
    </dgm:pt>
    <dgm:pt modelId="{3B1C6BA6-1C71-439D-A1E8-0CD5A5988AF0}" type="parTrans" cxnId="{8D25A6AE-9198-442D-ACE0-7888CC4237D5}">
      <dgm:prSet/>
      <dgm:spPr/>
      <dgm:t>
        <a:bodyPr/>
        <a:lstStyle/>
        <a:p>
          <a:endParaRPr lang="en-GB"/>
        </a:p>
      </dgm:t>
    </dgm:pt>
    <dgm:pt modelId="{44E2CB93-167F-42BF-8B6C-B637E194CC49}" type="sibTrans" cxnId="{8D25A6AE-9198-442D-ACE0-7888CC4237D5}">
      <dgm:prSet/>
      <dgm:spPr/>
      <dgm:t>
        <a:bodyPr/>
        <a:lstStyle/>
        <a:p>
          <a:endParaRPr lang="en-GB"/>
        </a:p>
      </dgm:t>
    </dgm:pt>
    <dgm:pt modelId="{F4BC3CF0-A861-4159-B8C9-67C5098A2DB9}">
      <dgm:prSet phldrT="[Text]" custT="1"/>
      <dgm:spPr/>
      <dgm:t>
        <a:bodyPr/>
        <a:lstStyle/>
        <a:p>
          <a:r>
            <a:rPr lang="en-GB" sz="2000" dirty="0">
              <a:solidFill>
                <a:schemeClr val="bg1"/>
              </a:solidFill>
            </a:rPr>
            <a:t>Eye contact</a:t>
          </a:r>
        </a:p>
      </dgm:t>
    </dgm:pt>
    <dgm:pt modelId="{9D239371-938E-4B9C-9BEA-6AD5BB90C261}" type="parTrans" cxnId="{B287E3C9-0FA3-4BD7-ABA8-6F3041234D8A}">
      <dgm:prSet/>
      <dgm:spPr/>
      <dgm:t>
        <a:bodyPr/>
        <a:lstStyle/>
        <a:p>
          <a:endParaRPr lang="en-GB"/>
        </a:p>
      </dgm:t>
    </dgm:pt>
    <dgm:pt modelId="{889BC970-8FCA-453C-B619-EB622A5C0C03}" type="sibTrans" cxnId="{B287E3C9-0FA3-4BD7-ABA8-6F3041234D8A}">
      <dgm:prSet/>
      <dgm:spPr/>
      <dgm:t>
        <a:bodyPr/>
        <a:lstStyle/>
        <a:p>
          <a:endParaRPr lang="en-GB"/>
        </a:p>
      </dgm:t>
    </dgm:pt>
    <dgm:pt modelId="{C8504345-8A84-44F3-BC80-80FC4FE44E93}">
      <dgm:prSet phldrT="[Text]" custT="1"/>
      <dgm:spPr/>
      <dgm:t>
        <a:bodyPr/>
        <a:lstStyle/>
        <a:p>
          <a:r>
            <a:rPr lang="en-GB" sz="1800" dirty="0">
              <a:solidFill>
                <a:schemeClr val="bg1"/>
              </a:solidFill>
            </a:rPr>
            <a:t>Nodding</a:t>
          </a:r>
        </a:p>
      </dgm:t>
    </dgm:pt>
    <dgm:pt modelId="{3A04B2B2-28A1-4B54-899A-ECA2E2D0CBEC}" type="parTrans" cxnId="{DF32C44D-675C-47E5-9D66-434009B32B0A}">
      <dgm:prSet/>
      <dgm:spPr/>
      <dgm:t>
        <a:bodyPr/>
        <a:lstStyle/>
        <a:p>
          <a:endParaRPr lang="en-GB"/>
        </a:p>
      </dgm:t>
    </dgm:pt>
    <dgm:pt modelId="{D600B987-F1DA-4EE8-97E9-43AAB50F3C5A}" type="sibTrans" cxnId="{DF32C44D-675C-47E5-9D66-434009B32B0A}">
      <dgm:prSet/>
      <dgm:spPr/>
      <dgm:t>
        <a:bodyPr/>
        <a:lstStyle/>
        <a:p>
          <a:endParaRPr lang="en-GB"/>
        </a:p>
      </dgm:t>
    </dgm:pt>
    <dgm:pt modelId="{E451BA66-59D2-46B4-8786-C31B453321B5}">
      <dgm:prSet phldrT="[Text]" custT="1"/>
      <dgm:spPr/>
      <dgm:t>
        <a:bodyPr/>
        <a:lstStyle/>
        <a:p>
          <a:r>
            <a:rPr lang="en-GB" sz="1600" dirty="0">
              <a:solidFill>
                <a:schemeClr val="bg1"/>
              </a:solidFill>
            </a:rPr>
            <a:t>Ask questions</a:t>
          </a:r>
        </a:p>
      </dgm:t>
    </dgm:pt>
    <dgm:pt modelId="{2CB8EE28-BD29-442E-9329-F6EBCA5AC530}" type="parTrans" cxnId="{E3CAE46B-AF48-4A80-9ACB-DFA94EB79D48}">
      <dgm:prSet/>
      <dgm:spPr/>
      <dgm:t>
        <a:bodyPr/>
        <a:lstStyle/>
        <a:p>
          <a:endParaRPr lang="en-GB"/>
        </a:p>
      </dgm:t>
    </dgm:pt>
    <dgm:pt modelId="{28EF339A-604D-4D13-AE42-387A47B82F04}" type="sibTrans" cxnId="{E3CAE46B-AF48-4A80-9ACB-DFA94EB79D48}">
      <dgm:prSet/>
      <dgm:spPr/>
      <dgm:t>
        <a:bodyPr/>
        <a:lstStyle/>
        <a:p>
          <a:endParaRPr lang="en-GB"/>
        </a:p>
      </dgm:t>
    </dgm:pt>
    <dgm:pt modelId="{F3DE61E1-0F19-4593-A564-144B1DDC9CD3}">
      <dgm:prSet phldrT="[Text]" custT="1"/>
      <dgm:spPr/>
      <dgm:t>
        <a:bodyPr/>
        <a:lstStyle/>
        <a:p>
          <a:r>
            <a:rPr lang="en-GB" sz="1800" dirty="0">
              <a:solidFill>
                <a:schemeClr val="bg1"/>
              </a:solidFill>
            </a:rPr>
            <a:t>Allow others to speak</a:t>
          </a:r>
        </a:p>
      </dgm:t>
    </dgm:pt>
    <dgm:pt modelId="{AFA47A7D-7A6C-4672-B05C-E95F191E575B}" type="parTrans" cxnId="{4AE301D2-1AD3-4380-A841-6B990589CF86}">
      <dgm:prSet/>
      <dgm:spPr/>
      <dgm:t>
        <a:bodyPr/>
        <a:lstStyle/>
        <a:p>
          <a:endParaRPr lang="en-GB"/>
        </a:p>
      </dgm:t>
    </dgm:pt>
    <dgm:pt modelId="{5E6D5A15-24A0-4F3A-9460-BC8E6E970185}" type="sibTrans" cxnId="{4AE301D2-1AD3-4380-A841-6B990589CF86}">
      <dgm:prSet/>
      <dgm:spPr/>
      <dgm:t>
        <a:bodyPr/>
        <a:lstStyle/>
        <a:p>
          <a:endParaRPr lang="en-GB"/>
        </a:p>
      </dgm:t>
    </dgm:pt>
    <dgm:pt modelId="{189C95AA-C3AF-4E89-ACF3-23142C85B26F}">
      <dgm:prSet phldrT="[Text]" custT="1"/>
      <dgm:spPr/>
      <dgm:t>
        <a:bodyPr/>
        <a:lstStyle/>
        <a:p>
          <a:r>
            <a:rPr lang="en-GB" sz="1600" dirty="0">
              <a:solidFill>
                <a:schemeClr val="bg1"/>
              </a:solidFill>
            </a:rPr>
            <a:t>Sit upright and face everyone</a:t>
          </a:r>
        </a:p>
      </dgm:t>
    </dgm:pt>
    <dgm:pt modelId="{411F67A6-118C-4173-8A2A-173FEC8198C5}" type="parTrans" cxnId="{4AC55659-5849-43B3-829B-82E722424756}">
      <dgm:prSet/>
      <dgm:spPr/>
      <dgm:t>
        <a:bodyPr/>
        <a:lstStyle/>
        <a:p>
          <a:endParaRPr lang="en-GB"/>
        </a:p>
      </dgm:t>
    </dgm:pt>
    <dgm:pt modelId="{5B2201BA-764F-4B47-A212-1A5661F49318}" type="sibTrans" cxnId="{4AC55659-5849-43B3-829B-82E722424756}">
      <dgm:prSet/>
      <dgm:spPr/>
      <dgm:t>
        <a:bodyPr/>
        <a:lstStyle/>
        <a:p>
          <a:endParaRPr lang="en-GB"/>
        </a:p>
      </dgm:t>
    </dgm:pt>
    <dgm:pt modelId="{1EDF6397-1747-4167-8E87-F7944397244B}">
      <dgm:prSet phldrT="[Text]" custT="1"/>
      <dgm:spPr/>
      <dgm:t>
        <a:bodyPr/>
        <a:lstStyle/>
        <a:p>
          <a:r>
            <a:rPr lang="en-GB" sz="1600" dirty="0">
              <a:solidFill>
                <a:schemeClr val="bg1"/>
              </a:solidFill>
            </a:rPr>
            <a:t>Do not laugh at </a:t>
          </a:r>
          <a:r>
            <a:rPr lang="en-GB" sz="1600" dirty="0" smtClean="0">
              <a:solidFill>
                <a:schemeClr val="bg1"/>
              </a:solidFill>
            </a:rPr>
            <a:t>other’s responses</a:t>
          </a:r>
          <a:endParaRPr lang="en-GB" sz="1600" dirty="0">
            <a:solidFill>
              <a:schemeClr val="bg1"/>
            </a:solidFill>
          </a:endParaRPr>
        </a:p>
      </dgm:t>
    </dgm:pt>
    <dgm:pt modelId="{9441A9EF-91FB-4894-8D58-DA602C01C99B}" type="parTrans" cxnId="{49DD8CB9-3EE5-4E76-91C9-FE765234244E}">
      <dgm:prSet/>
      <dgm:spPr/>
      <dgm:t>
        <a:bodyPr/>
        <a:lstStyle/>
        <a:p>
          <a:endParaRPr lang="en-GB"/>
        </a:p>
      </dgm:t>
    </dgm:pt>
    <dgm:pt modelId="{7AB642D8-BA31-497B-88E4-5B273DF62107}" type="sibTrans" cxnId="{49DD8CB9-3EE5-4E76-91C9-FE765234244E}">
      <dgm:prSet/>
      <dgm:spPr/>
      <dgm:t>
        <a:bodyPr/>
        <a:lstStyle/>
        <a:p>
          <a:endParaRPr lang="en-GB"/>
        </a:p>
      </dgm:t>
    </dgm:pt>
    <dgm:pt modelId="{7A493848-FBD8-4E43-8B3A-23AD10CB18A8}" type="pres">
      <dgm:prSet presAssocID="{736B6380-3BC5-40A4-9737-EF6D1D6F5F6A}" presName="Name0" presStyleCnt="0">
        <dgm:presLayoutVars>
          <dgm:chMax val="1"/>
          <dgm:chPref val="1"/>
          <dgm:dir/>
          <dgm:animOne val="branch"/>
          <dgm:animLvl val="lvl"/>
        </dgm:presLayoutVars>
      </dgm:prSet>
      <dgm:spPr/>
      <dgm:t>
        <a:bodyPr/>
        <a:lstStyle/>
        <a:p>
          <a:endParaRPr lang="en-US"/>
        </a:p>
      </dgm:t>
    </dgm:pt>
    <dgm:pt modelId="{C13C5BAC-117F-4761-91B0-1209ADF648A3}" type="pres">
      <dgm:prSet presAssocID="{C99896A0-03D8-4F0D-9946-EC9486C769EE}" presName="Parent" presStyleLbl="node0" presStyleIdx="0" presStyleCnt="1">
        <dgm:presLayoutVars>
          <dgm:chMax val="6"/>
          <dgm:chPref val="6"/>
        </dgm:presLayoutVars>
      </dgm:prSet>
      <dgm:spPr/>
      <dgm:t>
        <a:bodyPr/>
        <a:lstStyle/>
        <a:p>
          <a:endParaRPr lang="en-US"/>
        </a:p>
      </dgm:t>
    </dgm:pt>
    <dgm:pt modelId="{702EDC6F-547C-4C66-BC25-E967465369F0}" type="pres">
      <dgm:prSet presAssocID="{F4BC3CF0-A861-4159-B8C9-67C5098A2DB9}" presName="Accent1" presStyleCnt="0"/>
      <dgm:spPr/>
    </dgm:pt>
    <dgm:pt modelId="{72D357CC-7A4B-4E8A-8D49-B8701F6E8C2A}" type="pres">
      <dgm:prSet presAssocID="{F4BC3CF0-A861-4159-B8C9-67C5098A2DB9}" presName="Accent" presStyleLbl="bgShp" presStyleIdx="0" presStyleCnt="6"/>
      <dgm:spPr/>
    </dgm:pt>
    <dgm:pt modelId="{D9F26852-C730-463E-8511-4A6189D16436}" type="pres">
      <dgm:prSet presAssocID="{F4BC3CF0-A861-4159-B8C9-67C5098A2DB9}" presName="Child1" presStyleLbl="node1" presStyleIdx="0" presStyleCnt="6">
        <dgm:presLayoutVars>
          <dgm:chMax val="0"/>
          <dgm:chPref val="0"/>
          <dgm:bulletEnabled val="1"/>
        </dgm:presLayoutVars>
      </dgm:prSet>
      <dgm:spPr/>
      <dgm:t>
        <a:bodyPr/>
        <a:lstStyle/>
        <a:p>
          <a:endParaRPr lang="en-US"/>
        </a:p>
      </dgm:t>
    </dgm:pt>
    <dgm:pt modelId="{0C66CED5-37D5-4D61-9D86-7B45E81C8DAF}" type="pres">
      <dgm:prSet presAssocID="{C8504345-8A84-44F3-BC80-80FC4FE44E93}" presName="Accent2" presStyleCnt="0"/>
      <dgm:spPr/>
    </dgm:pt>
    <dgm:pt modelId="{513656FD-295F-4C41-A715-337877A2E59B}" type="pres">
      <dgm:prSet presAssocID="{C8504345-8A84-44F3-BC80-80FC4FE44E93}" presName="Accent" presStyleLbl="bgShp" presStyleIdx="1" presStyleCnt="6"/>
      <dgm:spPr/>
    </dgm:pt>
    <dgm:pt modelId="{08DDFE5C-EDE5-487B-A18C-8A066620E1C3}" type="pres">
      <dgm:prSet presAssocID="{C8504345-8A84-44F3-BC80-80FC4FE44E93}" presName="Child2" presStyleLbl="node1" presStyleIdx="1" presStyleCnt="6">
        <dgm:presLayoutVars>
          <dgm:chMax val="0"/>
          <dgm:chPref val="0"/>
          <dgm:bulletEnabled val="1"/>
        </dgm:presLayoutVars>
      </dgm:prSet>
      <dgm:spPr/>
      <dgm:t>
        <a:bodyPr/>
        <a:lstStyle/>
        <a:p>
          <a:endParaRPr lang="en-US"/>
        </a:p>
      </dgm:t>
    </dgm:pt>
    <dgm:pt modelId="{9C61CA31-9E5E-4260-9709-2367B6031157}" type="pres">
      <dgm:prSet presAssocID="{E451BA66-59D2-46B4-8786-C31B453321B5}" presName="Accent3" presStyleCnt="0"/>
      <dgm:spPr/>
    </dgm:pt>
    <dgm:pt modelId="{595E77F7-A8EB-44EB-92C9-90D383098256}" type="pres">
      <dgm:prSet presAssocID="{E451BA66-59D2-46B4-8786-C31B453321B5}" presName="Accent" presStyleLbl="bgShp" presStyleIdx="2" presStyleCnt="6"/>
      <dgm:spPr/>
    </dgm:pt>
    <dgm:pt modelId="{DE9352B3-BF9D-4703-A128-C08ACBA22BFA}" type="pres">
      <dgm:prSet presAssocID="{E451BA66-59D2-46B4-8786-C31B453321B5}" presName="Child3" presStyleLbl="node1" presStyleIdx="2" presStyleCnt="6">
        <dgm:presLayoutVars>
          <dgm:chMax val="0"/>
          <dgm:chPref val="0"/>
          <dgm:bulletEnabled val="1"/>
        </dgm:presLayoutVars>
      </dgm:prSet>
      <dgm:spPr/>
      <dgm:t>
        <a:bodyPr/>
        <a:lstStyle/>
        <a:p>
          <a:endParaRPr lang="en-US"/>
        </a:p>
      </dgm:t>
    </dgm:pt>
    <dgm:pt modelId="{A002291C-CD26-4B0E-B5BE-D1E124BA24E6}" type="pres">
      <dgm:prSet presAssocID="{F3DE61E1-0F19-4593-A564-144B1DDC9CD3}" presName="Accent4" presStyleCnt="0"/>
      <dgm:spPr/>
    </dgm:pt>
    <dgm:pt modelId="{3ED673AB-C2B6-47EC-87E5-8CB81E153E84}" type="pres">
      <dgm:prSet presAssocID="{F3DE61E1-0F19-4593-A564-144B1DDC9CD3}" presName="Accent" presStyleLbl="bgShp" presStyleIdx="3" presStyleCnt="6"/>
      <dgm:spPr/>
    </dgm:pt>
    <dgm:pt modelId="{32CB04C5-803D-4488-B2C1-867213705823}" type="pres">
      <dgm:prSet presAssocID="{F3DE61E1-0F19-4593-A564-144B1DDC9CD3}" presName="Child4" presStyleLbl="node1" presStyleIdx="3" presStyleCnt="6">
        <dgm:presLayoutVars>
          <dgm:chMax val="0"/>
          <dgm:chPref val="0"/>
          <dgm:bulletEnabled val="1"/>
        </dgm:presLayoutVars>
      </dgm:prSet>
      <dgm:spPr/>
      <dgm:t>
        <a:bodyPr/>
        <a:lstStyle/>
        <a:p>
          <a:endParaRPr lang="en-US"/>
        </a:p>
      </dgm:t>
    </dgm:pt>
    <dgm:pt modelId="{246B3315-CBAF-463D-A6D9-8F0EBDEAED72}" type="pres">
      <dgm:prSet presAssocID="{189C95AA-C3AF-4E89-ACF3-23142C85B26F}" presName="Accent5" presStyleCnt="0"/>
      <dgm:spPr/>
    </dgm:pt>
    <dgm:pt modelId="{C3AA3072-04F4-4D48-9206-253332AD9A14}" type="pres">
      <dgm:prSet presAssocID="{189C95AA-C3AF-4E89-ACF3-23142C85B26F}" presName="Accent" presStyleLbl="bgShp" presStyleIdx="4" presStyleCnt="6"/>
      <dgm:spPr/>
    </dgm:pt>
    <dgm:pt modelId="{9DBE42FF-CB81-41C7-AC67-B746711C72EB}" type="pres">
      <dgm:prSet presAssocID="{189C95AA-C3AF-4E89-ACF3-23142C85B26F}" presName="Child5" presStyleLbl="node1" presStyleIdx="4" presStyleCnt="6">
        <dgm:presLayoutVars>
          <dgm:chMax val="0"/>
          <dgm:chPref val="0"/>
          <dgm:bulletEnabled val="1"/>
        </dgm:presLayoutVars>
      </dgm:prSet>
      <dgm:spPr/>
      <dgm:t>
        <a:bodyPr/>
        <a:lstStyle/>
        <a:p>
          <a:endParaRPr lang="en-US"/>
        </a:p>
      </dgm:t>
    </dgm:pt>
    <dgm:pt modelId="{5303AC09-CE17-4D32-821F-63597CE5F7D3}" type="pres">
      <dgm:prSet presAssocID="{1EDF6397-1747-4167-8E87-F7944397244B}" presName="Accent6" presStyleCnt="0"/>
      <dgm:spPr/>
    </dgm:pt>
    <dgm:pt modelId="{5DD1DE30-4341-4AC3-B40C-886D51C1ED38}" type="pres">
      <dgm:prSet presAssocID="{1EDF6397-1747-4167-8E87-F7944397244B}" presName="Accent" presStyleLbl="bgShp" presStyleIdx="5" presStyleCnt="6"/>
      <dgm:spPr/>
    </dgm:pt>
    <dgm:pt modelId="{A492FCD0-CD78-449C-9257-41F1DF434075}" type="pres">
      <dgm:prSet presAssocID="{1EDF6397-1747-4167-8E87-F7944397244B}" presName="Child6" presStyleLbl="node1" presStyleIdx="5" presStyleCnt="6">
        <dgm:presLayoutVars>
          <dgm:chMax val="0"/>
          <dgm:chPref val="0"/>
          <dgm:bulletEnabled val="1"/>
        </dgm:presLayoutVars>
      </dgm:prSet>
      <dgm:spPr/>
      <dgm:t>
        <a:bodyPr/>
        <a:lstStyle/>
        <a:p>
          <a:endParaRPr lang="en-US"/>
        </a:p>
      </dgm:t>
    </dgm:pt>
  </dgm:ptLst>
  <dgm:cxnLst>
    <dgm:cxn modelId="{C6B99E30-ED0F-4E66-B2BF-C57E80774DD1}" type="presOf" srcId="{C8504345-8A84-44F3-BC80-80FC4FE44E93}" destId="{08DDFE5C-EDE5-487B-A18C-8A066620E1C3}" srcOrd="0" destOrd="0" presId="urn:microsoft.com/office/officeart/2011/layout/HexagonRadial"/>
    <dgm:cxn modelId="{4AE301D2-1AD3-4380-A841-6B990589CF86}" srcId="{C99896A0-03D8-4F0D-9946-EC9486C769EE}" destId="{F3DE61E1-0F19-4593-A564-144B1DDC9CD3}" srcOrd="3" destOrd="0" parTransId="{AFA47A7D-7A6C-4672-B05C-E95F191E575B}" sibTransId="{5E6D5A15-24A0-4F3A-9460-BC8E6E970185}"/>
    <dgm:cxn modelId="{873E077D-FAF7-4166-88F6-5A7D79823DDC}" type="presOf" srcId="{189C95AA-C3AF-4E89-ACF3-23142C85B26F}" destId="{9DBE42FF-CB81-41C7-AC67-B746711C72EB}" srcOrd="0" destOrd="0" presId="urn:microsoft.com/office/officeart/2011/layout/HexagonRadial"/>
    <dgm:cxn modelId="{A4C2E6E9-EAF1-461F-9B20-E79C858D264A}" type="presOf" srcId="{F4BC3CF0-A861-4159-B8C9-67C5098A2DB9}" destId="{D9F26852-C730-463E-8511-4A6189D16436}" srcOrd="0" destOrd="0" presId="urn:microsoft.com/office/officeart/2011/layout/HexagonRadial"/>
    <dgm:cxn modelId="{F0BFC132-2CF5-4460-A6E0-96CB01FD3AC3}" type="presOf" srcId="{736B6380-3BC5-40A4-9737-EF6D1D6F5F6A}" destId="{7A493848-FBD8-4E43-8B3A-23AD10CB18A8}" srcOrd="0" destOrd="0" presId="urn:microsoft.com/office/officeart/2011/layout/HexagonRadial"/>
    <dgm:cxn modelId="{8744CDF2-89F3-465F-B7E4-1A84853C3304}" type="presOf" srcId="{E451BA66-59D2-46B4-8786-C31B453321B5}" destId="{DE9352B3-BF9D-4703-A128-C08ACBA22BFA}" srcOrd="0" destOrd="0" presId="urn:microsoft.com/office/officeart/2011/layout/HexagonRadial"/>
    <dgm:cxn modelId="{92738B8D-EE04-4F5C-872F-7E9835081DC0}" type="presOf" srcId="{F3DE61E1-0F19-4593-A564-144B1DDC9CD3}" destId="{32CB04C5-803D-4488-B2C1-867213705823}" srcOrd="0" destOrd="0" presId="urn:microsoft.com/office/officeart/2011/layout/HexagonRadial"/>
    <dgm:cxn modelId="{E3CAE46B-AF48-4A80-9ACB-DFA94EB79D48}" srcId="{C99896A0-03D8-4F0D-9946-EC9486C769EE}" destId="{E451BA66-59D2-46B4-8786-C31B453321B5}" srcOrd="2" destOrd="0" parTransId="{2CB8EE28-BD29-442E-9329-F6EBCA5AC530}" sibTransId="{28EF339A-604D-4D13-AE42-387A47B82F04}"/>
    <dgm:cxn modelId="{8D25A6AE-9198-442D-ACE0-7888CC4237D5}" srcId="{736B6380-3BC5-40A4-9737-EF6D1D6F5F6A}" destId="{C99896A0-03D8-4F0D-9946-EC9486C769EE}" srcOrd="0" destOrd="0" parTransId="{3B1C6BA6-1C71-439D-A1E8-0CD5A5988AF0}" sibTransId="{44E2CB93-167F-42BF-8B6C-B637E194CC49}"/>
    <dgm:cxn modelId="{B287E3C9-0FA3-4BD7-ABA8-6F3041234D8A}" srcId="{C99896A0-03D8-4F0D-9946-EC9486C769EE}" destId="{F4BC3CF0-A861-4159-B8C9-67C5098A2DB9}" srcOrd="0" destOrd="0" parTransId="{9D239371-938E-4B9C-9BEA-6AD5BB90C261}" sibTransId="{889BC970-8FCA-453C-B619-EB622A5C0C03}"/>
    <dgm:cxn modelId="{4AC55659-5849-43B3-829B-82E722424756}" srcId="{C99896A0-03D8-4F0D-9946-EC9486C769EE}" destId="{189C95AA-C3AF-4E89-ACF3-23142C85B26F}" srcOrd="4" destOrd="0" parTransId="{411F67A6-118C-4173-8A2A-173FEC8198C5}" sibTransId="{5B2201BA-764F-4B47-A212-1A5661F49318}"/>
    <dgm:cxn modelId="{49DD8CB9-3EE5-4E76-91C9-FE765234244E}" srcId="{C99896A0-03D8-4F0D-9946-EC9486C769EE}" destId="{1EDF6397-1747-4167-8E87-F7944397244B}" srcOrd="5" destOrd="0" parTransId="{9441A9EF-91FB-4894-8D58-DA602C01C99B}" sibTransId="{7AB642D8-BA31-497B-88E4-5B273DF62107}"/>
    <dgm:cxn modelId="{4B544965-BEDF-4F00-BAF6-74F9500093C9}" type="presOf" srcId="{C99896A0-03D8-4F0D-9946-EC9486C769EE}" destId="{C13C5BAC-117F-4761-91B0-1209ADF648A3}" srcOrd="0" destOrd="0" presId="urn:microsoft.com/office/officeart/2011/layout/HexagonRadial"/>
    <dgm:cxn modelId="{DF32C44D-675C-47E5-9D66-434009B32B0A}" srcId="{C99896A0-03D8-4F0D-9946-EC9486C769EE}" destId="{C8504345-8A84-44F3-BC80-80FC4FE44E93}" srcOrd="1" destOrd="0" parTransId="{3A04B2B2-28A1-4B54-899A-ECA2E2D0CBEC}" sibTransId="{D600B987-F1DA-4EE8-97E9-43AAB50F3C5A}"/>
    <dgm:cxn modelId="{3389A6EA-2694-4D8A-B5C6-31EBFC96E310}" type="presOf" srcId="{1EDF6397-1747-4167-8E87-F7944397244B}" destId="{A492FCD0-CD78-449C-9257-41F1DF434075}" srcOrd="0" destOrd="0" presId="urn:microsoft.com/office/officeart/2011/layout/HexagonRadial"/>
    <dgm:cxn modelId="{47CC2D2B-1CB8-420D-A48A-FBA4B6DF50D4}" type="presParOf" srcId="{7A493848-FBD8-4E43-8B3A-23AD10CB18A8}" destId="{C13C5BAC-117F-4761-91B0-1209ADF648A3}" srcOrd="0" destOrd="0" presId="urn:microsoft.com/office/officeart/2011/layout/HexagonRadial"/>
    <dgm:cxn modelId="{6AAA7916-28A2-419E-9D9A-CB02FAB1EB0E}" type="presParOf" srcId="{7A493848-FBD8-4E43-8B3A-23AD10CB18A8}" destId="{702EDC6F-547C-4C66-BC25-E967465369F0}" srcOrd="1" destOrd="0" presId="urn:microsoft.com/office/officeart/2011/layout/HexagonRadial"/>
    <dgm:cxn modelId="{A2929634-1884-444D-9BE7-9E280CFFB5AD}" type="presParOf" srcId="{702EDC6F-547C-4C66-BC25-E967465369F0}" destId="{72D357CC-7A4B-4E8A-8D49-B8701F6E8C2A}" srcOrd="0" destOrd="0" presId="urn:microsoft.com/office/officeart/2011/layout/HexagonRadial"/>
    <dgm:cxn modelId="{A3CA286E-5148-4337-8060-3E5405FE0C20}" type="presParOf" srcId="{7A493848-FBD8-4E43-8B3A-23AD10CB18A8}" destId="{D9F26852-C730-463E-8511-4A6189D16436}" srcOrd="2" destOrd="0" presId="urn:microsoft.com/office/officeart/2011/layout/HexagonRadial"/>
    <dgm:cxn modelId="{3C002633-C159-459A-8CCE-B467AAA0FF08}" type="presParOf" srcId="{7A493848-FBD8-4E43-8B3A-23AD10CB18A8}" destId="{0C66CED5-37D5-4D61-9D86-7B45E81C8DAF}" srcOrd="3" destOrd="0" presId="urn:microsoft.com/office/officeart/2011/layout/HexagonRadial"/>
    <dgm:cxn modelId="{CB3F28DE-412C-4356-8E08-A216AA485899}" type="presParOf" srcId="{0C66CED5-37D5-4D61-9D86-7B45E81C8DAF}" destId="{513656FD-295F-4C41-A715-337877A2E59B}" srcOrd="0" destOrd="0" presId="urn:microsoft.com/office/officeart/2011/layout/HexagonRadial"/>
    <dgm:cxn modelId="{6E17CF8B-61D2-4888-8144-7033AB8B4378}" type="presParOf" srcId="{7A493848-FBD8-4E43-8B3A-23AD10CB18A8}" destId="{08DDFE5C-EDE5-487B-A18C-8A066620E1C3}" srcOrd="4" destOrd="0" presId="urn:microsoft.com/office/officeart/2011/layout/HexagonRadial"/>
    <dgm:cxn modelId="{96187CDF-EE2D-4ECF-B7FA-7DBF81E0FA80}" type="presParOf" srcId="{7A493848-FBD8-4E43-8B3A-23AD10CB18A8}" destId="{9C61CA31-9E5E-4260-9709-2367B6031157}" srcOrd="5" destOrd="0" presId="urn:microsoft.com/office/officeart/2011/layout/HexagonRadial"/>
    <dgm:cxn modelId="{F8A38DC3-81AB-4ED0-86CD-D2D733BAD148}" type="presParOf" srcId="{9C61CA31-9E5E-4260-9709-2367B6031157}" destId="{595E77F7-A8EB-44EB-92C9-90D383098256}" srcOrd="0" destOrd="0" presId="urn:microsoft.com/office/officeart/2011/layout/HexagonRadial"/>
    <dgm:cxn modelId="{82A56201-D30D-4824-AF94-4B1AF93455A3}" type="presParOf" srcId="{7A493848-FBD8-4E43-8B3A-23AD10CB18A8}" destId="{DE9352B3-BF9D-4703-A128-C08ACBA22BFA}" srcOrd="6" destOrd="0" presId="urn:microsoft.com/office/officeart/2011/layout/HexagonRadial"/>
    <dgm:cxn modelId="{29F0147A-702E-471B-B743-8321FFE05938}" type="presParOf" srcId="{7A493848-FBD8-4E43-8B3A-23AD10CB18A8}" destId="{A002291C-CD26-4B0E-B5BE-D1E124BA24E6}" srcOrd="7" destOrd="0" presId="urn:microsoft.com/office/officeart/2011/layout/HexagonRadial"/>
    <dgm:cxn modelId="{6ADCA132-0ADE-41AD-A1A4-DE959A2D2F1E}" type="presParOf" srcId="{A002291C-CD26-4B0E-B5BE-D1E124BA24E6}" destId="{3ED673AB-C2B6-47EC-87E5-8CB81E153E84}" srcOrd="0" destOrd="0" presId="urn:microsoft.com/office/officeart/2011/layout/HexagonRadial"/>
    <dgm:cxn modelId="{0C14F91B-DF0C-4BAD-9090-4258F4EE3785}" type="presParOf" srcId="{7A493848-FBD8-4E43-8B3A-23AD10CB18A8}" destId="{32CB04C5-803D-4488-B2C1-867213705823}" srcOrd="8" destOrd="0" presId="urn:microsoft.com/office/officeart/2011/layout/HexagonRadial"/>
    <dgm:cxn modelId="{F01A1A2B-5814-4568-8A5C-F91E8B18705B}" type="presParOf" srcId="{7A493848-FBD8-4E43-8B3A-23AD10CB18A8}" destId="{246B3315-CBAF-463D-A6D9-8F0EBDEAED72}" srcOrd="9" destOrd="0" presId="urn:microsoft.com/office/officeart/2011/layout/HexagonRadial"/>
    <dgm:cxn modelId="{D24B74A1-3407-41C3-99C7-FA32A4BD9B3D}" type="presParOf" srcId="{246B3315-CBAF-463D-A6D9-8F0EBDEAED72}" destId="{C3AA3072-04F4-4D48-9206-253332AD9A14}" srcOrd="0" destOrd="0" presId="urn:microsoft.com/office/officeart/2011/layout/HexagonRadial"/>
    <dgm:cxn modelId="{29F7E3F7-4C34-4E03-BE9C-3630D9046309}" type="presParOf" srcId="{7A493848-FBD8-4E43-8B3A-23AD10CB18A8}" destId="{9DBE42FF-CB81-41C7-AC67-B746711C72EB}" srcOrd="10" destOrd="0" presId="urn:microsoft.com/office/officeart/2011/layout/HexagonRadial"/>
    <dgm:cxn modelId="{F26639E4-5AC3-420D-AD96-5273ADB96560}" type="presParOf" srcId="{7A493848-FBD8-4E43-8B3A-23AD10CB18A8}" destId="{5303AC09-CE17-4D32-821F-63597CE5F7D3}" srcOrd="11" destOrd="0" presId="urn:microsoft.com/office/officeart/2011/layout/HexagonRadial"/>
    <dgm:cxn modelId="{C9E07CD8-A2F3-412C-A229-8CA1E2A226E5}" type="presParOf" srcId="{5303AC09-CE17-4D32-821F-63597CE5F7D3}" destId="{5DD1DE30-4341-4AC3-B40C-886D51C1ED38}" srcOrd="0" destOrd="0" presId="urn:microsoft.com/office/officeart/2011/layout/HexagonRadial"/>
    <dgm:cxn modelId="{DA727D35-0F1A-4066-94F5-063DD01BF2CA}" type="presParOf" srcId="{7A493848-FBD8-4E43-8B3A-23AD10CB18A8}" destId="{A492FCD0-CD78-449C-9257-41F1DF43407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C5BAC-117F-4761-91B0-1209ADF648A3}">
      <dsp:nvSpPr>
        <dsp:cNvPr id="0" name=""/>
        <dsp:cNvSpPr/>
      </dsp:nvSpPr>
      <dsp:spPr>
        <a:xfrm>
          <a:off x="1999282" y="1357137"/>
          <a:ext cx="1724981" cy="1492178"/>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a:solidFill>
                <a:schemeClr val="bg1"/>
              </a:solidFill>
            </a:rPr>
            <a:t>How to show you are listening</a:t>
          </a:r>
        </a:p>
      </dsp:txBody>
      <dsp:txXfrm>
        <a:off x="2285136" y="1604412"/>
        <a:ext cx="1153273" cy="997628"/>
      </dsp:txXfrm>
    </dsp:sp>
    <dsp:sp modelId="{513656FD-295F-4C41-A715-337877A2E59B}">
      <dsp:nvSpPr>
        <dsp:cNvPr id="0" name=""/>
        <dsp:cNvSpPr/>
      </dsp:nvSpPr>
      <dsp:spPr>
        <a:xfrm>
          <a:off x="3079452" y="643231"/>
          <a:ext cx="650830" cy="560776"/>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9F26852-C730-463E-8511-4A6189D16436}">
      <dsp:nvSpPr>
        <dsp:cNvPr id="0" name=""/>
        <dsp:cNvSpPr/>
      </dsp:nvSpPr>
      <dsp:spPr>
        <a:xfrm>
          <a:off x="2158178" y="0"/>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solidFill>
                <a:schemeClr val="bg1"/>
              </a:solidFill>
            </a:rPr>
            <a:t>Eye contact</a:t>
          </a:r>
        </a:p>
      </dsp:txBody>
      <dsp:txXfrm>
        <a:off x="2392443" y="202667"/>
        <a:ext cx="945079" cy="817604"/>
      </dsp:txXfrm>
    </dsp:sp>
    <dsp:sp modelId="{595E77F7-A8EB-44EB-92C9-90D383098256}">
      <dsp:nvSpPr>
        <dsp:cNvPr id="0" name=""/>
        <dsp:cNvSpPr/>
      </dsp:nvSpPr>
      <dsp:spPr>
        <a:xfrm>
          <a:off x="3839021" y="1691584"/>
          <a:ext cx="650830" cy="560776"/>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8DDFE5C-EDE5-487B-A18C-8A066620E1C3}">
      <dsp:nvSpPr>
        <dsp:cNvPr id="0" name=""/>
        <dsp:cNvSpPr/>
      </dsp:nvSpPr>
      <dsp:spPr>
        <a:xfrm>
          <a:off x="3454622" y="752189"/>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chemeClr val="bg1"/>
              </a:solidFill>
            </a:rPr>
            <a:t>Nodding</a:t>
          </a:r>
        </a:p>
      </dsp:txBody>
      <dsp:txXfrm>
        <a:off x="3688887" y="954856"/>
        <a:ext cx="945079" cy="817604"/>
      </dsp:txXfrm>
    </dsp:sp>
    <dsp:sp modelId="{3ED673AB-C2B6-47EC-87E5-8CB81E153E84}">
      <dsp:nvSpPr>
        <dsp:cNvPr id="0" name=""/>
        <dsp:cNvSpPr/>
      </dsp:nvSpPr>
      <dsp:spPr>
        <a:xfrm>
          <a:off x="3311375" y="2874978"/>
          <a:ext cx="650830" cy="560776"/>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E9352B3-BF9D-4703-A128-C08ACBA22BFA}">
      <dsp:nvSpPr>
        <dsp:cNvPr id="0" name=""/>
        <dsp:cNvSpPr/>
      </dsp:nvSpPr>
      <dsp:spPr>
        <a:xfrm>
          <a:off x="3454622" y="2230905"/>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Ask questions</a:t>
          </a:r>
        </a:p>
      </dsp:txBody>
      <dsp:txXfrm>
        <a:off x="3688887" y="2433572"/>
        <a:ext cx="945079" cy="817604"/>
      </dsp:txXfrm>
    </dsp:sp>
    <dsp:sp modelId="{C3AA3072-04F4-4D48-9206-253332AD9A14}">
      <dsp:nvSpPr>
        <dsp:cNvPr id="0" name=""/>
        <dsp:cNvSpPr/>
      </dsp:nvSpPr>
      <dsp:spPr>
        <a:xfrm>
          <a:off x="2002492" y="2997819"/>
          <a:ext cx="650830" cy="560776"/>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CB04C5-803D-4488-B2C1-867213705823}">
      <dsp:nvSpPr>
        <dsp:cNvPr id="0" name=""/>
        <dsp:cNvSpPr/>
      </dsp:nvSpPr>
      <dsp:spPr>
        <a:xfrm>
          <a:off x="2158178" y="2983936"/>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solidFill>
                <a:schemeClr val="bg1"/>
              </a:solidFill>
            </a:rPr>
            <a:t>Allow others to speak</a:t>
          </a:r>
        </a:p>
      </dsp:txBody>
      <dsp:txXfrm>
        <a:off x="2392443" y="3186603"/>
        <a:ext cx="945079" cy="817604"/>
      </dsp:txXfrm>
    </dsp:sp>
    <dsp:sp modelId="{5DD1DE30-4341-4AC3-B40C-886D51C1ED38}">
      <dsp:nvSpPr>
        <dsp:cNvPr id="0" name=""/>
        <dsp:cNvSpPr/>
      </dsp:nvSpPr>
      <dsp:spPr>
        <a:xfrm>
          <a:off x="1230484" y="1949886"/>
          <a:ext cx="650830" cy="560776"/>
        </a:xfrm>
        <a:prstGeom prst="hexagon">
          <a:avLst>
            <a:gd name="adj" fmla="val 28900"/>
            <a:gd name="vf" fmla="val 11547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DBE42FF-CB81-41C7-AC67-B746711C72EB}">
      <dsp:nvSpPr>
        <dsp:cNvPr id="0" name=""/>
        <dsp:cNvSpPr/>
      </dsp:nvSpPr>
      <dsp:spPr>
        <a:xfrm>
          <a:off x="855715" y="2231747"/>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Sit upright and face everyone</a:t>
          </a:r>
        </a:p>
      </dsp:txBody>
      <dsp:txXfrm>
        <a:off x="1089980" y="2434414"/>
        <a:ext cx="945079" cy="817604"/>
      </dsp:txXfrm>
    </dsp:sp>
    <dsp:sp modelId="{A492FCD0-CD78-449C-9257-41F1DF434075}">
      <dsp:nvSpPr>
        <dsp:cNvPr id="0" name=""/>
        <dsp:cNvSpPr/>
      </dsp:nvSpPr>
      <dsp:spPr>
        <a:xfrm>
          <a:off x="855715" y="750506"/>
          <a:ext cx="1413609" cy="1222938"/>
        </a:xfrm>
        <a:prstGeom prst="hexagon">
          <a:avLst>
            <a:gd name="adj" fmla="val 28570"/>
            <a:gd name="vf" fmla="val 115470"/>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solidFill>
                <a:schemeClr val="bg1"/>
              </a:solidFill>
            </a:rPr>
            <a:t>Do not laugh at </a:t>
          </a:r>
          <a:r>
            <a:rPr lang="en-GB" sz="1600" kern="1200" dirty="0" smtClean="0">
              <a:solidFill>
                <a:schemeClr val="bg1"/>
              </a:solidFill>
            </a:rPr>
            <a:t>other’s responses</a:t>
          </a:r>
          <a:endParaRPr lang="en-GB" sz="1600" kern="1200" dirty="0">
            <a:solidFill>
              <a:schemeClr val="bg1"/>
            </a:solidFill>
          </a:endParaRPr>
        </a:p>
      </dsp:txBody>
      <dsp:txXfrm>
        <a:off x="1089980" y="953173"/>
        <a:ext cx="945079" cy="81760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38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94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7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047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8224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160EA64-D806-43AC-9DF2-F8C432F32B4C}" type="datetimeFigureOut">
              <a:rPr lang="en-US" smtClean="0"/>
              <a:t>6/29/2021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856112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509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873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6584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1706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4997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87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68168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54273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7C6F52A-A82B-47A2-A83A-8C4C91F2D59F}" type="datetimeFigureOut">
              <a:rPr lang="en-US" smtClean="0"/>
              <a:t>6/29/2021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0464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4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49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2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55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06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3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2C9BAF-A683-4421-8BE2-65C95521B9D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A80067-572F-4EA6-831F-E0DB2F04A50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2033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160EA64-D806-43AC-9DF2-F8C432F32B4C}" type="datetimeFigureOut">
              <a:rPr lang="en-US" smtClean="0"/>
              <a:t>6/29/2021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3243832"/>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ideo" Target="https://www.youtube.com/embed/-wAmdMf7oH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video" Target="https://www.youtube.com/embed/k4vRFodAqWo"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9144000" cy="2387600"/>
          </a:xfrm>
        </p:spPr>
        <p:txBody>
          <a:bodyPr>
            <a:normAutofit/>
          </a:bodyPr>
          <a:lstStyle/>
          <a:p>
            <a:r>
              <a:rPr lang="en-GB" dirty="0">
                <a:latin typeface="Gill Sans Ultra Bold" panose="020B0A02020104020203" pitchFamily="34" charset="0"/>
              </a:rPr>
              <a:t>Functional Skills </a:t>
            </a:r>
            <a:r>
              <a:rPr lang="en-GB" dirty="0" smtClean="0">
                <a:latin typeface="Gill Sans Ultra Bold" panose="020B0A02020104020203" pitchFamily="34" charset="0"/>
              </a:rPr>
              <a:t> </a:t>
            </a:r>
            <a:r>
              <a:rPr lang="en-GB" dirty="0">
                <a:latin typeface="Gill Sans Ultra Bold" panose="020B0A02020104020203" pitchFamily="34" charset="0"/>
              </a:rPr>
              <a:t>Level 2</a:t>
            </a:r>
            <a:r>
              <a:rPr lang="en-GB" dirty="0" smtClean="0">
                <a:latin typeface="Gill Sans Ultra Bold" panose="020B0A02020104020203" pitchFamily="34" charset="0"/>
              </a:rPr>
              <a:t> </a:t>
            </a:r>
            <a:r>
              <a:rPr lang="en-GB" dirty="0">
                <a:latin typeface="Gill Sans Ultra Bold" panose="020B0A02020104020203" pitchFamily="34" charset="0"/>
              </a:rPr>
              <a:t>English</a:t>
            </a:r>
          </a:p>
        </p:txBody>
      </p:sp>
      <p:sp>
        <p:nvSpPr>
          <p:cNvPr id="3" name="Subtitle 2"/>
          <p:cNvSpPr>
            <a:spLocks noGrp="1"/>
          </p:cNvSpPr>
          <p:nvPr>
            <p:ph type="subTitle" idx="1"/>
          </p:nvPr>
        </p:nvSpPr>
        <p:spPr>
          <a:xfrm>
            <a:off x="1524000" y="2413000"/>
            <a:ext cx="9144000" cy="4132262"/>
          </a:xfrm>
        </p:spPr>
        <p:txBody>
          <a:bodyPr>
            <a:normAutofit/>
          </a:bodyPr>
          <a:lstStyle/>
          <a:p>
            <a:r>
              <a:rPr lang="en-GB" dirty="0">
                <a:latin typeface="Franklin Gothic Medium" panose="020B0603020102020204" pitchFamily="34" charset="0"/>
              </a:rPr>
              <a:t>You are working towards </a:t>
            </a:r>
            <a:r>
              <a:rPr lang="en-GB" dirty="0" smtClean="0">
                <a:latin typeface="Franklin Gothic Medium" panose="020B0603020102020204" pitchFamily="34" charset="0"/>
              </a:rPr>
              <a:t>your </a:t>
            </a:r>
            <a:r>
              <a:rPr lang="en-GB" dirty="0">
                <a:latin typeface="Franklin Gothic Medium" panose="020B0603020102020204" pitchFamily="34" charset="0"/>
              </a:rPr>
              <a:t>Level </a:t>
            </a:r>
            <a:r>
              <a:rPr lang="en-GB" dirty="0" smtClean="0">
                <a:latin typeface="Franklin Gothic Medium" panose="020B0603020102020204" pitchFamily="34" charset="0"/>
              </a:rPr>
              <a:t>2 English </a:t>
            </a:r>
            <a:r>
              <a:rPr lang="en-GB" dirty="0">
                <a:latin typeface="Franklin Gothic Medium" panose="020B0603020102020204" pitchFamily="34" charset="0"/>
              </a:rPr>
              <a:t>Qualification.</a:t>
            </a:r>
          </a:p>
          <a:p>
            <a:endParaRPr lang="en-GB" dirty="0">
              <a:latin typeface="Franklin Gothic Medium" panose="020B0603020102020204" pitchFamily="34" charset="0"/>
            </a:endParaRPr>
          </a:p>
          <a:p>
            <a:r>
              <a:rPr lang="en-GB" dirty="0">
                <a:latin typeface="Franklin Gothic Medium" panose="020B0603020102020204" pitchFamily="34" charset="0"/>
              </a:rPr>
              <a:t>There are 3 exams:</a:t>
            </a:r>
          </a:p>
          <a:p>
            <a:pPr marL="342900" indent="-342900">
              <a:buFont typeface="Arial" panose="020B0604020202020204" pitchFamily="34" charset="0"/>
              <a:buChar char="•"/>
            </a:pPr>
            <a:r>
              <a:rPr lang="en-GB" b="1" dirty="0">
                <a:latin typeface="Franklin Gothic Medium" panose="020B0603020102020204" pitchFamily="34" charset="0"/>
              </a:rPr>
              <a:t> Reading Paper </a:t>
            </a:r>
            <a:endParaRPr lang="en-GB" b="1" dirty="0" smtClean="0">
              <a:latin typeface="Franklin Gothic Medium" panose="020B0603020102020204" pitchFamily="34" charset="0"/>
            </a:endParaRPr>
          </a:p>
          <a:p>
            <a:pPr marL="342900" indent="-342900">
              <a:buFont typeface="Arial" panose="020B0604020202020204" pitchFamily="34" charset="0"/>
              <a:buChar char="•"/>
            </a:pPr>
            <a:r>
              <a:rPr lang="en-GB" b="1" dirty="0" smtClean="0">
                <a:latin typeface="Franklin Gothic Medium" panose="020B0603020102020204" pitchFamily="34" charset="0"/>
              </a:rPr>
              <a:t>Writing Paper</a:t>
            </a:r>
          </a:p>
          <a:p>
            <a:pPr marL="342900" indent="-342900">
              <a:buFont typeface="Arial" panose="020B0604020202020204" pitchFamily="34" charset="0"/>
              <a:buChar char="•"/>
            </a:pPr>
            <a:r>
              <a:rPr lang="en-GB" b="1" dirty="0" smtClean="0">
                <a:latin typeface="Franklin Gothic Medium" panose="020B0603020102020204" pitchFamily="34" charset="0"/>
              </a:rPr>
              <a:t> Speaking </a:t>
            </a:r>
            <a:r>
              <a:rPr lang="en-GB" b="1" dirty="0">
                <a:latin typeface="Franklin Gothic Medium" panose="020B0603020102020204" pitchFamily="34" charset="0"/>
              </a:rPr>
              <a:t>and Listening Exam</a:t>
            </a:r>
          </a:p>
          <a:p>
            <a:pPr marL="342900" indent="-342900">
              <a:buFont typeface="Arial" panose="020B0604020202020204" pitchFamily="34" charset="0"/>
              <a:buChar char="•"/>
            </a:pPr>
            <a:endParaRPr lang="en-GB" altLang="en-US" dirty="0">
              <a:latin typeface="Franklin Gothic Medium" panose="020B0603020102020204" pitchFamily="34" charset="0"/>
            </a:endParaRPr>
          </a:p>
          <a:p>
            <a:r>
              <a:rPr lang="en-GB" altLang="en-US" dirty="0">
                <a:latin typeface="Franklin Gothic Medium" panose="020B0603020102020204" pitchFamily="34" charset="0"/>
              </a:rPr>
              <a:t>We are working on different topics each week until you are </a:t>
            </a:r>
          </a:p>
          <a:p>
            <a:r>
              <a:rPr lang="en-GB" altLang="en-US" dirty="0">
                <a:latin typeface="Franklin Gothic Medium" panose="020B0603020102020204" pitchFamily="34" charset="0"/>
              </a:rPr>
              <a:t>familiar with everything you need to know to pass this exam! </a:t>
            </a:r>
          </a:p>
          <a:p>
            <a:endParaRPr lang="en-GB" b="1" dirty="0"/>
          </a:p>
        </p:txBody>
      </p:sp>
    </p:spTree>
    <p:extLst>
      <p:ext uri="{BB962C8B-B14F-4D97-AF65-F5344CB8AC3E}">
        <p14:creationId xmlns:p14="http://schemas.microsoft.com/office/powerpoint/2010/main" val="32429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Understand organisational features and use them to locate relevant information </a:t>
            </a:r>
          </a:p>
        </p:txBody>
      </p:sp>
      <p:sp>
        <p:nvSpPr>
          <p:cNvPr id="3" name="Content Placeholder 2"/>
          <p:cNvSpPr>
            <a:spLocks noGrp="1"/>
          </p:cNvSpPr>
          <p:nvPr>
            <p:ph idx="1"/>
          </p:nvPr>
        </p:nvSpPr>
        <p:spPr>
          <a:xfrm>
            <a:off x="7131886" y="2011680"/>
            <a:ext cx="3775316" cy="4510438"/>
          </a:xfrm>
        </p:spPr>
        <p:txBody>
          <a:bodyPr>
            <a:normAutofit/>
          </a:bodyPr>
          <a:lstStyle/>
          <a:p>
            <a:pPr marL="0" indent="0">
              <a:buNone/>
            </a:pPr>
            <a:r>
              <a:rPr lang="en-GB" dirty="0" smtClean="0"/>
              <a:t>List and Bullet Points</a:t>
            </a:r>
          </a:p>
          <a:p>
            <a:pPr marL="0" indent="0">
              <a:buNone/>
            </a:pPr>
            <a:r>
              <a:rPr lang="en-GB" sz="2000" dirty="0"/>
              <a:t>A menu is a list of pages or links on a website. Bullet points separate information so </a:t>
            </a:r>
            <a:r>
              <a:rPr lang="en-GB" sz="2000" dirty="0" smtClean="0"/>
              <a:t>it’s </a:t>
            </a:r>
            <a:r>
              <a:rPr lang="en-GB" sz="2000" dirty="0"/>
              <a:t>easier to read.</a:t>
            </a:r>
          </a:p>
          <a:p>
            <a:pPr marL="0" indent="0">
              <a:buNone/>
            </a:pPr>
            <a:r>
              <a:rPr lang="en-GB" dirty="0" smtClean="0"/>
              <a:t>Bold Text</a:t>
            </a:r>
          </a:p>
          <a:p>
            <a:pPr marL="0" indent="0">
              <a:buNone/>
            </a:pPr>
            <a:r>
              <a:rPr lang="en-GB" sz="2000" dirty="0"/>
              <a:t>Words might be in bold text or capitals letters to stand out</a:t>
            </a:r>
            <a:r>
              <a:rPr lang="en-GB" sz="2000" dirty="0" smtClean="0"/>
              <a:t>.</a:t>
            </a:r>
            <a:endParaRPr lang="en-GB" dirty="0"/>
          </a:p>
          <a:p>
            <a:pPr marL="0" indent="0">
              <a:buNone/>
            </a:pPr>
            <a:r>
              <a:rPr lang="en-GB" dirty="0" smtClean="0"/>
              <a:t>Links</a:t>
            </a:r>
          </a:p>
          <a:p>
            <a:pPr marL="0" indent="0">
              <a:buNone/>
            </a:pPr>
            <a:r>
              <a:rPr lang="en-GB" sz="2000" dirty="0"/>
              <a:t>A website will use links to take the user to another page/article on the site, or another website. </a:t>
            </a:r>
          </a:p>
          <a:p>
            <a:pPr marL="0" indent="0">
              <a:buNone/>
            </a:pPr>
            <a:endParaRPr lang="en-GB" dirty="0" smtClean="0"/>
          </a:p>
        </p:txBody>
      </p:sp>
      <p:pic>
        <p:nvPicPr>
          <p:cNvPr id="9" name="Picture 8"/>
          <p:cNvPicPr>
            <a:picLocks noChangeAspect="1"/>
          </p:cNvPicPr>
          <p:nvPr/>
        </p:nvPicPr>
        <p:blipFill rotWithShape="1">
          <a:blip r:embed="rId2"/>
          <a:srcRect l="17261" t="8792" r="20088" b="3602"/>
          <a:stretch/>
        </p:blipFill>
        <p:spPr>
          <a:xfrm>
            <a:off x="787160" y="2011680"/>
            <a:ext cx="5734409" cy="4510438"/>
          </a:xfrm>
          <a:prstGeom prst="rect">
            <a:avLst/>
          </a:prstGeom>
        </p:spPr>
      </p:pic>
      <p:sp>
        <p:nvSpPr>
          <p:cNvPr id="10" name="Oval 9"/>
          <p:cNvSpPr/>
          <p:nvPr/>
        </p:nvSpPr>
        <p:spPr>
          <a:xfrm>
            <a:off x="1397477" y="2838089"/>
            <a:ext cx="1009291" cy="90577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164569" y="4201063"/>
            <a:ext cx="3347051" cy="6556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424020" y="6116129"/>
            <a:ext cx="715992" cy="27432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49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text</a:t>
            </a:r>
            <a:endParaRPr lang="en-GB" dirty="0"/>
          </a:p>
        </p:txBody>
      </p:sp>
      <p:sp>
        <p:nvSpPr>
          <p:cNvPr id="3" name="Content Placeholder 2"/>
          <p:cNvSpPr>
            <a:spLocks noGrp="1"/>
          </p:cNvSpPr>
          <p:nvPr>
            <p:ph idx="1"/>
          </p:nvPr>
        </p:nvSpPr>
        <p:spPr/>
        <p:txBody>
          <a:bodyPr>
            <a:normAutofit fontScale="62500" lnSpcReduction="20000"/>
          </a:bodyPr>
          <a:lstStyle/>
          <a:p>
            <a:r>
              <a:rPr lang="en-GB" dirty="0"/>
              <a:t>The Disadvantages of Technology in the </a:t>
            </a:r>
            <a:r>
              <a:rPr lang="en-GB" dirty="0" smtClean="0"/>
              <a:t>Workplace</a:t>
            </a:r>
          </a:p>
          <a:p>
            <a:r>
              <a:rPr lang="en-GB" dirty="0" smtClean="0"/>
              <a:t> </a:t>
            </a:r>
            <a:r>
              <a:rPr lang="en-GB" dirty="0"/>
              <a:t>by Mary Nestor-Harper </a:t>
            </a:r>
            <a:endParaRPr lang="en-GB" dirty="0" smtClean="0"/>
          </a:p>
          <a:p>
            <a:r>
              <a:rPr lang="en-GB" dirty="0" smtClean="0"/>
              <a:t>A </a:t>
            </a:r>
            <a:r>
              <a:rPr lang="en-GB" dirty="0"/>
              <a:t>quick look around any workplace will tell you that digital technology is essential to business. Computer systems can run factories. Only a few operators are needed to keep the factory running. Every desk has a computer with the latest digital software. But, all this technology comes at a price. Using technology is necessary for businesses to compete in today's marketplace. But there are also some points to think about</a:t>
            </a:r>
            <a:r>
              <a:rPr lang="en-GB" dirty="0" smtClean="0"/>
              <a:t>.</a:t>
            </a:r>
          </a:p>
          <a:p>
            <a:r>
              <a:rPr lang="en-GB" dirty="0" smtClean="0"/>
              <a:t> </a:t>
            </a:r>
            <a:r>
              <a:rPr lang="en-GB" dirty="0"/>
              <a:t>1. At the next desk, John is conducting a job interview via Skype. Sue is walking through the office talking on her phone. Carlos is into the second hour of a webinar. Add these distractions to the normal noise of a busy workplace and it's no wonder that it's hard to get work done. Technology demands attention. The time saving advantages are often outweighed by constant distractions. </a:t>
            </a:r>
            <a:endParaRPr lang="en-GB" dirty="0" smtClean="0"/>
          </a:p>
          <a:p>
            <a:r>
              <a:rPr lang="en-GB" dirty="0" smtClean="0"/>
              <a:t>2</a:t>
            </a:r>
            <a:r>
              <a:rPr lang="en-GB" dirty="0"/>
              <a:t>. Mobile phones, email, texting and social media have largely replaced face-to-face communication. Recent research has found that we are losing important personal communication skills*. Too much reliance on electronic and digital methods of communication increases unnecessary electronic messages. This can mean a loss of vital personal contact</a:t>
            </a:r>
            <a:r>
              <a:rPr lang="en-GB" dirty="0" smtClean="0"/>
              <a:t>.</a:t>
            </a:r>
          </a:p>
          <a:p>
            <a:r>
              <a:rPr lang="en-GB" dirty="0" smtClean="0"/>
              <a:t> </a:t>
            </a:r>
            <a:r>
              <a:rPr lang="en-GB" dirty="0"/>
              <a:t>3. Technology is continually being improved. This needs constant and costly upgrading. Each new upgrade requires staff training. This takes time away from regular work. The loss of time coupled with the costs of software upgrades can reduce a company’s </a:t>
            </a:r>
            <a:r>
              <a:rPr lang="en-GB" dirty="0" smtClean="0"/>
              <a:t>profits</a:t>
            </a:r>
          </a:p>
          <a:p>
            <a:pPr marL="0" indent="0">
              <a:buNone/>
            </a:pPr>
            <a:r>
              <a:rPr lang="en-GB" dirty="0" smtClean="0">
                <a:solidFill>
                  <a:srgbClr val="002060"/>
                </a:solidFill>
              </a:rPr>
              <a:t>QUESTION – Which of the following best describes the writer’s views? Think about the tone/viewpoint/opinion of the writer</a:t>
            </a:r>
          </a:p>
          <a:p>
            <a:pPr marL="0" indent="0">
              <a:buNone/>
            </a:pPr>
            <a:r>
              <a:rPr lang="en-GB" dirty="0" smtClean="0"/>
              <a:t>a. positive          b  critical            c.  Neutral       d. angry</a:t>
            </a:r>
            <a:endParaRPr lang="en-GB" dirty="0"/>
          </a:p>
        </p:txBody>
      </p:sp>
    </p:spTree>
    <p:extLst>
      <p:ext uri="{BB962C8B-B14F-4D97-AF65-F5344CB8AC3E}">
        <p14:creationId xmlns:p14="http://schemas.microsoft.com/office/powerpoint/2010/main" val="164286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Exam</a:t>
            </a:r>
          </a:p>
        </p:txBody>
      </p:sp>
      <p:sp>
        <p:nvSpPr>
          <p:cNvPr id="3" name="Text Placeholder 2"/>
          <p:cNvSpPr>
            <a:spLocks noGrp="1"/>
          </p:cNvSpPr>
          <p:nvPr>
            <p:ph type="body" idx="1"/>
          </p:nvPr>
        </p:nvSpPr>
        <p:spPr>
          <a:xfrm>
            <a:off x="833191" y="4010334"/>
            <a:ext cx="10515600" cy="2581147"/>
          </a:xfrm>
        </p:spPr>
        <p:txBody>
          <a:bodyPr>
            <a:noAutofit/>
          </a:bodyPr>
          <a:lstStyle/>
          <a:p>
            <a:r>
              <a:rPr lang="en-GB" sz="1600" dirty="0">
                <a:solidFill>
                  <a:srgbClr val="002060"/>
                </a:solidFill>
              </a:rPr>
              <a:t>You will be assessed on</a:t>
            </a:r>
            <a:r>
              <a:rPr lang="en-GB" sz="1600" dirty="0" smtClean="0">
                <a:solidFill>
                  <a:srgbClr val="002060"/>
                </a:solidFill>
              </a:rPr>
              <a:t>:</a:t>
            </a:r>
          </a:p>
          <a:p>
            <a:r>
              <a:rPr lang="en-GB" sz="1600" dirty="0" smtClean="0"/>
              <a:t> </a:t>
            </a:r>
            <a:r>
              <a:rPr lang="en-GB" sz="1600" dirty="0"/>
              <a:t> Communicating information, ideas and opinions clearly, coherently and </a:t>
            </a:r>
            <a:r>
              <a:rPr lang="en-GB" sz="1600" dirty="0" smtClean="0"/>
              <a:t>accurately</a:t>
            </a:r>
          </a:p>
          <a:p>
            <a:r>
              <a:rPr lang="en-GB" sz="1600" dirty="0" smtClean="0"/>
              <a:t> </a:t>
            </a:r>
            <a:r>
              <a:rPr lang="en-GB" sz="1600" dirty="0"/>
              <a:t> Communicating with appropriate detail to suit purpose and </a:t>
            </a:r>
            <a:r>
              <a:rPr lang="en-GB" sz="1600" dirty="0" smtClean="0"/>
              <a:t>audience</a:t>
            </a:r>
          </a:p>
          <a:p>
            <a:r>
              <a:rPr lang="en-GB" sz="1600" dirty="0" smtClean="0"/>
              <a:t> </a:t>
            </a:r>
            <a:r>
              <a:rPr lang="en-GB" sz="1600" dirty="0"/>
              <a:t>Using appropriate format, structure and language for purpose and </a:t>
            </a:r>
            <a:r>
              <a:rPr lang="en-GB" sz="1600" dirty="0" smtClean="0"/>
              <a:t>audience</a:t>
            </a:r>
          </a:p>
          <a:p>
            <a:r>
              <a:rPr lang="en-GB" sz="1600" dirty="0" smtClean="0"/>
              <a:t> </a:t>
            </a:r>
            <a:r>
              <a:rPr lang="en-GB" sz="1600" dirty="0"/>
              <a:t> Writing consistently and accurately in complex sentences, using paragraphs where </a:t>
            </a:r>
            <a:r>
              <a:rPr lang="en-GB" sz="1600" dirty="0" smtClean="0"/>
              <a:t>appropriate</a:t>
            </a:r>
          </a:p>
          <a:p>
            <a:r>
              <a:rPr lang="en-GB" sz="1600" dirty="0" smtClean="0"/>
              <a:t> </a:t>
            </a:r>
            <a:r>
              <a:rPr lang="en-GB" sz="1600" dirty="0"/>
              <a:t> Using correct spelling, punctuation and grammar</a:t>
            </a:r>
          </a:p>
        </p:txBody>
      </p:sp>
    </p:spTree>
    <p:extLst>
      <p:ext uri="{BB962C8B-B14F-4D97-AF65-F5344CB8AC3E}">
        <p14:creationId xmlns:p14="http://schemas.microsoft.com/office/powerpoint/2010/main" val="102033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Use a range of punctuation correctly </a:t>
            </a:r>
          </a:p>
        </p:txBody>
      </p:sp>
      <p:sp>
        <p:nvSpPr>
          <p:cNvPr id="3" name="TextBox 2"/>
          <p:cNvSpPr txBox="1"/>
          <p:nvPr/>
        </p:nvSpPr>
        <p:spPr>
          <a:xfrm>
            <a:off x="598516" y="2044931"/>
            <a:ext cx="2128059"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t>Full Stops</a:t>
            </a:r>
          </a:p>
          <a:p>
            <a:r>
              <a:rPr lang="en-GB" dirty="0" smtClean="0"/>
              <a:t>Use at the end of a sentence when your point is finished. </a:t>
            </a:r>
          </a:p>
          <a:p>
            <a:endParaRPr lang="en-GB" dirty="0"/>
          </a:p>
          <a:p>
            <a:endParaRPr lang="en-GB" dirty="0"/>
          </a:p>
        </p:txBody>
      </p:sp>
      <p:sp>
        <p:nvSpPr>
          <p:cNvPr id="6" name="TextBox 5"/>
          <p:cNvSpPr txBox="1"/>
          <p:nvPr/>
        </p:nvSpPr>
        <p:spPr>
          <a:xfrm>
            <a:off x="2804160" y="2044930"/>
            <a:ext cx="2128059"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t>Question Mark</a:t>
            </a:r>
          </a:p>
          <a:p>
            <a:r>
              <a:rPr lang="en-GB" dirty="0" smtClean="0"/>
              <a:t>Use instead of full stop at end of sentence when asking a question.</a:t>
            </a:r>
          </a:p>
          <a:p>
            <a:endParaRPr lang="en-GB" dirty="0"/>
          </a:p>
        </p:txBody>
      </p:sp>
      <p:sp>
        <p:nvSpPr>
          <p:cNvPr id="7" name="TextBox 6"/>
          <p:cNvSpPr txBox="1"/>
          <p:nvPr/>
        </p:nvSpPr>
        <p:spPr>
          <a:xfrm>
            <a:off x="5009804" y="2044930"/>
            <a:ext cx="2128059"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smtClean="0"/>
              <a:t>Exclamation Mark</a:t>
            </a:r>
          </a:p>
          <a:p>
            <a:r>
              <a:rPr lang="en-GB" dirty="0" smtClean="0"/>
              <a:t>Use at the end of sentence instead of full stop for a command or when shouting.</a:t>
            </a:r>
            <a:endParaRPr lang="en-GB" dirty="0"/>
          </a:p>
        </p:txBody>
      </p:sp>
      <p:sp>
        <p:nvSpPr>
          <p:cNvPr id="8" name="TextBox 7"/>
          <p:cNvSpPr txBox="1"/>
          <p:nvPr/>
        </p:nvSpPr>
        <p:spPr>
          <a:xfrm>
            <a:off x="7215448" y="2044930"/>
            <a:ext cx="2128059"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Capital letters</a:t>
            </a:r>
          </a:p>
          <a:p>
            <a:pPr marL="285750" indent="-285750">
              <a:buFont typeface="Arial" panose="020B0604020202020204" pitchFamily="34" charset="0"/>
              <a:buChar char="•"/>
            </a:pPr>
            <a:r>
              <a:rPr lang="en-GB" dirty="0" smtClean="0"/>
              <a:t>Start of sentence</a:t>
            </a:r>
          </a:p>
          <a:p>
            <a:pPr marL="285750" indent="-285750">
              <a:buFont typeface="Arial" panose="020B0604020202020204" pitchFamily="34" charset="0"/>
              <a:buChar char="•"/>
            </a:pPr>
            <a:r>
              <a:rPr lang="en-GB" dirty="0" smtClean="0"/>
              <a:t>Names of people, places, books and films</a:t>
            </a:r>
          </a:p>
          <a:p>
            <a:pPr marL="285750" indent="-285750">
              <a:buFont typeface="Arial" panose="020B0604020202020204" pitchFamily="34" charset="0"/>
              <a:buChar char="•"/>
            </a:pPr>
            <a:r>
              <a:rPr lang="en-GB" dirty="0" smtClean="0"/>
              <a:t>Days and Months</a:t>
            </a:r>
          </a:p>
        </p:txBody>
      </p:sp>
      <p:sp>
        <p:nvSpPr>
          <p:cNvPr id="9" name="TextBox 8"/>
          <p:cNvSpPr txBox="1"/>
          <p:nvPr/>
        </p:nvSpPr>
        <p:spPr>
          <a:xfrm>
            <a:off x="9421092" y="2044930"/>
            <a:ext cx="2116974"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smtClean="0"/>
              <a:t>Commas</a:t>
            </a:r>
          </a:p>
          <a:p>
            <a:pPr marL="285750" indent="-285750">
              <a:buFont typeface="Arial" panose="020B0604020202020204" pitchFamily="34" charset="0"/>
              <a:buChar char="•"/>
            </a:pPr>
            <a:r>
              <a:rPr lang="en-GB" dirty="0" smtClean="0"/>
              <a:t>In lists between each part </a:t>
            </a:r>
          </a:p>
          <a:p>
            <a:pPr marL="285750" indent="-285750">
              <a:buFont typeface="Arial" panose="020B0604020202020204" pitchFamily="34" charset="0"/>
              <a:buChar char="•"/>
            </a:pPr>
            <a:r>
              <a:rPr lang="en-GB" dirty="0" smtClean="0"/>
              <a:t>To add extra information in the sentence</a:t>
            </a:r>
            <a:endParaRPr lang="en-GB" dirty="0"/>
          </a:p>
        </p:txBody>
      </p:sp>
      <p:sp>
        <p:nvSpPr>
          <p:cNvPr id="10" name="TextBox 9"/>
          <p:cNvSpPr txBox="1"/>
          <p:nvPr/>
        </p:nvSpPr>
        <p:spPr>
          <a:xfrm>
            <a:off x="598516" y="3909414"/>
            <a:ext cx="10939550" cy="2862322"/>
          </a:xfrm>
          <a:prstGeom prst="rect">
            <a:avLst/>
          </a:prstGeom>
          <a:noFill/>
        </p:spPr>
        <p:txBody>
          <a:bodyPr wrap="square" rtlCol="0">
            <a:spAutoFit/>
          </a:bodyPr>
          <a:lstStyle/>
          <a:p>
            <a:r>
              <a:rPr lang="en-GB" dirty="0" smtClean="0"/>
              <a:t>Add the missing punctuation and capital letters:</a:t>
            </a:r>
          </a:p>
          <a:p>
            <a:endParaRPr lang="en-GB" dirty="0"/>
          </a:p>
          <a:p>
            <a:r>
              <a:rPr lang="en-GB" dirty="0" smtClean="0"/>
              <a:t>the ornate </a:t>
            </a:r>
            <a:r>
              <a:rPr lang="en-GB" dirty="0"/>
              <a:t>mahogany wardrobe was covered with </a:t>
            </a:r>
            <a:r>
              <a:rPr lang="en-GB" dirty="0" smtClean="0"/>
              <a:t>dust</a:t>
            </a:r>
            <a:endParaRPr lang="en-GB" b="1" dirty="0" smtClean="0">
              <a:solidFill>
                <a:srgbClr val="FF0000"/>
              </a:solidFill>
            </a:endParaRPr>
          </a:p>
          <a:p>
            <a:r>
              <a:rPr lang="en-GB" b="1" dirty="0" smtClean="0">
                <a:solidFill>
                  <a:schemeClr val="accent1"/>
                </a:solidFill>
              </a:rPr>
              <a:t>T</a:t>
            </a:r>
            <a:r>
              <a:rPr lang="en-GB" b="1" dirty="0" smtClean="0"/>
              <a:t>he ornate</a:t>
            </a:r>
            <a:r>
              <a:rPr lang="en-GB" b="1" dirty="0" smtClean="0">
                <a:solidFill>
                  <a:schemeClr val="accent1"/>
                </a:solidFill>
              </a:rPr>
              <a:t>,</a:t>
            </a:r>
            <a:r>
              <a:rPr lang="en-GB" b="1" dirty="0" smtClean="0">
                <a:solidFill>
                  <a:srgbClr val="FF0000"/>
                </a:solidFill>
              </a:rPr>
              <a:t> </a:t>
            </a:r>
            <a:r>
              <a:rPr lang="en-GB" b="1" dirty="0" smtClean="0"/>
              <a:t>mahogany wardrobe was covered with dust</a:t>
            </a:r>
            <a:r>
              <a:rPr lang="en-GB" b="1" dirty="0" smtClean="0">
                <a:solidFill>
                  <a:schemeClr val="accent1"/>
                </a:solidFill>
              </a:rPr>
              <a:t>.</a:t>
            </a:r>
            <a:endParaRPr lang="en-GB" b="1" dirty="0">
              <a:solidFill>
                <a:schemeClr val="accent1"/>
              </a:solidFill>
            </a:endParaRPr>
          </a:p>
          <a:p>
            <a:r>
              <a:rPr lang="en-GB" dirty="0" smtClean="0"/>
              <a:t>how </a:t>
            </a:r>
            <a:r>
              <a:rPr lang="en-GB" dirty="0"/>
              <a:t>dare you speak to me like </a:t>
            </a:r>
            <a:r>
              <a:rPr lang="en-GB" dirty="0" smtClean="0"/>
              <a:t>that</a:t>
            </a:r>
            <a:endParaRPr lang="en-GB" b="1" dirty="0" smtClean="0">
              <a:solidFill>
                <a:srgbClr val="FF0000"/>
              </a:solidFill>
            </a:endParaRPr>
          </a:p>
          <a:p>
            <a:r>
              <a:rPr lang="en-GB" b="1" dirty="0" smtClean="0">
                <a:solidFill>
                  <a:schemeClr val="accent1"/>
                </a:solidFill>
              </a:rPr>
              <a:t>H</a:t>
            </a:r>
            <a:r>
              <a:rPr lang="en-GB" b="1" dirty="0" smtClean="0"/>
              <a:t>ow dare you speak to me like that</a:t>
            </a:r>
            <a:r>
              <a:rPr lang="en-GB" b="1" dirty="0" smtClean="0">
                <a:solidFill>
                  <a:schemeClr val="accent1"/>
                </a:solidFill>
              </a:rPr>
              <a:t>!</a:t>
            </a:r>
            <a:endParaRPr lang="en-GB" b="1" dirty="0">
              <a:solidFill>
                <a:schemeClr val="accent1"/>
              </a:solidFill>
            </a:endParaRPr>
          </a:p>
          <a:p>
            <a:r>
              <a:rPr lang="en-GB" dirty="0" smtClean="0"/>
              <a:t>what </a:t>
            </a:r>
            <a:r>
              <a:rPr lang="en-GB" dirty="0"/>
              <a:t>time does the film </a:t>
            </a:r>
            <a:r>
              <a:rPr lang="en-GB" dirty="0" smtClean="0"/>
              <a:t>start</a:t>
            </a:r>
          </a:p>
          <a:p>
            <a:r>
              <a:rPr lang="en-GB" b="1" dirty="0" smtClean="0">
                <a:solidFill>
                  <a:schemeClr val="accent1"/>
                </a:solidFill>
              </a:rPr>
              <a:t>W</a:t>
            </a:r>
            <a:r>
              <a:rPr lang="en-GB" b="1" dirty="0" smtClean="0"/>
              <a:t>hat time does the film start</a:t>
            </a:r>
            <a:r>
              <a:rPr lang="en-GB" b="1" dirty="0" smtClean="0">
                <a:solidFill>
                  <a:schemeClr val="accent1"/>
                </a:solidFill>
              </a:rPr>
              <a:t>?</a:t>
            </a:r>
            <a:endParaRPr lang="en-GB" b="1" dirty="0">
              <a:solidFill>
                <a:schemeClr val="accent1"/>
              </a:solidFill>
            </a:endParaRPr>
          </a:p>
          <a:p>
            <a:r>
              <a:rPr lang="en-GB" dirty="0" smtClean="0"/>
              <a:t>hidden </a:t>
            </a:r>
            <a:r>
              <a:rPr lang="en-GB" dirty="0"/>
              <a:t>beneath the autumnal </a:t>
            </a:r>
            <a:r>
              <a:rPr lang="en-GB" dirty="0" smtClean="0"/>
              <a:t>leaves the </a:t>
            </a:r>
            <a:r>
              <a:rPr lang="en-GB" dirty="0"/>
              <a:t>fox watched a rabbit slowly </a:t>
            </a:r>
            <a:r>
              <a:rPr lang="en-GB" dirty="0" smtClean="0"/>
              <a:t>approach</a:t>
            </a:r>
            <a:endParaRPr lang="en-GB" b="1" dirty="0">
              <a:solidFill>
                <a:srgbClr val="FF0000"/>
              </a:solidFill>
            </a:endParaRPr>
          </a:p>
          <a:p>
            <a:r>
              <a:rPr lang="en-GB" b="1" dirty="0" smtClean="0">
                <a:solidFill>
                  <a:schemeClr val="accent1"/>
                </a:solidFill>
              </a:rPr>
              <a:t>H</a:t>
            </a:r>
            <a:r>
              <a:rPr lang="en-GB" b="1" dirty="0" smtClean="0"/>
              <a:t>idden beneath the autumnal leaves</a:t>
            </a:r>
            <a:r>
              <a:rPr lang="en-GB" b="1" dirty="0" smtClean="0">
                <a:solidFill>
                  <a:schemeClr val="accent1"/>
                </a:solidFill>
              </a:rPr>
              <a:t>,</a:t>
            </a:r>
            <a:r>
              <a:rPr lang="en-GB" b="1" dirty="0" smtClean="0">
                <a:solidFill>
                  <a:srgbClr val="FF0000"/>
                </a:solidFill>
              </a:rPr>
              <a:t> </a:t>
            </a:r>
            <a:r>
              <a:rPr lang="en-GB" b="1" dirty="0" smtClean="0"/>
              <a:t>the fox watched a rabbit slowly approach</a:t>
            </a:r>
            <a:r>
              <a:rPr lang="en-GB" b="1" dirty="0" smtClean="0">
                <a:solidFill>
                  <a:schemeClr val="accent1"/>
                </a:solidFill>
              </a:rPr>
              <a:t>.</a:t>
            </a:r>
            <a:endParaRPr lang="en-GB" b="1" dirty="0">
              <a:solidFill>
                <a:schemeClr val="accent1"/>
              </a:solidFill>
            </a:endParaRPr>
          </a:p>
        </p:txBody>
      </p:sp>
      <p:sp>
        <p:nvSpPr>
          <p:cNvPr id="2" name="Oval 1"/>
          <p:cNvSpPr/>
          <p:nvPr/>
        </p:nvSpPr>
        <p:spPr>
          <a:xfrm>
            <a:off x="8573058" y="4317752"/>
            <a:ext cx="2319453" cy="1342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Stretch and challenge –colons and semi colons</a:t>
            </a:r>
            <a:endParaRPr lang="en-GB" dirty="0"/>
          </a:p>
        </p:txBody>
      </p:sp>
    </p:spTree>
    <p:extLst>
      <p:ext uri="{BB962C8B-B14F-4D97-AF65-F5344CB8AC3E}">
        <p14:creationId xmlns:p14="http://schemas.microsoft.com/office/powerpoint/2010/main" val="3720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 irregular plurals </a:t>
            </a:r>
          </a:p>
        </p:txBody>
      </p:sp>
      <p:sp>
        <p:nvSpPr>
          <p:cNvPr id="3" name="Content Placeholder 2"/>
          <p:cNvSpPr>
            <a:spLocks noGrp="1"/>
          </p:cNvSpPr>
          <p:nvPr>
            <p:ph idx="1"/>
          </p:nvPr>
        </p:nvSpPr>
        <p:spPr>
          <a:xfrm>
            <a:off x="1202919" y="2319251"/>
            <a:ext cx="9784080" cy="3940233"/>
          </a:xfrm>
        </p:spPr>
        <p:txBody>
          <a:bodyPr/>
          <a:lstStyle/>
          <a:p>
            <a:pPr marL="0" indent="0">
              <a:buNone/>
            </a:pPr>
            <a:r>
              <a:rPr lang="en-GB" dirty="0" smtClean="0"/>
              <a:t>Different words follow different rules when becoming plural. </a:t>
            </a:r>
          </a:p>
          <a:p>
            <a:pPr marL="0" indent="0">
              <a:buNone/>
            </a:pPr>
            <a:r>
              <a:rPr lang="en-GB" dirty="0" smtClean="0"/>
              <a:t>You need to be aware of the words that form irregular plurals. </a:t>
            </a:r>
          </a:p>
          <a:p>
            <a:pPr marL="0" indent="0">
              <a:buNone/>
            </a:pPr>
            <a:r>
              <a:rPr lang="en-GB" b="1" dirty="0" smtClean="0"/>
              <a:t>What are the plurals of these words?   TOY –TOYS/ box-boxes</a:t>
            </a:r>
          </a:p>
          <a:p>
            <a:pPr marL="0" indent="0">
              <a:buNone/>
            </a:pPr>
            <a:r>
              <a:rPr lang="en-GB" dirty="0" smtClean="0"/>
              <a:t>Child –</a:t>
            </a:r>
          </a:p>
          <a:p>
            <a:pPr marL="0" indent="0">
              <a:buNone/>
            </a:pPr>
            <a:r>
              <a:rPr lang="en-GB" dirty="0" smtClean="0"/>
              <a:t>Woman –</a:t>
            </a:r>
          </a:p>
          <a:p>
            <a:pPr marL="0" indent="0">
              <a:buNone/>
            </a:pPr>
            <a:r>
              <a:rPr lang="en-GB" dirty="0" smtClean="0"/>
              <a:t>Tooth –</a:t>
            </a:r>
          </a:p>
          <a:p>
            <a:pPr marL="0" indent="0">
              <a:buNone/>
            </a:pPr>
            <a:r>
              <a:rPr lang="en-GB" dirty="0" smtClean="0"/>
              <a:t>Mouse –</a:t>
            </a:r>
          </a:p>
          <a:p>
            <a:pPr marL="0" indent="0">
              <a:buNone/>
            </a:pPr>
            <a:r>
              <a:rPr lang="en-GB" dirty="0" smtClean="0"/>
              <a:t>Person – </a:t>
            </a:r>
            <a:endParaRPr lang="en-GB" b="1" dirty="0"/>
          </a:p>
          <a:p>
            <a:pPr marL="0" indent="0">
              <a:buNone/>
            </a:pPr>
            <a:endParaRPr lang="en-GB" b="1" dirty="0"/>
          </a:p>
        </p:txBody>
      </p:sp>
      <p:sp>
        <p:nvSpPr>
          <p:cNvPr id="4" name="TextBox 3"/>
          <p:cNvSpPr txBox="1"/>
          <p:nvPr/>
        </p:nvSpPr>
        <p:spPr>
          <a:xfrm>
            <a:off x="2202875" y="3756873"/>
            <a:ext cx="1080654"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000" dirty="0" smtClean="0"/>
              <a:t>Children</a:t>
            </a:r>
            <a:endParaRPr lang="en-GB" sz="2000" dirty="0"/>
          </a:p>
        </p:txBody>
      </p:sp>
      <p:sp>
        <p:nvSpPr>
          <p:cNvPr id="5" name="TextBox 4"/>
          <p:cNvSpPr txBox="1"/>
          <p:nvPr/>
        </p:nvSpPr>
        <p:spPr>
          <a:xfrm>
            <a:off x="2430088" y="4230629"/>
            <a:ext cx="1028007"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000" dirty="0" smtClean="0"/>
              <a:t>Women</a:t>
            </a:r>
            <a:endParaRPr lang="en-GB" sz="2000" dirty="0"/>
          </a:p>
        </p:txBody>
      </p:sp>
      <p:sp>
        <p:nvSpPr>
          <p:cNvPr id="6" name="TextBox 5"/>
          <p:cNvSpPr txBox="1"/>
          <p:nvPr/>
        </p:nvSpPr>
        <p:spPr>
          <a:xfrm>
            <a:off x="2255523" y="4716133"/>
            <a:ext cx="828500"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000" dirty="0" smtClean="0"/>
              <a:t>Teeth</a:t>
            </a:r>
            <a:endParaRPr lang="en-GB" sz="2000" dirty="0"/>
          </a:p>
        </p:txBody>
      </p:sp>
      <p:sp>
        <p:nvSpPr>
          <p:cNvPr id="7" name="TextBox 6"/>
          <p:cNvSpPr txBox="1"/>
          <p:nvPr/>
        </p:nvSpPr>
        <p:spPr>
          <a:xfrm>
            <a:off x="2319252" y="5199919"/>
            <a:ext cx="701041"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000" dirty="0" smtClean="0"/>
              <a:t>Mice</a:t>
            </a:r>
            <a:endParaRPr lang="en-GB" sz="2000" dirty="0"/>
          </a:p>
        </p:txBody>
      </p:sp>
      <p:sp>
        <p:nvSpPr>
          <p:cNvPr id="8" name="TextBox 7"/>
          <p:cNvSpPr txBox="1"/>
          <p:nvPr/>
        </p:nvSpPr>
        <p:spPr>
          <a:xfrm>
            <a:off x="2341421" y="5675392"/>
            <a:ext cx="942108"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000" dirty="0" smtClean="0"/>
              <a:t>People</a:t>
            </a:r>
            <a:endParaRPr lang="en-GB" sz="2000" dirty="0"/>
          </a:p>
        </p:txBody>
      </p:sp>
    </p:spTree>
    <p:extLst>
      <p:ext uri="{BB962C8B-B14F-4D97-AF65-F5344CB8AC3E}">
        <p14:creationId xmlns:p14="http://schemas.microsoft.com/office/powerpoint/2010/main" val="6133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subject-verb agreement, consistent use of tense, definite and indefinite articles</a:t>
            </a:r>
          </a:p>
        </p:txBody>
      </p:sp>
      <p:sp>
        <p:nvSpPr>
          <p:cNvPr id="4" name="Content Placeholder 2"/>
          <p:cNvSpPr txBox="1">
            <a:spLocks/>
          </p:cNvSpPr>
          <p:nvPr/>
        </p:nvSpPr>
        <p:spPr>
          <a:xfrm>
            <a:off x="1202919" y="2011680"/>
            <a:ext cx="9784080" cy="4438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400" b="1" dirty="0" smtClean="0"/>
              <a:t>Verbs </a:t>
            </a:r>
            <a:r>
              <a:rPr lang="en-GB" sz="2400" dirty="0" smtClean="0"/>
              <a:t>are action words.</a:t>
            </a:r>
          </a:p>
          <a:p>
            <a:pPr marL="0" indent="0">
              <a:buFont typeface="Wingdings" pitchFamily="2" charset="2"/>
              <a:buNone/>
            </a:pPr>
            <a:r>
              <a:rPr lang="en-GB" sz="2400" b="1" dirty="0" smtClean="0"/>
              <a:t>Subjects</a:t>
            </a:r>
            <a:r>
              <a:rPr lang="en-GB" sz="2400" dirty="0" smtClean="0"/>
              <a:t> are the person or thing doing the action of the verb.</a:t>
            </a:r>
          </a:p>
          <a:p>
            <a:pPr marL="0" indent="0">
              <a:buFont typeface="Wingdings" pitchFamily="2" charset="2"/>
              <a:buNone/>
            </a:pPr>
            <a:endParaRPr lang="en-GB" sz="2400" dirty="0" smtClean="0"/>
          </a:p>
          <a:p>
            <a:pPr marL="0" indent="0">
              <a:buFont typeface="Wingdings" pitchFamily="2" charset="2"/>
              <a:buNone/>
            </a:pPr>
            <a:r>
              <a:rPr lang="en-GB" dirty="0" smtClean="0"/>
              <a:t>The verb form can change depending on whether the subject is singular or plural.</a:t>
            </a:r>
          </a:p>
          <a:p>
            <a:pPr marL="0" indent="0">
              <a:buFont typeface="Wingdings" pitchFamily="2" charset="2"/>
              <a:buNone/>
            </a:pPr>
            <a:r>
              <a:rPr lang="en-GB" dirty="0" smtClean="0"/>
              <a:t>The verb </a:t>
            </a:r>
            <a:r>
              <a:rPr lang="en-GB" b="1" i="1" dirty="0" smtClean="0">
                <a:solidFill>
                  <a:schemeClr val="accent2"/>
                </a:solidFill>
              </a:rPr>
              <a:t>must</a:t>
            </a:r>
            <a:r>
              <a:rPr lang="en-GB" b="1" i="1" dirty="0" smtClean="0">
                <a:solidFill>
                  <a:srgbClr val="00B050"/>
                </a:solidFill>
              </a:rPr>
              <a:t> </a:t>
            </a:r>
            <a:r>
              <a:rPr lang="en-GB" dirty="0" smtClean="0"/>
              <a:t>always agree with its subject. </a:t>
            </a:r>
          </a:p>
          <a:p>
            <a:pPr marL="0" indent="0">
              <a:buFont typeface="Wingdings" pitchFamily="2" charset="2"/>
              <a:buNone/>
            </a:pPr>
            <a:r>
              <a:rPr lang="en-GB" dirty="0" smtClean="0"/>
              <a:t>Single subject = single verb </a:t>
            </a:r>
          </a:p>
          <a:p>
            <a:pPr marL="0" indent="0">
              <a:buFont typeface="Wingdings" pitchFamily="2" charset="2"/>
              <a:buNone/>
            </a:pPr>
            <a:r>
              <a:rPr lang="en-GB" dirty="0" smtClean="0"/>
              <a:t>Plural subject = plural verb </a:t>
            </a:r>
          </a:p>
          <a:p>
            <a:pPr marL="0" indent="0">
              <a:buFont typeface="Wingdings" pitchFamily="2" charset="2"/>
              <a:buNone/>
            </a:pPr>
            <a:r>
              <a:rPr lang="en-GB" dirty="0" smtClean="0"/>
              <a:t>For example: The </a:t>
            </a:r>
            <a:r>
              <a:rPr lang="en-GB" b="1" i="1" dirty="0" smtClean="0">
                <a:solidFill>
                  <a:schemeClr val="accent1"/>
                </a:solidFill>
              </a:rPr>
              <a:t>car park </a:t>
            </a:r>
            <a:r>
              <a:rPr lang="en-GB" dirty="0" smtClean="0"/>
              <a:t>(singular subject) </a:t>
            </a:r>
            <a:r>
              <a:rPr lang="en-GB" b="1" i="1" dirty="0" smtClean="0">
                <a:solidFill>
                  <a:schemeClr val="accent1"/>
                </a:solidFill>
              </a:rPr>
              <a:t>was</a:t>
            </a:r>
            <a:r>
              <a:rPr lang="en-GB" i="1" dirty="0" smtClean="0"/>
              <a:t> </a:t>
            </a:r>
            <a:r>
              <a:rPr lang="en-GB" dirty="0" smtClean="0"/>
              <a:t>(verb) full. </a:t>
            </a:r>
          </a:p>
          <a:p>
            <a:pPr marL="0" indent="0">
              <a:buFont typeface="Wingdings" pitchFamily="2" charset="2"/>
              <a:buNone/>
            </a:pPr>
            <a:r>
              <a:rPr lang="en-GB" dirty="0" smtClean="0"/>
              <a:t>	            The </a:t>
            </a:r>
            <a:r>
              <a:rPr lang="en-GB" b="1" i="1" dirty="0" smtClean="0">
                <a:solidFill>
                  <a:schemeClr val="accent1"/>
                </a:solidFill>
              </a:rPr>
              <a:t>car parks </a:t>
            </a:r>
            <a:r>
              <a:rPr lang="en-GB" dirty="0" smtClean="0"/>
              <a:t>(plural subject) </a:t>
            </a:r>
            <a:r>
              <a:rPr lang="en-GB" dirty="0" smtClean="0">
                <a:solidFill>
                  <a:srgbClr val="FF0000"/>
                </a:solidFill>
              </a:rPr>
              <a:t> </a:t>
            </a:r>
            <a:r>
              <a:rPr lang="en-GB" b="1" i="1" dirty="0" smtClean="0">
                <a:solidFill>
                  <a:srgbClr val="FF0000"/>
                </a:solidFill>
              </a:rPr>
              <a:t>were </a:t>
            </a:r>
            <a:r>
              <a:rPr lang="en-GB" dirty="0" smtClean="0"/>
              <a:t>(verb) full. </a:t>
            </a:r>
          </a:p>
          <a:p>
            <a:pPr marL="0" indent="0">
              <a:buFont typeface="Wingdings" pitchFamily="2" charset="2"/>
              <a:buNone/>
            </a:pPr>
            <a:endParaRPr lang="en-GB" dirty="0" smtClean="0"/>
          </a:p>
          <a:p>
            <a:pPr marL="0" indent="0">
              <a:buFont typeface="Wingdings" pitchFamily="2" charset="2"/>
              <a:buNone/>
            </a:pPr>
            <a:endParaRPr lang="en-GB" dirty="0"/>
          </a:p>
        </p:txBody>
      </p:sp>
    </p:spTree>
    <p:extLst>
      <p:ext uri="{BB962C8B-B14F-4D97-AF65-F5344CB8AC3E}">
        <p14:creationId xmlns:p14="http://schemas.microsoft.com/office/powerpoint/2010/main" val="2049702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L2</a:t>
            </a:r>
            <a:endParaRPr lang="en-GB" dirty="0"/>
          </a:p>
        </p:txBody>
      </p:sp>
      <p:sp>
        <p:nvSpPr>
          <p:cNvPr id="3" name="Content Placeholder 2"/>
          <p:cNvSpPr>
            <a:spLocks noGrp="1"/>
          </p:cNvSpPr>
          <p:nvPr>
            <p:ph idx="1"/>
          </p:nvPr>
        </p:nvSpPr>
        <p:spPr/>
        <p:txBody>
          <a:bodyPr>
            <a:normAutofit/>
          </a:bodyPr>
          <a:lstStyle/>
          <a:p>
            <a:r>
              <a:rPr lang="en-GB" sz="1800" dirty="0"/>
              <a:t>Question 1 </a:t>
            </a:r>
            <a:endParaRPr lang="en-GB" sz="1800" dirty="0" smtClean="0"/>
          </a:p>
          <a:p>
            <a:r>
              <a:rPr lang="en-GB" sz="1800" dirty="0" smtClean="0"/>
              <a:t>One </a:t>
            </a:r>
            <a:r>
              <a:rPr lang="en-GB" sz="1800" dirty="0"/>
              <a:t>flight from London to South Africa produces as much pollution as each passenger heating their own home for a whole year. Aircraft fuel is one of the biggest causes of global warming and climate change</a:t>
            </a:r>
            <a:r>
              <a:rPr lang="en-GB" sz="1800" dirty="0" smtClean="0"/>
              <a:t>.</a:t>
            </a:r>
          </a:p>
          <a:p>
            <a:r>
              <a:rPr lang="en-GB" sz="1800" dirty="0" smtClean="0"/>
              <a:t> </a:t>
            </a:r>
            <a:r>
              <a:rPr lang="en-GB" sz="1800" dirty="0"/>
              <a:t>Should we reduce the amount we fly? </a:t>
            </a:r>
            <a:endParaRPr lang="en-GB" sz="1800" dirty="0" smtClean="0"/>
          </a:p>
          <a:p>
            <a:r>
              <a:rPr lang="en-GB" sz="1800" dirty="0" smtClean="0"/>
              <a:t>Should </a:t>
            </a:r>
            <a:r>
              <a:rPr lang="en-GB" sz="1800" dirty="0"/>
              <a:t>we only take holidays in the UK? </a:t>
            </a:r>
            <a:endParaRPr lang="en-GB" sz="1800" dirty="0" smtClean="0"/>
          </a:p>
          <a:p>
            <a:r>
              <a:rPr lang="en-GB" sz="1800" dirty="0" smtClean="0"/>
              <a:t>Should </a:t>
            </a:r>
            <a:r>
              <a:rPr lang="en-GB" sz="1800" dirty="0"/>
              <a:t>the price of plane tickets go up to stop so many people flying? </a:t>
            </a:r>
            <a:endParaRPr lang="en-GB" sz="1800" dirty="0" smtClean="0"/>
          </a:p>
          <a:p>
            <a:r>
              <a:rPr lang="en-GB" sz="1800" dirty="0" smtClean="0"/>
              <a:t>Are </a:t>
            </a:r>
            <a:r>
              <a:rPr lang="en-GB" sz="1800" dirty="0"/>
              <a:t>people’s rights to have a holiday abroad more important than the planet? </a:t>
            </a:r>
            <a:endParaRPr lang="en-GB" sz="1800" dirty="0" smtClean="0"/>
          </a:p>
          <a:p>
            <a:r>
              <a:rPr lang="en-GB" sz="1800" dirty="0" smtClean="0"/>
              <a:t>Your </a:t>
            </a:r>
            <a:r>
              <a:rPr lang="en-GB" sz="1800" dirty="0"/>
              <a:t>task: write an article for a student magazine exploring the issue of so many people flying abroad for holidays and the pollution it causes</a:t>
            </a:r>
            <a:r>
              <a:rPr lang="en-GB" sz="1800" dirty="0" smtClean="0"/>
              <a:t>. (Use 5 </a:t>
            </a:r>
            <a:r>
              <a:rPr lang="en-GB" sz="1800" dirty="0" err="1" smtClean="0"/>
              <a:t>Ws</a:t>
            </a:r>
            <a:r>
              <a:rPr lang="en-GB" sz="1800" dirty="0"/>
              <a:t> </a:t>
            </a:r>
            <a:r>
              <a:rPr lang="en-GB" sz="1800" dirty="0" smtClean="0"/>
              <a:t>– </a:t>
            </a:r>
            <a:r>
              <a:rPr lang="en-GB" sz="1800" dirty="0" err="1" smtClean="0"/>
              <a:t>why,what,who,where,when</a:t>
            </a:r>
            <a:r>
              <a:rPr lang="en-GB" sz="1800" dirty="0" smtClean="0"/>
              <a:t> - +how)</a:t>
            </a:r>
          </a:p>
          <a:p>
            <a:r>
              <a:rPr lang="en-GB" sz="1800" dirty="0" smtClean="0"/>
              <a:t>(250-300 words)</a:t>
            </a:r>
            <a:endParaRPr lang="en-GB" sz="1800" dirty="0"/>
          </a:p>
        </p:txBody>
      </p:sp>
    </p:spTree>
    <p:extLst>
      <p:ext uri="{BB962C8B-B14F-4D97-AF65-F5344CB8AC3E}">
        <p14:creationId xmlns:p14="http://schemas.microsoft.com/office/powerpoint/2010/main" val="191636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Speaking and Listening exam</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0866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Identify and extract relevant information and detail in straightforward explanations </a:t>
            </a:r>
          </a:p>
        </p:txBody>
      </p:sp>
      <p:pic>
        <p:nvPicPr>
          <p:cNvPr id="6" name="-wAmdMf7oHk"/>
          <p:cNvPicPr>
            <a:picLocks noGrp="1" noRot="1" noChangeAspect="1"/>
          </p:cNvPicPr>
          <p:nvPr>
            <p:ph idx="1"/>
            <a:videoFile r:link="rId1"/>
          </p:nvPr>
        </p:nvPicPr>
        <p:blipFill>
          <a:blip r:embed="rId3"/>
          <a:stretch>
            <a:fillRect/>
          </a:stretch>
        </p:blipFill>
        <p:spPr>
          <a:xfrm>
            <a:off x="2765485" y="2045153"/>
            <a:ext cx="6658947" cy="3745658"/>
          </a:xfrm>
          <a:prstGeom prst="rect">
            <a:avLst/>
          </a:prstGeom>
        </p:spPr>
      </p:pic>
      <p:sp>
        <p:nvSpPr>
          <p:cNvPr id="7" name="TextBox 6"/>
          <p:cNvSpPr txBox="1"/>
          <p:nvPr/>
        </p:nvSpPr>
        <p:spPr>
          <a:xfrm>
            <a:off x="9591869" y="2248678"/>
            <a:ext cx="1548882" cy="369332"/>
          </a:xfrm>
          <a:prstGeom prst="rect">
            <a:avLst/>
          </a:prstGeom>
          <a:noFill/>
        </p:spPr>
        <p:txBody>
          <a:bodyPr wrap="square" rtlCol="0">
            <a:spAutoFit/>
          </a:bodyPr>
          <a:lstStyle/>
          <a:p>
            <a:r>
              <a:rPr lang="en-GB" dirty="0"/>
              <a:t>Start at 44:09</a:t>
            </a:r>
          </a:p>
        </p:txBody>
      </p:sp>
      <p:sp>
        <p:nvSpPr>
          <p:cNvPr id="8" name="TextBox 7"/>
          <p:cNvSpPr txBox="1"/>
          <p:nvPr/>
        </p:nvSpPr>
        <p:spPr>
          <a:xfrm>
            <a:off x="4083690" y="5968383"/>
            <a:ext cx="40225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What are the main ideas these students discuss in their discussion?</a:t>
            </a:r>
          </a:p>
        </p:txBody>
      </p:sp>
    </p:spTree>
    <p:extLst>
      <p:ext uri="{BB962C8B-B14F-4D97-AF65-F5344CB8AC3E}">
        <p14:creationId xmlns:p14="http://schemas.microsoft.com/office/powerpoint/2010/main" val="1182042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Communicate information and opinions clearly on a range of topics, making relevant contributions </a:t>
            </a:r>
          </a:p>
        </p:txBody>
      </p:sp>
      <p:sp>
        <p:nvSpPr>
          <p:cNvPr id="2" name="TextBox 1"/>
          <p:cNvSpPr txBox="1"/>
          <p:nvPr/>
        </p:nvSpPr>
        <p:spPr>
          <a:xfrm>
            <a:off x="1202919" y="2337759"/>
            <a:ext cx="2493034"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dirty="0"/>
              <a:t>Make sure you offer your opinion in the discussion but ensure you keep it relevant! </a:t>
            </a:r>
          </a:p>
        </p:txBody>
      </p:sp>
      <p:sp>
        <p:nvSpPr>
          <p:cNvPr id="7" name="TextBox 6"/>
          <p:cNvSpPr txBox="1"/>
          <p:nvPr/>
        </p:nvSpPr>
        <p:spPr>
          <a:xfrm>
            <a:off x="1202919" y="3708550"/>
            <a:ext cx="2493034"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dirty="0"/>
              <a:t>You can agree or disagree with the others in the group, but remain respectful and give reasons.</a:t>
            </a:r>
          </a:p>
        </p:txBody>
      </p:sp>
      <p:sp>
        <p:nvSpPr>
          <p:cNvPr id="8" name="TextBox 7"/>
          <p:cNvSpPr txBox="1"/>
          <p:nvPr/>
        </p:nvSpPr>
        <p:spPr>
          <a:xfrm>
            <a:off x="1202919" y="5356340"/>
            <a:ext cx="2493034"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a:t>Make sure you communicate clearly and effectively.</a:t>
            </a:r>
            <a:endParaRPr lang="en-GB" dirty="0"/>
          </a:p>
        </p:txBody>
      </p:sp>
      <p:grpSp>
        <p:nvGrpSpPr>
          <p:cNvPr id="17" name="Group 16"/>
          <p:cNvGrpSpPr/>
          <p:nvPr/>
        </p:nvGrpSpPr>
        <p:grpSpPr>
          <a:xfrm>
            <a:off x="4002656" y="2627372"/>
            <a:ext cx="2208363" cy="621102"/>
            <a:chOff x="4002656" y="2627372"/>
            <a:chExt cx="2208363" cy="621102"/>
          </a:xfrm>
        </p:grpSpPr>
        <p:sp>
          <p:nvSpPr>
            <p:cNvPr id="3" name="Right Arrow 2"/>
            <p:cNvSpPr/>
            <p:nvPr/>
          </p:nvSpPr>
          <p:spPr>
            <a:xfrm>
              <a:off x="4002656" y="2627372"/>
              <a:ext cx="2208363" cy="62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239530" y="2753257"/>
              <a:ext cx="1734614" cy="369332"/>
            </a:xfrm>
            <a:prstGeom prst="rect">
              <a:avLst/>
            </a:prstGeom>
            <a:noFill/>
          </p:spPr>
          <p:txBody>
            <a:bodyPr wrap="square" rtlCol="0">
              <a:spAutoFit/>
            </a:bodyPr>
            <a:lstStyle/>
            <a:p>
              <a:r>
                <a:rPr lang="en-GB" dirty="0"/>
                <a:t>How to do this</a:t>
              </a:r>
            </a:p>
          </p:txBody>
        </p:sp>
      </p:grpSp>
      <p:grpSp>
        <p:nvGrpSpPr>
          <p:cNvPr id="18" name="Group 17"/>
          <p:cNvGrpSpPr/>
          <p:nvPr/>
        </p:nvGrpSpPr>
        <p:grpSpPr>
          <a:xfrm>
            <a:off x="4002656" y="4082910"/>
            <a:ext cx="2208363" cy="621102"/>
            <a:chOff x="4002656" y="4082910"/>
            <a:chExt cx="2208363" cy="621102"/>
          </a:xfrm>
        </p:grpSpPr>
        <p:sp>
          <p:nvSpPr>
            <p:cNvPr id="10" name="Right Arrow 9"/>
            <p:cNvSpPr/>
            <p:nvPr/>
          </p:nvSpPr>
          <p:spPr>
            <a:xfrm>
              <a:off x="4002656" y="4082910"/>
              <a:ext cx="2208363" cy="62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239530" y="4208795"/>
              <a:ext cx="1734614" cy="369332"/>
            </a:xfrm>
            <a:prstGeom prst="rect">
              <a:avLst/>
            </a:prstGeom>
            <a:noFill/>
          </p:spPr>
          <p:txBody>
            <a:bodyPr wrap="square" rtlCol="0">
              <a:spAutoFit/>
            </a:bodyPr>
            <a:lstStyle/>
            <a:p>
              <a:r>
                <a:rPr lang="en-GB" dirty="0"/>
                <a:t>How to do this</a:t>
              </a:r>
            </a:p>
          </p:txBody>
        </p:sp>
      </p:grpSp>
      <p:grpSp>
        <p:nvGrpSpPr>
          <p:cNvPr id="19" name="Group 18"/>
          <p:cNvGrpSpPr/>
          <p:nvPr/>
        </p:nvGrpSpPr>
        <p:grpSpPr>
          <a:xfrm>
            <a:off x="4002656" y="5511470"/>
            <a:ext cx="2208363" cy="621102"/>
            <a:chOff x="4002656" y="5511470"/>
            <a:chExt cx="2208363" cy="621102"/>
          </a:xfrm>
        </p:grpSpPr>
        <p:sp>
          <p:nvSpPr>
            <p:cNvPr id="12" name="Right Arrow 11"/>
            <p:cNvSpPr/>
            <p:nvPr/>
          </p:nvSpPr>
          <p:spPr>
            <a:xfrm>
              <a:off x="4002656" y="5511470"/>
              <a:ext cx="2208363" cy="62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239530" y="5637355"/>
              <a:ext cx="1734614" cy="369332"/>
            </a:xfrm>
            <a:prstGeom prst="rect">
              <a:avLst/>
            </a:prstGeom>
            <a:noFill/>
          </p:spPr>
          <p:txBody>
            <a:bodyPr wrap="square" rtlCol="0">
              <a:spAutoFit/>
            </a:bodyPr>
            <a:lstStyle/>
            <a:p>
              <a:r>
                <a:rPr lang="en-GB" dirty="0"/>
                <a:t>How to do this</a:t>
              </a:r>
            </a:p>
          </p:txBody>
        </p:sp>
      </p:grpSp>
      <p:sp>
        <p:nvSpPr>
          <p:cNvPr id="14" name="TextBox 13"/>
          <p:cNvSpPr txBox="1"/>
          <p:nvPr/>
        </p:nvSpPr>
        <p:spPr>
          <a:xfrm>
            <a:off x="6374922" y="2337758"/>
            <a:ext cx="546052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a:t>Clarify what others have said by repeating information back to them e.g. ‘So you mean to say…’</a:t>
            </a:r>
          </a:p>
          <a:p>
            <a:pPr marL="285750" indent="-285750">
              <a:buFont typeface="Arial" panose="020B0604020202020204" pitchFamily="34" charset="0"/>
              <a:buChar char="•"/>
            </a:pPr>
            <a:r>
              <a:rPr lang="en-GB" dirty="0"/>
              <a:t>Use phrases such as: ‘In my opinion’ or ‘I have experienced’ </a:t>
            </a:r>
          </a:p>
        </p:txBody>
      </p:sp>
      <p:sp>
        <p:nvSpPr>
          <p:cNvPr id="15" name="TextBox 14"/>
          <p:cNvSpPr txBox="1"/>
          <p:nvPr/>
        </p:nvSpPr>
        <p:spPr>
          <a:xfrm>
            <a:off x="6374922" y="3708550"/>
            <a:ext cx="5460520"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a:t>Do not interrupt if you agree or disagree, allow the other to finish before giving your point of view. </a:t>
            </a:r>
          </a:p>
          <a:p>
            <a:pPr marL="285750" indent="-285750">
              <a:buFont typeface="Arial" panose="020B0604020202020204" pitchFamily="34" charset="0"/>
              <a:buChar char="•"/>
            </a:pPr>
            <a:r>
              <a:rPr lang="en-GB" dirty="0"/>
              <a:t>Use phrases such ‘That’s a valid argument,  but another way of looking at this is’ or ‘I can see your argument but I disagree because’</a:t>
            </a:r>
          </a:p>
        </p:txBody>
      </p:sp>
      <p:sp>
        <p:nvSpPr>
          <p:cNvPr id="16" name="TextBox 15"/>
          <p:cNvSpPr txBox="1"/>
          <p:nvPr/>
        </p:nvSpPr>
        <p:spPr>
          <a:xfrm>
            <a:off x="6374922" y="5486241"/>
            <a:ext cx="546052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GB" dirty="0"/>
              <a:t>Avoid slang and use formal English. For example ‘I want to’ instead of ‘I </a:t>
            </a:r>
            <a:r>
              <a:rPr lang="en-GB" dirty="0" err="1"/>
              <a:t>wanna</a:t>
            </a:r>
            <a:r>
              <a:rPr lang="en-GB" dirty="0"/>
              <a:t>’ </a:t>
            </a:r>
          </a:p>
        </p:txBody>
      </p:sp>
    </p:spTree>
    <p:extLst>
      <p:ext uri="{BB962C8B-B14F-4D97-AF65-F5344CB8AC3E}">
        <p14:creationId xmlns:p14="http://schemas.microsoft.com/office/powerpoint/2010/main" val="42880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Intentions</a:t>
            </a:r>
          </a:p>
        </p:txBody>
      </p:sp>
      <p:sp>
        <p:nvSpPr>
          <p:cNvPr id="3" name="Content Placeholder 2"/>
          <p:cNvSpPr>
            <a:spLocks noGrp="1"/>
          </p:cNvSpPr>
          <p:nvPr>
            <p:ph idx="1"/>
          </p:nvPr>
        </p:nvSpPr>
        <p:spPr/>
        <p:txBody>
          <a:bodyPr/>
          <a:lstStyle/>
          <a:p>
            <a:pPr>
              <a:buFontTx/>
              <a:buChar char="☻"/>
            </a:pPr>
            <a:r>
              <a:rPr lang="en-GB" dirty="0"/>
              <a:t> To revise and re-cap all topics covered in the FS </a:t>
            </a:r>
            <a:r>
              <a:rPr lang="en-GB" dirty="0" smtClean="0"/>
              <a:t>Exam elements.</a:t>
            </a:r>
          </a:p>
          <a:p>
            <a:pPr>
              <a:buFontTx/>
              <a:buChar char="☻"/>
            </a:pPr>
            <a:r>
              <a:rPr lang="en-GB" dirty="0" smtClean="0"/>
              <a:t> To apply reading, writing and speaking and listening skills to worded problem-solving questions. </a:t>
            </a:r>
          </a:p>
          <a:p>
            <a:pPr>
              <a:buFontTx/>
              <a:buChar char="☻"/>
            </a:pPr>
            <a:r>
              <a:rPr lang="en-GB" dirty="0" smtClean="0"/>
              <a:t> </a:t>
            </a:r>
            <a:r>
              <a:rPr lang="en-GB" dirty="0"/>
              <a:t>To identify and practice necessary exam technique. </a:t>
            </a:r>
          </a:p>
          <a:p>
            <a:endParaRPr lang="en-GB" dirty="0"/>
          </a:p>
        </p:txBody>
      </p:sp>
    </p:spTree>
    <p:extLst>
      <p:ext uri="{BB962C8B-B14F-4D97-AF65-F5344CB8AC3E}">
        <p14:creationId xmlns:p14="http://schemas.microsoft.com/office/powerpoint/2010/main" val="2330246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264403" cy="1508760"/>
          </a:xfrm>
        </p:spPr>
        <p:txBody>
          <a:bodyPr>
            <a:noAutofit/>
          </a:bodyPr>
          <a:lstStyle/>
          <a:p>
            <a:r>
              <a:rPr lang="en-GB" sz="3600" dirty="0"/>
              <a:t>Make requests and ask concise questions and Respond appropriately to questions</a:t>
            </a:r>
            <a:endParaRPr lang="en-GB" sz="5400" dirty="0"/>
          </a:p>
        </p:txBody>
      </p:sp>
      <p:sp>
        <p:nvSpPr>
          <p:cNvPr id="3" name="Content Placeholder 2"/>
          <p:cNvSpPr>
            <a:spLocks noGrp="1"/>
          </p:cNvSpPr>
          <p:nvPr>
            <p:ph idx="1"/>
          </p:nvPr>
        </p:nvSpPr>
        <p:spPr/>
        <p:txBody>
          <a:bodyPr/>
          <a:lstStyle/>
          <a:p>
            <a:pPr marL="0" indent="0">
              <a:buNone/>
            </a:pPr>
            <a:r>
              <a:rPr lang="en-GB" dirty="0"/>
              <a:t>In order to do well in the Speaking and Listening exam, you MUST ask at least 1 question and you must respond to questions appropriately. </a:t>
            </a:r>
          </a:p>
          <a:p>
            <a:pPr marL="0" indent="0">
              <a:buNone/>
            </a:pPr>
            <a:endParaRPr lang="en-GB" sz="300" dirty="0"/>
          </a:p>
          <a:p>
            <a:pPr marL="0" indent="0">
              <a:buNone/>
            </a:pPr>
            <a:r>
              <a:rPr lang="en-GB" dirty="0"/>
              <a:t>It is important you use your 20 minutes of preparation time to think and prepare questions you can use to keep the conversation moving. This will ensure you do well in the discussion and help avoid any awkward silences!</a:t>
            </a:r>
          </a:p>
        </p:txBody>
      </p:sp>
      <p:sp>
        <p:nvSpPr>
          <p:cNvPr id="4" name="Rounded Rectangular Callout 3"/>
          <p:cNvSpPr/>
          <p:nvPr/>
        </p:nvSpPr>
        <p:spPr>
          <a:xfrm>
            <a:off x="1991657" y="4233842"/>
            <a:ext cx="4658264" cy="1742536"/>
          </a:xfrm>
          <a:prstGeom prst="wedgeRoundRectCallout">
            <a:avLst>
              <a:gd name="adj1" fmla="val -43796"/>
              <a:gd name="adj2" fmla="val 7784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Graffiti is ruining public property and encouraging groups of young people into gang culture. Others say graffiti is an expression of art and we should facilitate graffiti in certain areas. </a:t>
            </a:r>
          </a:p>
        </p:txBody>
      </p:sp>
      <p:sp>
        <p:nvSpPr>
          <p:cNvPr id="5" name="TextBox 4"/>
          <p:cNvSpPr txBox="1"/>
          <p:nvPr/>
        </p:nvSpPr>
        <p:spPr>
          <a:xfrm>
            <a:off x="7258737" y="4504945"/>
            <a:ext cx="294160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questions could you ask in this discussion? </a:t>
            </a:r>
          </a:p>
          <a:p>
            <a:endParaRPr lang="en-GB" dirty="0"/>
          </a:p>
          <a:p>
            <a:r>
              <a:rPr lang="en-GB" dirty="0"/>
              <a:t>Make a list of 3-5 questions</a:t>
            </a:r>
          </a:p>
        </p:txBody>
      </p:sp>
    </p:spTree>
    <p:extLst>
      <p:ext uri="{BB962C8B-B14F-4D97-AF65-F5344CB8AC3E}">
        <p14:creationId xmlns:p14="http://schemas.microsoft.com/office/powerpoint/2010/main" val="6957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Follow and understand the main points of discussions </a:t>
            </a:r>
          </a:p>
        </p:txBody>
      </p:sp>
      <p:pic>
        <p:nvPicPr>
          <p:cNvPr id="4" name="k4vRFodAqWo"/>
          <p:cNvPicPr>
            <a:picLocks noGrp="1" noRot="1" noChangeAspect="1"/>
          </p:cNvPicPr>
          <p:nvPr>
            <p:ph idx="1"/>
            <a:videoFile r:link="rId1"/>
          </p:nvPr>
        </p:nvPicPr>
        <p:blipFill>
          <a:blip r:embed="rId3"/>
          <a:stretch>
            <a:fillRect/>
          </a:stretch>
        </p:blipFill>
        <p:spPr>
          <a:xfrm>
            <a:off x="720781" y="2555125"/>
            <a:ext cx="6004560" cy="3377565"/>
          </a:xfrm>
          <a:prstGeom prst="rect">
            <a:avLst/>
          </a:prstGeom>
        </p:spPr>
      </p:pic>
      <p:sp>
        <p:nvSpPr>
          <p:cNvPr id="5" name="TextBox 4"/>
          <p:cNvSpPr txBox="1"/>
          <p:nvPr/>
        </p:nvSpPr>
        <p:spPr>
          <a:xfrm>
            <a:off x="7423265" y="2231959"/>
            <a:ext cx="4006735" cy="64633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What are 3 topics/points that are made during this discussion?</a:t>
            </a:r>
            <a:endParaRPr lang="en-GB" dirty="0"/>
          </a:p>
        </p:txBody>
      </p:sp>
      <p:sp>
        <p:nvSpPr>
          <p:cNvPr id="6" name="TextBox 5"/>
          <p:cNvSpPr txBox="1"/>
          <p:nvPr/>
        </p:nvSpPr>
        <p:spPr>
          <a:xfrm>
            <a:off x="7423265" y="2878290"/>
            <a:ext cx="4006735"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Some of Billie’s fans are celebrities her parents are fans of. This is when she truly understands the reality of her fame.</a:t>
            </a:r>
          </a:p>
          <a:p>
            <a:pPr marL="285750" indent="-285750">
              <a:buFont typeface="Arial" panose="020B0604020202020204" pitchFamily="34" charset="0"/>
              <a:buChar char="•"/>
            </a:pPr>
            <a:r>
              <a:rPr lang="en-GB" dirty="0" smtClean="0"/>
              <a:t>Billie had a meeting with Stella McCartney and meeting Paul McCartney was a big deal for her.</a:t>
            </a:r>
          </a:p>
          <a:p>
            <a:pPr marL="285750" indent="-285750">
              <a:buFont typeface="Arial" panose="020B0604020202020204" pitchFamily="34" charset="0"/>
              <a:buChar char="•"/>
            </a:pPr>
            <a:r>
              <a:rPr lang="en-GB" dirty="0" smtClean="0"/>
              <a:t>Billie is a big Spice Girls fan and has watched the film ‘Spice World’ 40 times.</a:t>
            </a:r>
          </a:p>
          <a:p>
            <a:pPr marL="285750" indent="-285750">
              <a:buFont typeface="Arial" panose="020B0604020202020204" pitchFamily="34" charset="0"/>
              <a:buChar char="•"/>
            </a:pPr>
            <a:r>
              <a:rPr lang="en-GB" dirty="0" smtClean="0"/>
              <a:t>Billie has Tourette’s syndrome and Ellen says she is brave for speaking about it.</a:t>
            </a:r>
            <a:endParaRPr lang="en-GB" dirty="0"/>
          </a:p>
        </p:txBody>
      </p:sp>
    </p:spTree>
    <p:extLst>
      <p:ext uri="{BB962C8B-B14F-4D97-AF65-F5344CB8AC3E}">
        <p14:creationId xmlns:p14="http://schemas.microsoft.com/office/powerpoint/2010/main" val="12687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B1BFAC61-A5BE-4A10-9135-B0C37F18E276}"/>
              </a:ext>
            </a:extLst>
          </p:cNvPr>
          <p:cNvSpPr/>
          <p:nvPr/>
        </p:nvSpPr>
        <p:spPr>
          <a:xfrm rot="3374459">
            <a:off x="2391118" y="2784604"/>
            <a:ext cx="650830" cy="56077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normAutofit fontScale="90000"/>
          </a:bodyPr>
          <a:lstStyle/>
          <a:p>
            <a:r>
              <a:rPr lang="en-GB" dirty="0"/>
              <a:t>Listen to and respond appropriately to other points of view, respecting conventions of turn-taking </a:t>
            </a:r>
          </a:p>
        </p:txBody>
      </p:sp>
      <p:graphicFrame>
        <p:nvGraphicFramePr>
          <p:cNvPr id="7" name="Content Placeholder 6">
            <a:extLst>
              <a:ext uri="{FF2B5EF4-FFF2-40B4-BE49-F238E27FC236}">
                <a16:creationId xmlns:a16="http://schemas.microsoft.com/office/drawing/2014/main" id="{103A2126-BA84-4E62-93ED-15FA2DC81268}"/>
              </a:ext>
            </a:extLst>
          </p:cNvPr>
          <p:cNvGraphicFramePr>
            <a:graphicFrameLocks noGrp="1"/>
          </p:cNvGraphicFramePr>
          <p:nvPr>
            <p:ph idx="1"/>
            <p:extLst>
              <p:ext uri="{D42A27DB-BD31-4B8C-83A1-F6EECF244321}">
                <p14:modId xmlns:p14="http://schemas.microsoft.com/office/powerpoint/2010/main" val="3564300293"/>
              </p:ext>
            </p:extLst>
          </p:nvPr>
        </p:nvGraphicFramePr>
        <p:xfrm>
          <a:off x="388264" y="2191472"/>
          <a:ext cx="5723948"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521570" y="2309750"/>
            <a:ext cx="4615132"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Do not interrupt! Make sure you let others finish speaking and give their full opinions before giving yours.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t>
            </a:r>
            <a:r>
              <a:rPr lang="en-GB" dirty="0" smtClean="0"/>
              <a:t>ake sure you let everyone have a chance to speak, and encourage those who are quiet to participate with direct questions such as ‘Megan, what do you think?’ or ‘Aaron, do you agree?’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Your body language is important too, so make sure you face those who are speaking and nod, and make eye contact to show you are listening.</a:t>
            </a:r>
            <a:endParaRPr lang="en-GB" dirty="0"/>
          </a:p>
        </p:txBody>
      </p:sp>
    </p:spTree>
    <p:extLst>
      <p:ext uri="{BB962C8B-B14F-4D97-AF65-F5344CB8AC3E}">
        <p14:creationId xmlns:p14="http://schemas.microsoft.com/office/powerpoint/2010/main" val="27177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Formal /informal</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chemeClr val="accent6">
                    <a:lumMod val="75000"/>
                  </a:schemeClr>
                </a:solidFill>
              </a:rPr>
              <a:t>Prepare a short talk /</a:t>
            </a:r>
            <a:r>
              <a:rPr lang="en-GB" dirty="0" err="1" smtClean="0">
                <a:solidFill>
                  <a:schemeClr val="accent6">
                    <a:lumMod val="75000"/>
                  </a:schemeClr>
                </a:solidFill>
              </a:rPr>
              <a:t>presentationon</a:t>
            </a:r>
            <a:r>
              <a:rPr lang="en-GB" dirty="0" smtClean="0">
                <a:solidFill>
                  <a:schemeClr val="accent6">
                    <a:lumMod val="75000"/>
                  </a:schemeClr>
                </a:solidFill>
              </a:rPr>
              <a:t> a familiar topic</a:t>
            </a:r>
            <a:r>
              <a:rPr lang="en-GB" dirty="0">
                <a:solidFill>
                  <a:schemeClr val="accent6">
                    <a:lumMod val="75000"/>
                  </a:schemeClr>
                </a:solidFill>
              </a:rPr>
              <a:t> </a:t>
            </a:r>
            <a:r>
              <a:rPr lang="en-GB" dirty="0" smtClean="0">
                <a:solidFill>
                  <a:schemeClr val="accent6">
                    <a:lumMod val="75000"/>
                  </a:schemeClr>
                </a:solidFill>
              </a:rPr>
              <a:t>and discussion in response to another persons presentation  </a:t>
            </a:r>
            <a:r>
              <a:rPr lang="en-GB" dirty="0" smtClean="0"/>
              <a:t>Be prepared to have a short discussion about your talk( 5-8 </a:t>
            </a:r>
            <a:r>
              <a:rPr lang="en-GB" dirty="0" err="1" smtClean="0"/>
              <a:t>mins</a:t>
            </a:r>
            <a:r>
              <a:rPr lang="en-GB" dirty="0" smtClean="0"/>
              <a:t>)</a:t>
            </a:r>
          </a:p>
          <a:p>
            <a:r>
              <a:rPr lang="en-GB" dirty="0" err="1" smtClean="0"/>
              <a:t>Eg</a:t>
            </a:r>
            <a:r>
              <a:rPr lang="en-GB" dirty="0" smtClean="0"/>
              <a:t>,</a:t>
            </a:r>
          </a:p>
          <a:p>
            <a:r>
              <a:rPr lang="en-GB" dirty="0" smtClean="0"/>
              <a:t>Holidays  </a:t>
            </a:r>
          </a:p>
          <a:p>
            <a:r>
              <a:rPr lang="en-GB" dirty="0" smtClean="0"/>
              <a:t>Hobbies </a:t>
            </a:r>
          </a:p>
          <a:p>
            <a:r>
              <a:rPr lang="en-GB" dirty="0" smtClean="0"/>
              <a:t>Social networking</a:t>
            </a:r>
          </a:p>
          <a:p>
            <a:r>
              <a:rPr lang="en-GB" dirty="0" smtClean="0">
                <a:solidFill>
                  <a:schemeClr val="accent6">
                    <a:lumMod val="75000"/>
                  </a:schemeClr>
                </a:solidFill>
              </a:rPr>
              <a:t>Take part in a formal discussion </a:t>
            </a:r>
            <a:r>
              <a:rPr lang="en-GB" dirty="0" smtClean="0"/>
              <a:t>– 10 mins-15 </a:t>
            </a:r>
            <a:r>
              <a:rPr lang="en-GB" dirty="0" err="1" smtClean="0"/>
              <a:t>mins</a:t>
            </a:r>
            <a:endParaRPr lang="en-GB" dirty="0" smtClean="0"/>
          </a:p>
          <a:p>
            <a:r>
              <a:rPr lang="en-GB" dirty="0" err="1" smtClean="0"/>
              <a:t>Eg</a:t>
            </a:r>
            <a:r>
              <a:rPr lang="en-GB" dirty="0" smtClean="0"/>
              <a:t> lower voting age</a:t>
            </a:r>
          </a:p>
          <a:p>
            <a:r>
              <a:rPr lang="en-GB" dirty="0" smtClean="0"/>
              <a:t>Climate change</a:t>
            </a:r>
            <a:endParaRPr lang="en-GB" dirty="0"/>
          </a:p>
        </p:txBody>
      </p:sp>
    </p:spTree>
    <p:extLst>
      <p:ext uri="{BB962C8B-B14F-4D97-AF65-F5344CB8AC3E}">
        <p14:creationId xmlns:p14="http://schemas.microsoft.com/office/powerpoint/2010/main" val="68293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L2 </a:t>
            </a:r>
            <a:r>
              <a:rPr lang="en-GB" dirty="0" smtClean="0"/>
              <a:t>English workshop</a:t>
            </a:r>
            <a:endParaRPr lang="en-GB" dirty="0"/>
          </a:p>
        </p:txBody>
      </p:sp>
      <p:sp>
        <p:nvSpPr>
          <p:cNvPr id="3" name="Subtitle 2"/>
          <p:cNvSpPr>
            <a:spLocks noGrp="1"/>
          </p:cNvSpPr>
          <p:nvPr>
            <p:ph type="subTitle" idx="1"/>
          </p:nvPr>
        </p:nvSpPr>
        <p:spPr/>
        <p:txBody>
          <a:bodyPr/>
          <a:lstStyle/>
          <a:p>
            <a:r>
              <a:rPr lang="en-GB" dirty="0" smtClean="0"/>
              <a:t>All SOW Topics</a:t>
            </a:r>
            <a:endParaRPr lang="en-GB" dirty="0"/>
          </a:p>
        </p:txBody>
      </p:sp>
    </p:spTree>
    <p:extLst>
      <p:ext uri="{BB962C8B-B14F-4D97-AF65-F5344CB8AC3E}">
        <p14:creationId xmlns:p14="http://schemas.microsoft.com/office/powerpoint/2010/main" val="139940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Overview</a:t>
            </a:r>
          </a:p>
        </p:txBody>
      </p:sp>
      <p:sp>
        <p:nvSpPr>
          <p:cNvPr id="3" name="Content Placeholder 2"/>
          <p:cNvSpPr>
            <a:spLocks noGrp="1"/>
          </p:cNvSpPr>
          <p:nvPr>
            <p:ph idx="1"/>
          </p:nvPr>
        </p:nvSpPr>
        <p:spPr/>
        <p:txBody>
          <a:bodyPr/>
          <a:lstStyle/>
          <a:p>
            <a:pPr marL="45720" indent="0">
              <a:buNone/>
            </a:pPr>
            <a:r>
              <a:rPr lang="en-GB" dirty="0"/>
              <a:t>In order to achieve </a:t>
            </a:r>
            <a:r>
              <a:rPr lang="en-GB" dirty="0" smtClean="0"/>
              <a:t>your L2 English </a:t>
            </a:r>
            <a:r>
              <a:rPr lang="en-GB" dirty="0"/>
              <a:t>qualification, you must pass all 3 components. </a:t>
            </a:r>
          </a:p>
          <a:p>
            <a:pPr marL="45720" indent="0">
              <a:buNone/>
            </a:pPr>
            <a:endParaRPr lang="en-GB" dirty="0"/>
          </a:p>
          <a:p>
            <a:r>
              <a:rPr lang="en-GB" dirty="0"/>
              <a:t>Reading Exam</a:t>
            </a:r>
          </a:p>
          <a:p>
            <a:r>
              <a:rPr lang="en-GB" dirty="0"/>
              <a:t>Writing Exam</a:t>
            </a:r>
          </a:p>
          <a:p>
            <a:r>
              <a:rPr lang="en-GB" dirty="0"/>
              <a:t>Speaking and Listening Exam</a:t>
            </a:r>
          </a:p>
        </p:txBody>
      </p:sp>
    </p:spTree>
    <p:extLst>
      <p:ext uri="{BB962C8B-B14F-4D97-AF65-F5344CB8AC3E}">
        <p14:creationId xmlns:p14="http://schemas.microsoft.com/office/powerpoint/2010/main" val="406240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Reading Exam</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418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Identify, understand and extract the main points and ideas in and from texts </a:t>
            </a:r>
          </a:p>
        </p:txBody>
      </p:sp>
      <p:sp>
        <p:nvSpPr>
          <p:cNvPr id="5" name="Content Placeholder 4"/>
          <p:cNvSpPr>
            <a:spLocks noGrp="1"/>
          </p:cNvSpPr>
          <p:nvPr>
            <p:ph idx="1"/>
          </p:nvPr>
        </p:nvSpPr>
        <p:spPr>
          <a:xfrm>
            <a:off x="6001789" y="2061825"/>
            <a:ext cx="4910395" cy="4472786"/>
          </a:xfrm>
        </p:spPr>
        <p:txBody>
          <a:bodyPr>
            <a:normAutofit fontScale="92500" lnSpcReduction="10000"/>
          </a:bodyPr>
          <a:lstStyle/>
          <a:p>
            <a:pPr marL="0" indent="0">
              <a:buNone/>
            </a:pPr>
            <a:r>
              <a:rPr lang="en-GB" dirty="0" smtClean="0"/>
              <a:t>What is this text about?</a:t>
            </a:r>
          </a:p>
          <a:p>
            <a:pPr marL="0" indent="0">
              <a:buNone/>
            </a:pPr>
            <a:r>
              <a:rPr lang="en-GB" sz="2000" dirty="0" smtClean="0"/>
              <a:t>This text discusses the ways we can maintain a healthy lifestyle and advice for eating a balanced diet. </a:t>
            </a:r>
            <a:endParaRPr lang="en-GB" sz="2000" dirty="0"/>
          </a:p>
          <a:p>
            <a:pPr marL="0" indent="0">
              <a:buNone/>
            </a:pPr>
            <a:r>
              <a:rPr lang="en-GB" dirty="0" smtClean="0"/>
              <a:t>Pick out some of the main points:</a:t>
            </a:r>
          </a:p>
          <a:p>
            <a:r>
              <a:rPr lang="en-GB" dirty="0" smtClean="0"/>
              <a:t>You must eat a variety of foods , and  the right amount of these to eat a balanced diet. </a:t>
            </a:r>
          </a:p>
          <a:p>
            <a:r>
              <a:rPr lang="en-GB" dirty="0" smtClean="0"/>
              <a:t>The different food groups and how much you should consume e.g. 5 portions of fruit and veg.</a:t>
            </a:r>
          </a:p>
          <a:p>
            <a:r>
              <a:rPr lang="en-GB" dirty="0" smtClean="0"/>
              <a:t>Reducing consumption of food and drinks high in fat, sugar and salt is healthier for your body.</a:t>
            </a:r>
            <a:endParaRPr lang="en-GB" dirty="0"/>
          </a:p>
        </p:txBody>
      </p:sp>
      <p:pic>
        <p:nvPicPr>
          <p:cNvPr id="2" name="Picture 1"/>
          <p:cNvPicPr>
            <a:picLocks noChangeAspect="1"/>
          </p:cNvPicPr>
          <p:nvPr/>
        </p:nvPicPr>
        <p:blipFill rotWithShape="1">
          <a:blip r:embed="rId2"/>
          <a:srcRect l="19809" t="10807" r="36748" b="6737"/>
          <a:stretch/>
        </p:blipFill>
        <p:spPr>
          <a:xfrm>
            <a:off x="739832" y="1928552"/>
            <a:ext cx="4438997" cy="4739332"/>
          </a:xfrm>
          <a:prstGeom prst="rect">
            <a:avLst/>
          </a:prstGeom>
        </p:spPr>
      </p:pic>
    </p:spTree>
    <p:extLst>
      <p:ext uri="{BB962C8B-B14F-4D97-AF65-F5344CB8AC3E}">
        <p14:creationId xmlns:p14="http://schemas.microsoft.com/office/powerpoint/2010/main" val="33386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 different purposes of straightforward texts </a:t>
            </a:r>
          </a:p>
        </p:txBody>
      </p:sp>
      <p:sp>
        <p:nvSpPr>
          <p:cNvPr id="3" name="Content Placeholder 2"/>
          <p:cNvSpPr>
            <a:spLocks noGrp="1"/>
          </p:cNvSpPr>
          <p:nvPr>
            <p:ph idx="1"/>
          </p:nvPr>
        </p:nvSpPr>
        <p:spPr>
          <a:xfrm>
            <a:off x="1202919" y="2011680"/>
            <a:ext cx="9784080" cy="3053385"/>
          </a:xfrm>
        </p:spPr>
        <p:txBody>
          <a:bodyPr/>
          <a:lstStyle/>
          <a:p>
            <a:pPr marL="45720" indent="0">
              <a:buNone/>
            </a:pPr>
            <a:r>
              <a:rPr lang="en-GB" b="1" dirty="0"/>
              <a:t>Persuade</a:t>
            </a:r>
            <a:r>
              <a:rPr lang="en-GB" dirty="0"/>
              <a:t> </a:t>
            </a:r>
            <a:r>
              <a:rPr lang="en-GB" b="1" dirty="0"/>
              <a:t>-</a:t>
            </a:r>
            <a:r>
              <a:rPr lang="en-GB" dirty="0"/>
              <a:t> These texts try to convince you to do something or believe something. </a:t>
            </a:r>
          </a:p>
          <a:p>
            <a:pPr marL="45720" indent="0">
              <a:buNone/>
            </a:pPr>
            <a:r>
              <a:rPr lang="en-GB" b="1" dirty="0"/>
              <a:t>Inform - </a:t>
            </a:r>
            <a:r>
              <a:rPr lang="en-GB" dirty="0"/>
              <a:t>These texts give us facts and evidence about something. </a:t>
            </a:r>
            <a:endParaRPr lang="en-GB" b="1" dirty="0"/>
          </a:p>
          <a:p>
            <a:pPr marL="45720" indent="0">
              <a:buNone/>
            </a:pPr>
            <a:r>
              <a:rPr lang="en-GB" b="1" dirty="0"/>
              <a:t>Recount – </a:t>
            </a:r>
            <a:r>
              <a:rPr lang="en-GB" dirty="0"/>
              <a:t>These texts tell a story about something that has happened.</a:t>
            </a:r>
            <a:endParaRPr lang="en-GB" b="1" dirty="0"/>
          </a:p>
          <a:p>
            <a:pPr marL="45720" indent="0">
              <a:buNone/>
            </a:pPr>
            <a:r>
              <a:rPr lang="en-GB" b="1" dirty="0"/>
              <a:t>Instruct - </a:t>
            </a:r>
            <a:r>
              <a:rPr lang="en-GB" dirty="0"/>
              <a:t>These texts give the reader step by step directions to follow. </a:t>
            </a:r>
            <a:endParaRPr lang="en-GB" b="1" dirty="0"/>
          </a:p>
          <a:p>
            <a:pPr marL="45720" indent="0">
              <a:buNone/>
            </a:pPr>
            <a:r>
              <a:rPr lang="en-GB" b="1" dirty="0"/>
              <a:t>Explain - </a:t>
            </a:r>
            <a:r>
              <a:rPr lang="en-GB" dirty="0"/>
              <a:t>These texts explain the reason for something. </a:t>
            </a:r>
            <a:endParaRPr lang="en-GB" b="1" dirty="0"/>
          </a:p>
          <a:p>
            <a:pPr marL="45720" indent="0">
              <a:buNone/>
            </a:pPr>
            <a:r>
              <a:rPr lang="en-GB" b="1" dirty="0"/>
              <a:t>Describe - </a:t>
            </a:r>
            <a:r>
              <a:rPr lang="en-GB" dirty="0"/>
              <a:t>These texts illustrate in detail a particular thing or experience.</a:t>
            </a:r>
            <a:endParaRPr lang="en-GB" b="1" dirty="0"/>
          </a:p>
          <a:p>
            <a:pPr marL="0" indent="0">
              <a:buNone/>
            </a:pPr>
            <a:endParaRPr lang="en-GB" dirty="0"/>
          </a:p>
        </p:txBody>
      </p:sp>
      <p:sp>
        <p:nvSpPr>
          <p:cNvPr id="4" name="TextBox 3">
            <a:extLst>
              <a:ext uri="{FF2B5EF4-FFF2-40B4-BE49-F238E27FC236}">
                <a16:creationId xmlns:a16="http://schemas.microsoft.com/office/drawing/2014/main" id="{25CCA55C-2E9C-4061-814C-A884C4B24DB0}"/>
              </a:ext>
            </a:extLst>
          </p:cNvPr>
          <p:cNvSpPr txBox="1"/>
          <p:nvPr/>
        </p:nvSpPr>
        <p:spPr>
          <a:xfrm>
            <a:off x="1586345" y="5237017"/>
            <a:ext cx="2618509"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Come to the amazing circus and see incredible flips, twists and tricks before your very eyes!</a:t>
            </a:r>
          </a:p>
        </p:txBody>
      </p:sp>
      <p:sp>
        <p:nvSpPr>
          <p:cNvPr id="5" name="TextBox 4">
            <a:extLst>
              <a:ext uri="{FF2B5EF4-FFF2-40B4-BE49-F238E27FC236}">
                <a16:creationId xmlns:a16="http://schemas.microsoft.com/office/drawing/2014/main" id="{C192BD47-DBA9-430A-AB85-4024E6D16A98}"/>
              </a:ext>
            </a:extLst>
          </p:cNvPr>
          <p:cNvSpPr txBox="1"/>
          <p:nvPr/>
        </p:nvSpPr>
        <p:spPr>
          <a:xfrm>
            <a:off x="6386945" y="5237018"/>
            <a:ext cx="2909455"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We will be holding a parents’ meeting to discuss the up-coming residential on Thursday at 6pm.</a:t>
            </a:r>
          </a:p>
        </p:txBody>
      </p:sp>
      <p:sp>
        <p:nvSpPr>
          <p:cNvPr id="6" name="TextBox 5">
            <a:extLst>
              <a:ext uri="{FF2B5EF4-FFF2-40B4-BE49-F238E27FC236}">
                <a16:creationId xmlns:a16="http://schemas.microsoft.com/office/drawing/2014/main" id="{17628006-39A8-4788-88D5-233FAEC04F82}"/>
              </a:ext>
            </a:extLst>
          </p:cNvPr>
          <p:cNvSpPr txBox="1"/>
          <p:nvPr/>
        </p:nvSpPr>
        <p:spPr>
          <a:xfrm rot="21118034">
            <a:off x="3997036" y="5916199"/>
            <a:ext cx="11568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Persuade</a:t>
            </a:r>
          </a:p>
        </p:txBody>
      </p:sp>
      <p:sp>
        <p:nvSpPr>
          <p:cNvPr id="7" name="TextBox 6">
            <a:extLst>
              <a:ext uri="{FF2B5EF4-FFF2-40B4-BE49-F238E27FC236}">
                <a16:creationId xmlns:a16="http://schemas.microsoft.com/office/drawing/2014/main" id="{1E7630E9-1C95-4CA7-86E3-68CFD9E20EC7}"/>
              </a:ext>
            </a:extLst>
          </p:cNvPr>
          <p:cNvSpPr txBox="1"/>
          <p:nvPr/>
        </p:nvSpPr>
        <p:spPr>
          <a:xfrm rot="21118034">
            <a:off x="9013790" y="5936272"/>
            <a:ext cx="86957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Inform</a:t>
            </a:r>
          </a:p>
        </p:txBody>
      </p:sp>
    </p:spTree>
    <p:extLst>
      <p:ext uri="{BB962C8B-B14F-4D97-AF65-F5344CB8AC3E}">
        <p14:creationId xmlns:p14="http://schemas.microsoft.com/office/powerpoint/2010/main" val="23529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effective strategies to find the meaning of </a:t>
            </a:r>
            <a:r>
              <a:rPr lang="en-GB" dirty="0" smtClean="0"/>
              <a:t>words and alternatives</a:t>
            </a:r>
            <a:endParaRPr lang="en-GB"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pPr>
            <a:r>
              <a:rPr lang="en-GB" altLang="en-US" sz="1800" dirty="0"/>
              <a:t>Marty is </a:t>
            </a:r>
            <a:r>
              <a:rPr lang="en-GB" altLang="en-US" sz="1800" dirty="0">
                <a:solidFill>
                  <a:srgbClr val="FF0000"/>
                </a:solidFill>
                <a:highlight>
                  <a:srgbClr val="0000FF"/>
                </a:highlight>
              </a:rPr>
              <a:t>gregarious</a:t>
            </a:r>
            <a:r>
              <a:rPr lang="en-GB" altLang="en-US" sz="1800" dirty="0">
                <a:solidFill>
                  <a:srgbClr val="FF0000"/>
                </a:solidFill>
              </a:rPr>
              <a:t>, </a:t>
            </a:r>
            <a:r>
              <a:rPr lang="en-GB" altLang="en-US" sz="1800" dirty="0"/>
              <a:t>unlike his brother who is quiet and shy</a:t>
            </a:r>
            <a:r>
              <a:rPr lang="en-GB" altLang="en-US" sz="1800" dirty="0" smtClean="0"/>
              <a:t>.</a:t>
            </a:r>
            <a:endParaRPr lang="en-GB" altLang="en-US" sz="1800" dirty="0"/>
          </a:p>
          <a:p>
            <a:pPr marL="0" indent="0">
              <a:buFont typeface="Arial" panose="020B0604020202020204" pitchFamily="34" charset="0"/>
              <a:buNone/>
            </a:pPr>
            <a:r>
              <a:rPr lang="en-GB" altLang="en-US" sz="1800" dirty="0"/>
              <a:t>What do you think </a:t>
            </a:r>
            <a:r>
              <a:rPr lang="en-GB" altLang="en-US" sz="1800" dirty="0">
                <a:solidFill>
                  <a:srgbClr val="FF0000"/>
                </a:solidFill>
              </a:rPr>
              <a:t>gregarious </a:t>
            </a:r>
            <a:r>
              <a:rPr lang="en-GB" altLang="en-US" sz="1800" dirty="0"/>
              <a:t>means</a:t>
            </a:r>
            <a:r>
              <a:rPr lang="en-GB" altLang="en-US" sz="1800" dirty="0" smtClean="0"/>
              <a:t>?</a:t>
            </a:r>
            <a:endParaRPr lang="en-GB" sz="1800" dirty="0"/>
          </a:p>
          <a:p>
            <a:pPr marL="0" indent="0">
              <a:buNone/>
            </a:pPr>
            <a:r>
              <a:rPr lang="en-GB" sz="1800" dirty="0"/>
              <a:t>a) Make a guess using the word in context.</a:t>
            </a:r>
          </a:p>
          <a:p>
            <a:pPr marL="0" indent="0">
              <a:buNone/>
            </a:pPr>
            <a:r>
              <a:rPr lang="en-GB" sz="1800" dirty="0"/>
              <a:t>Marty is the opposite of his ‘quiet and shy’ brother. Gregarious could mean loud and sociable.</a:t>
            </a:r>
          </a:p>
          <a:p>
            <a:pPr marL="0" indent="0">
              <a:buNone/>
            </a:pPr>
            <a:r>
              <a:rPr lang="en-GB" sz="1800" dirty="0"/>
              <a:t>b) Use dictionary to look up the definition. </a:t>
            </a:r>
          </a:p>
          <a:p>
            <a:pPr marL="0" indent="0">
              <a:buNone/>
            </a:pPr>
            <a:r>
              <a:rPr lang="en-GB" sz="1800" dirty="0"/>
              <a:t>Definition: fond of company; sociable</a:t>
            </a:r>
            <a:r>
              <a:rPr lang="en-GB" sz="1800" dirty="0" smtClean="0"/>
              <a:t>.</a:t>
            </a:r>
          </a:p>
          <a:p>
            <a:pPr marL="0" indent="0">
              <a:buNone/>
            </a:pPr>
            <a:endParaRPr lang="en-GB" sz="1800" dirty="0" smtClean="0"/>
          </a:p>
          <a:p>
            <a:pPr marL="0" indent="0">
              <a:buNone/>
            </a:pPr>
            <a:r>
              <a:rPr lang="en-GB" sz="1800" dirty="0" smtClean="0"/>
              <a:t>……………Which word would replace ‘coupled’?  ( use a Thesaurus )- synonyms ( alternative words)</a:t>
            </a:r>
          </a:p>
          <a:p>
            <a:pPr marL="0" indent="0">
              <a:buNone/>
            </a:pPr>
            <a:endParaRPr lang="en-GB" sz="1800" dirty="0" smtClean="0"/>
          </a:p>
          <a:p>
            <a:pPr marL="0" indent="0">
              <a:buNone/>
            </a:pPr>
            <a:r>
              <a:rPr lang="en-GB" sz="1800" dirty="0" err="1" smtClean="0"/>
              <a:t>a.Related</a:t>
            </a:r>
            <a:r>
              <a:rPr lang="en-GB" sz="1800" dirty="0" smtClean="0"/>
              <a:t>          b. fastened          </a:t>
            </a:r>
            <a:r>
              <a:rPr lang="en-GB" sz="1800" dirty="0" err="1" smtClean="0"/>
              <a:t>c.attached</a:t>
            </a:r>
            <a:r>
              <a:rPr lang="en-GB" sz="1800" dirty="0" smtClean="0"/>
              <a:t>          </a:t>
            </a:r>
            <a:r>
              <a:rPr lang="en-GB" sz="1800" dirty="0" err="1" smtClean="0"/>
              <a:t>d.combined</a:t>
            </a:r>
            <a:r>
              <a:rPr lang="en-GB" sz="1800" dirty="0" smtClean="0"/>
              <a:t> </a:t>
            </a:r>
            <a:endParaRPr lang="en-GB" sz="1800" dirty="0"/>
          </a:p>
        </p:txBody>
      </p:sp>
    </p:spTree>
    <p:extLst>
      <p:ext uri="{BB962C8B-B14F-4D97-AF65-F5344CB8AC3E}">
        <p14:creationId xmlns:p14="http://schemas.microsoft.com/office/powerpoint/2010/main" val="29935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Understand organisational features and use them to locate relevant information </a:t>
            </a:r>
          </a:p>
        </p:txBody>
      </p:sp>
      <p:sp>
        <p:nvSpPr>
          <p:cNvPr id="3" name="Content Placeholder 2"/>
          <p:cNvSpPr>
            <a:spLocks noGrp="1"/>
          </p:cNvSpPr>
          <p:nvPr>
            <p:ph idx="1"/>
          </p:nvPr>
        </p:nvSpPr>
        <p:spPr>
          <a:xfrm>
            <a:off x="7211683" y="2164368"/>
            <a:ext cx="3775316" cy="4206240"/>
          </a:xfrm>
        </p:spPr>
        <p:txBody>
          <a:bodyPr>
            <a:normAutofit/>
          </a:bodyPr>
          <a:lstStyle/>
          <a:p>
            <a:pPr marL="0" indent="0">
              <a:buNone/>
            </a:pPr>
            <a:r>
              <a:rPr lang="en-GB" dirty="0" smtClean="0"/>
              <a:t>Tabs</a:t>
            </a:r>
          </a:p>
          <a:p>
            <a:pPr marL="0" indent="0">
              <a:buNone/>
            </a:pPr>
            <a:r>
              <a:rPr lang="en-GB" sz="2000" dirty="0"/>
              <a:t>Tabs on a website show the different pages you can click on to access information. </a:t>
            </a:r>
          </a:p>
          <a:p>
            <a:pPr marL="0" indent="0">
              <a:buNone/>
            </a:pPr>
            <a:r>
              <a:rPr lang="en-GB" dirty="0" smtClean="0"/>
              <a:t>Text Box</a:t>
            </a:r>
          </a:p>
          <a:p>
            <a:pPr marL="0" indent="0">
              <a:buNone/>
            </a:pPr>
            <a:r>
              <a:rPr lang="en-GB" sz="2000" dirty="0" smtClean="0"/>
              <a:t>To clearly display separate and important pieces of information.</a:t>
            </a:r>
            <a:endParaRPr lang="en-GB" sz="2000" dirty="0"/>
          </a:p>
          <a:p>
            <a:pPr marL="0" indent="0">
              <a:buNone/>
            </a:pPr>
            <a:r>
              <a:rPr lang="en-GB" dirty="0" smtClean="0"/>
              <a:t>Subheadings</a:t>
            </a:r>
          </a:p>
          <a:p>
            <a:pPr marL="0" indent="0">
              <a:buNone/>
            </a:pPr>
            <a:r>
              <a:rPr lang="en-GB" sz="2000" dirty="0"/>
              <a:t>Subheadings are titles in the text that tell you what the section is about. </a:t>
            </a:r>
          </a:p>
          <a:p>
            <a:pPr marL="0" indent="0">
              <a:buNone/>
            </a:pPr>
            <a:endParaRPr lang="en-GB" dirty="0"/>
          </a:p>
        </p:txBody>
      </p:sp>
      <p:pic>
        <p:nvPicPr>
          <p:cNvPr id="4" name="Picture 3"/>
          <p:cNvPicPr>
            <a:picLocks noChangeAspect="1"/>
          </p:cNvPicPr>
          <p:nvPr/>
        </p:nvPicPr>
        <p:blipFill rotWithShape="1">
          <a:blip r:embed="rId2"/>
          <a:srcRect l="16294" t="9191" r="19820" b="4439"/>
          <a:stretch/>
        </p:blipFill>
        <p:spPr>
          <a:xfrm>
            <a:off x="925344" y="2011680"/>
            <a:ext cx="5932657" cy="4511616"/>
          </a:xfrm>
          <a:prstGeom prst="rect">
            <a:avLst/>
          </a:prstGeom>
        </p:spPr>
      </p:pic>
      <p:sp>
        <p:nvSpPr>
          <p:cNvPr id="5" name="Oval 4"/>
          <p:cNvSpPr/>
          <p:nvPr/>
        </p:nvSpPr>
        <p:spPr>
          <a:xfrm>
            <a:off x="1552757" y="2242865"/>
            <a:ext cx="4925683" cy="47445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9236" y="3905178"/>
            <a:ext cx="3151517" cy="120596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25018" y="5193101"/>
            <a:ext cx="1509624" cy="41406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92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1E1819CF9C248B61C0E4D9D0A5454" ma:contentTypeVersion="12" ma:contentTypeDescription="Create a new document." ma:contentTypeScope="" ma:versionID="2688d10b9e959f718e5f066470d55fcc">
  <xsd:schema xmlns:xsd="http://www.w3.org/2001/XMLSchema" xmlns:xs="http://www.w3.org/2001/XMLSchema" xmlns:p="http://schemas.microsoft.com/office/2006/metadata/properties" xmlns:ns3="0f018554-3278-4bdb-9f00-d23e665f071e" xmlns:ns4="466ec694-672e-4b5b-bf42-c12a70c56e68" targetNamespace="http://schemas.microsoft.com/office/2006/metadata/properties" ma:root="true" ma:fieldsID="da0105bf32fef25daae2ee5985677fbd" ns3:_="" ns4:_="">
    <xsd:import namespace="0f018554-3278-4bdb-9f00-d23e665f071e"/>
    <xsd:import namespace="466ec694-672e-4b5b-bf42-c12a70c56e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18554-3278-4bdb-9f00-d23e665f0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ec694-672e-4b5b-bf42-c12a70c56e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4EA650-FB16-4E72-86FA-98AB95CF5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18554-3278-4bdb-9f00-d23e665f071e"/>
    <ds:schemaRef ds:uri="466ec694-672e-4b5b-bf42-c12a70c56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4A3BD7-EC08-494E-A976-A201A10F2663}">
  <ds:schemaRef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www.w3.org/XML/1998/namespace"/>
    <ds:schemaRef ds:uri="466ec694-672e-4b5b-bf42-c12a70c56e68"/>
    <ds:schemaRef ds:uri="0f018554-3278-4bdb-9f00-d23e665f071e"/>
    <ds:schemaRef ds:uri="http://schemas.microsoft.com/office/2006/metadata/properties"/>
  </ds:schemaRefs>
</ds:datastoreItem>
</file>

<file path=customXml/itemProps3.xml><?xml version="1.0" encoding="utf-8"?>
<ds:datastoreItem xmlns:ds="http://schemas.openxmlformats.org/officeDocument/2006/customXml" ds:itemID="{DB046CCF-18A1-4338-95D6-3E01009800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979</TotalTime>
  <Words>2018</Words>
  <Application>Microsoft Office PowerPoint</Application>
  <PresentationFormat>Widescreen</PresentationFormat>
  <Paragraphs>192</Paragraphs>
  <Slides>23</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Corbel</vt:lpstr>
      <vt:lpstr>Franklin Gothic Medium</vt:lpstr>
      <vt:lpstr>Gill Sans Ultra Bold</vt:lpstr>
      <vt:lpstr>Wingdings</vt:lpstr>
      <vt:lpstr>Office Theme</vt:lpstr>
      <vt:lpstr>Banded</vt:lpstr>
      <vt:lpstr>Functional Skills  Level 2 English</vt:lpstr>
      <vt:lpstr>Lesson Intentions</vt:lpstr>
      <vt:lpstr>L2 English workshop</vt:lpstr>
      <vt:lpstr>Exam Overview</vt:lpstr>
      <vt:lpstr>Reading Exam</vt:lpstr>
      <vt:lpstr>Identify, understand and extract the main points and ideas in and from texts </vt:lpstr>
      <vt:lpstr>Identify different purposes of straightforward texts </vt:lpstr>
      <vt:lpstr>Use effective strategies to find the meaning of words and alternatives</vt:lpstr>
      <vt:lpstr>Understand organisational features and use them to locate relevant information </vt:lpstr>
      <vt:lpstr>Understand organisational features and use them to locate relevant information </vt:lpstr>
      <vt:lpstr>Sample text</vt:lpstr>
      <vt:lpstr>Writing Exam</vt:lpstr>
      <vt:lpstr>Use a range of punctuation correctly </vt:lpstr>
      <vt:lpstr>Form irregular plurals </vt:lpstr>
      <vt:lpstr>subject-verb agreement, consistent use of tense, definite and indefinite articles</vt:lpstr>
      <vt:lpstr>Writing L2</vt:lpstr>
      <vt:lpstr>Speaking and Listening exam</vt:lpstr>
      <vt:lpstr>Identify and extract relevant information and detail in straightforward explanations </vt:lpstr>
      <vt:lpstr>Communicate information and opinions clearly on a range of topics, making relevant contributions </vt:lpstr>
      <vt:lpstr>Make requests and ask concise questions and Respond appropriately to questions</vt:lpstr>
      <vt:lpstr>Follow and understand the main points of discussions </vt:lpstr>
      <vt:lpstr>Listen to and respond appropriately to other points of view, respecting conventions of turn-taking </vt:lpstr>
      <vt:lpstr>Formal /informal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revision</dc:title>
  <dc:creator>Becca Harrington</dc:creator>
  <cp:lastModifiedBy>Hill, Deborah</cp:lastModifiedBy>
  <cp:revision>76</cp:revision>
  <dcterms:created xsi:type="dcterms:W3CDTF">2020-02-10T09:33:05Z</dcterms:created>
  <dcterms:modified xsi:type="dcterms:W3CDTF">2021-06-29T13:42:29Z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0x0101002981E1819CF9C248B61C0E4D9D0A5454</vt:lpwstr>
  </property>
</Properties>
</file>