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7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3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us/office/excel-video-training-9bc05390-e94c-46af-a5b3-d7c22f6990b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wbho0CgEA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Using Excel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basics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7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 support for further Excel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https://support.microsoft.com/en-us/office/excel-video-training-9bc05390-e94c-46af-a5b3-d7c22f6990bb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started…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Take a few minutes to consider what Excel is useful for and be ready to feedback your own personal experience of having used Excel.</a:t>
            </a:r>
          </a:p>
          <a:p>
            <a:endParaRPr lang="en-GB" sz="3600" dirty="0"/>
          </a:p>
          <a:p>
            <a:r>
              <a:rPr lang="en-GB" sz="3600" dirty="0">
                <a:hlinkClick r:id="rId2"/>
              </a:rPr>
              <a:t>https://www.youtube.com/watch?v=rwbho0CgEAE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503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moves…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Click on Excel icon</a:t>
            </a:r>
          </a:p>
          <a:p>
            <a:r>
              <a:rPr lang="en-GB" dirty="0" smtClean="0"/>
              <a:t>Choose your spreadsheet – there are too many to list! Or, tap in your choice to search</a:t>
            </a:r>
          </a:p>
          <a:p>
            <a:r>
              <a:rPr lang="en-GB" dirty="0" smtClean="0"/>
              <a:t>Click on the one you want – open it/create it. To start – try using a blank </a:t>
            </a:r>
            <a:r>
              <a:rPr lang="en-GB" dirty="0" smtClean="0">
                <a:solidFill>
                  <a:srgbClr val="FF0000"/>
                </a:solidFill>
              </a:rPr>
              <a:t>workbook</a:t>
            </a:r>
            <a:r>
              <a:rPr lang="en-GB" dirty="0" smtClean="0"/>
              <a:t> to practice with.</a:t>
            </a:r>
          </a:p>
          <a:p>
            <a:r>
              <a:rPr lang="en-GB" dirty="0" smtClean="0"/>
              <a:t>Look at the </a:t>
            </a:r>
            <a:r>
              <a:rPr lang="en-GB" dirty="0" smtClean="0">
                <a:solidFill>
                  <a:srgbClr val="FF0000"/>
                </a:solidFill>
              </a:rPr>
              <a:t>tabs</a:t>
            </a:r>
            <a:r>
              <a:rPr lang="en-GB" dirty="0" smtClean="0"/>
              <a:t> that run along the top of the page – clicking on each tab will open up a corresponding </a:t>
            </a:r>
            <a:r>
              <a:rPr lang="en-GB" dirty="0" smtClean="0">
                <a:solidFill>
                  <a:srgbClr val="FF0000"/>
                </a:solidFill>
              </a:rPr>
              <a:t>ribbon.</a:t>
            </a:r>
          </a:p>
          <a:p>
            <a:r>
              <a:rPr lang="en-GB" dirty="0" smtClean="0"/>
              <a:t>Each </a:t>
            </a:r>
            <a:r>
              <a:rPr lang="en-GB" dirty="0" smtClean="0">
                <a:solidFill>
                  <a:srgbClr val="FF0000"/>
                </a:solidFill>
              </a:rPr>
              <a:t>ribbon</a:t>
            </a:r>
            <a:r>
              <a:rPr lang="en-GB" dirty="0" smtClean="0"/>
              <a:t> is divided into </a:t>
            </a:r>
            <a:r>
              <a:rPr lang="en-GB" dirty="0" smtClean="0">
                <a:solidFill>
                  <a:srgbClr val="FF0000"/>
                </a:solidFill>
              </a:rPr>
              <a:t>groups – </a:t>
            </a:r>
            <a:r>
              <a:rPr lang="en-GB" dirty="0" smtClean="0"/>
              <a:t>some </a:t>
            </a:r>
            <a:r>
              <a:rPr lang="en-GB" dirty="0" smtClean="0">
                <a:solidFill>
                  <a:srgbClr val="FF0000"/>
                </a:solidFill>
              </a:rPr>
              <a:t>groups </a:t>
            </a:r>
            <a:r>
              <a:rPr lang="en-GB" dirty="0" smtClean="0"/>
              <a:t>have a </a:t>
            </a:r>
            <a:r>
              <a:rPr lang="en-GB" dirty="0" smtClean="0">
                <a:solidFill>
                  <a:srgbClr val="FF0000"/>
                </a:solidFill>
              </a:rPr>
              <a:t>launch button </a:t>
            </a:r>
            <a:r>
              <a:rPr lang="en-GB" dirty="0" smtClean="0"/>
              <a:t>to the bottom right to give even more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intersection of a column and a row is called a cell , like the one below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095" y="2193925"/>
            <a:ext cx="9899809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Naming a range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can have a </a:t>
            </a:r>
            <a:r>
              <a:rPr lang="en-GB" dirty="0" smtClean="0">
                <a:solidFill>
                  <a:schemeClr val="accent1"/>
                </a:solidFill>
              </a:rPr>
              <a:t>range</a:t>
            </a:r>
            <a:r>
              <a:rPr lang="en-GB" dirty="0" smtClean="0"/>
              <a:t> of cells which are cells grouped together.</a:t>
            </a:r>
          </a:p>
          <a:p>
            <a:r>
              <a:rPr lang="en-GB" dirty="0" smtClean="0"/>
              <a:t>Identify the top left hand cell, then the bottom right hand cell. So, the range below is called L3 through P6 – written like this </a:t>
            </a:r>
            <a:r>
              <a:rPr lang="en-GB" dirty="0" smtClean="0"/>
              <a:t>L3:p6</a:t>
            </a:r>
            <a:endParaRPr lang="en-GB" dirty="0" smtClean="0"/>
          </a:p>
          <a:p>
            <a:r>
              <a:rPr lang="en-GB" dirty="0" smtClean="0"/>
              <a:t>All on a </a:t>
            </a:r>
            <a:r>
              <a:rPr lang="en-GB" dirty="0" smtClean="0">
                <a:solidFill>
                  <a:schemeClr val="accent1"/>
                </a:solidFill>
              </a:rPr>
              <a:t>sheet</a:t>
            </a:r>
          </a:p>
          <a:p>
            <a:r>
              <a:rPr lang="en-GB" dirty="0" smtClean="0"/>
              <a:t>All the </a:t>
            </a:r>
            <a:r>
              <a:rPr lang="en-GB" dirty="0" smtClean="0">
                <a:solidFill>
                  <a:srgbClr val="FF0000"/>
                </a:solidFill>
              </a:rPr>
              <a:t>sheets </a:t>
            </a:r>
            <a:r>
              <a:rPr lang="en-GB" dirty="0" smtClean="0"/>
              <a:t>added </a:t>
            </a:r>
          </a:p>
          <a:p>
            <a:pPr marL="0" indent="0">
              <a:buNone/>
            </a:pPr>
            <a:r>
              <a:rPr lang="en-GB" dirty="0" smtClean="0"/>
              <a:t>together form a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Workbook.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13428"/>
              </p:ext>
            </p:extLst>
          </p:nvPr>
        </p:nvGraphicFramePr>
        <p:xfrm>
          <a:off x="3918856" y="3701142"/>
          <a:ext cx="6074230" cy="189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846">
                  <a:extLst>
                    <a:ext uri="{9D8B030D-6E8A-4147-A177-3AD203B41FA5}">
                      <a16:colId xmlns:a16="http://schemas.microsoft.com/office/drawing/2014/main" val="2612709035"/>
                    </a:ext>
                  </a:extLst>
                </a:gridCol>
                <a:gridCol w="1214846">
                  <a:extLst>
                    <a:ext uri="{9D8B030D-6E8A-4147-A177-3AD203B41FA5}">
                      <a16:colId xmlns:a16="http://schemas.microsoft.com/office/drawing/2014/main" val="4009414159"/>
                    </a:ext>
                  </a:extLst>
                </a:gridCol>
                <a:gridCol w="1214846">
                  <a:extLst>
                    <a:ext uri="{9D8B030D-6E8A-4147-A177-3AD203B41FA5}">
                      <a16:colId xmlns:a16="http://schemas.microsoft.com/office/drawing/2014/main" val="4095981886"/>
                    </a:ext>
                  </a:extLst>
                </a:gridCol>
                <a:gridCol w="1214846">
                  <a:extLst>
                    <a:ext uri="{9D8B030D-6E8A-4147-A177-3AD203B41FA5}">
                      <a16:colId xmlns:a16="http://schemas.microsoft.com/office/drawing/2014/main" val="1669454860"/>
                    </a:ext>
                  </a:extLst>
                </a:gridCol>
                <a:gridCol w="1214846">
                  <a:extLst>
                    <a:ext uri="{9D8B030D-6E8A-4147-A177-3AD203B41FA5}">
                      <a16:colId xmlns:a16="http://schemas.microsoft.com/office/drawing/2014/main" val="1653120421"/>
                    </a:ext>
                  </a:extLst>
                </a:gridCol>
              </a:tblGrid>
              <a:tr h="473529">
                <a:tc>
                  <a:txBody>
                    <a:bodyPr/>
                    <a:lstStyle/>
                    <a:p>
                      <a:r>
                        <a:rPr lang="en-GB" dirty="0" smtClean="0"/>
                        <a:t>L3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487791"/>
                  </a:ext>
                </a:extLst>
              </a:tr>
              <a:tr h="4735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669621"/>
                  </a:ext>
                </a:extLst>
              </a:tr>
              <a:tr h="4735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626879"/>
                  </a:ext>
                </a:extLst>
              </a:tr>
              <a:tr h="4735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772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4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start using it…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Type something in A1 – don’t worry if it spills into the cell beside it – they don’t interact with each other.</a:t>
            </a:r>
          </a:p>
          <a:p>
            <a:r>
              <a:rPr lang="en-GB" dirty="0" smtClean="0"/>
              <a:t>You can stretch a column or a row by hovering the mouse in between any two letters</a:t>
            </a:r>
          </a:p>
          <a:p>
            <a:r>
              <a:rPr lang="en-GB" dirty="0" smtClean="0"/>
              <a:t>Press enter to move down or </a:t>
            </a:r>
            <a:r>
              <a:rPr lang="en-GB" dirty="0" smtClean="0">
                <a:solidFill>
                  <a:srgbClr val="FF0000"/>
                </a:solidFill>
              </a:rPr>
              <a:t>shift </a:t>
            </a:r>
            <a:r>
              <a:rPr lang="en-GB" dirty="0" smtClean="0"/>
              <a:t>and enter to move up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Tab </a:t>
            </a:r>
            <a:r>
              <a:rPr lang="en-GB" dirty="0" smtClean="0"/>
              <a:t>will move you to the right – hold </a:t>
            </a:r>
            <a:r>
              <a:rPr lang="en-GB" dirty="0" smtClean="0">
                <a:solidFill>
                  <a:srgbClr val="FF0000"/>
                </a:solidFill>
              </a:rPr>
              <a:t>shift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tab</a:t>
            </a:r>
            <a:r>
              <a:rPr lang="en-GB" dirty="0" smtClean="0"/>
              <a:t> to move to the left</a:t>
            </a:r>
          </a:p>
          <a:p>
            <a:r>
              <a:rPr lang="en-GB" dirty="0" smtClean="0"/>
              <a:t>You could use your </a:t>
            </a:r>
            <a:r>
              <a:rPr lang="en-GB" dirty="0" smtClean="0">
                <a:solidFill>
                  <a:srgbClr val="FF0000"/>
                </a:solidFill>
              </a:rPr>
              <a:t>directional arrows </a:t>
            </a:r>
            <a:r>
              <a:rPr lang="en-GB" dirty="0" smtClean="0"/>
              <a:t>or you could use your </a:t>
            </a:r>
            <a:r>
              <a:rPr lang="en-GB" dirty="0" smtClean="0">
                <a:solidFill>
                  <a:srgbClr val="FF0000"/>
                </a:solidFill>
              </a:rPr>
              <a:t>mouse</a:t>
            </a:r>
            <a:r>
              <a:rPr lang="en-GB" dirty="0" smtClean="0"/>
              <a:t> to position your </a:t>
            </a:r>
            <a:r>
              <a:rPr lang="en-GB" dirty="0" smtClean="0">
                <a:solidFill>
                  <a:srgbClr val="FF0000"/>
                </a:solidFill>
              </a:rPr>
              <a:t>cursor</a:t>
            </a:r>
            <a:r>
              <a:rPr lang="en-GB" dirty="0" smtClean="0"/>
              <a:t> but – using your keyboard for Excel is better.</a:t>
            </a:r>
          </a:p>
          <a:p>
            <a:r>
              <a:rPr lang="en-GB" dirty="0" smtClean="0"/>
              <a:t>Keep </a:t>
            </a:r>
            <a:r>
              <a:rPr lang="en-GB" dirty="0" smtClean="0">
                <a:solidFill>
                  <a:srgbClr val="FF0000"/>
                </a:solidFill>
              </a:rPr>
              <a:t>tabbing</a:t>
            </a:r>
            <a:r>
              <a:rPr lang="en-GB" dirty="0" smtClean="0"/>
              <a:t> to create headings for your columns. Enter information under each heading – this is called </a:t>
            </a:r>
            <a:r>
              <a:rPr lang="en-GB" dirty="0" smtClean="0">
                <a:solidFill>
                  <a:srgbClr val="FF0000"/>
                </a:solidFill>
              </a:rPr>
              <a:t>data entry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Double click to make changes as just clicking on a cell will erase the information in that cell. Each data entry is called a </a:t>
            </a:r>
            <a:r>
              <a:rPr lang="en-GB" dirty="0" smtClean="0">
                <a:solidFill>
                  <a:srgbClr val="FF0000"/>
                </a:solidFill>
              </a:rPr>
              <a:t>record.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Smartening up your spreadsheet </a:t>
            </a:r>
            <a:r>
              <a:rPr lang="en-GB" dirty="0" smtClean="0">
                <a:solidFill>
                  <a:srgbClr val="FF0000"/>
                </a:solidFill>
              </a:rPr>
              <a:t>– </a:t>
            </a:r>
            <a:r>
              <a:rPr lang="en-GB" dirty="0" smtClean="0"/>
              <a:t>click on </a:t>
            </a:r>
            <a:r>
              <a:rPr lang="en-GB" dirty="0" smtClean="0">
                <a:solidFill>
                  <a:srgbClr val="FF0000"/>
                </a:solidFill>
              </a:rPr>
              <a:t>home button – </a:t>
            </a:r>
            <a:r>
              <a:rPr lang="en-GB" dirty="0" smtClean="0"/>
              <a:t>use </a:t>
            </a:r>
            <a:r>
              <a:rPr lang="en-GB" dirty="0" smtClean="0">
                <a:solidFill>
                  <a:srgbClr val="FF0000"/>
                </a:solidFill>
              </a:rPr>
              <a:t>bold  </a:t>
            </a:r>
            <a:r>
              <a:rPr lang="en-GB" dirty="0" smtClean="0"/>
              <a:t>or</a:t>
            </a:r>
            <a:r>
              <a:rPr lang="en-GB" dirty="0" smtClean="0">
                <a:solidFill>
                  <a:srgbClr val="FF0000"/>
                </a:solidFill>
              </a:rPr>
              <a:t> paint bucket </a:t>
            </a:r>
            <a:r>
              <a:rPr lang="en-GB" dirty="0" smtClean="0"/>
              <a:t>to fill</a:t>
            </a:r>
          </a:p>
          <a:p>
            <a:r>
              <a:rPr lang="en-GB" dirty="0" smtClean="0"/>
              <a:t>Try clicking on title and drag it across the width of your sheet. Then, on the home tab , there’s a merge and centre option in the alignment group. Click on that  and your title should centre.</a:t>
            </a:r>
          </a:p>
          <a:p>
            <a:r>
              <a:rPr lang="en-GB" dirty="0" smtClean="0"/>
              <a:t>You can also double click in between columns to get your text to fit in your cells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3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tips…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Click and drag across all the column letters, double click between any two letters, to resize all your records</a:t>
            </a:r>
          </a:p>
          <a:p>
            <a:r>
              <a:rPr lang="en-GB" dirty="0" smtClean="0"/>
              <a:t>Click on the row number  to affect the whole row with a change. Drag it – then select your choice from home.</a:t>
            </a:r>
          </a:p>
          <a:p>
            <a:endParaRPr lang="en-GB" dirty="0"/>
          </a:p>
          <a:p>
            <a:r>
              <a:rPr lang="en-GB" dirty="0" smtClean="0"/>
              <a:t>Find further You Tube tutorials to teach you about </a:t>
            </a:r>
            <a:r>
              <a:rPr lang="en-GB" dirty="0"/>
              <a:t>E</a:t>
            </a:r>
            <a:r>
              <a:rPr lang="en-GB" dirty="0" smtClean="0"/>
              <a:t>xcel’s formulas and functions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8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 to you..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914" y="1908629"/>
            <a:ext cx="15849480" cy="3633908"/>
          </a:xfrm>
        </p:spPr>
        <p:txBody>
          <a:bodyPr/>
          <a:lstStyle/>
          <a:p>
            <a:r>
              <a:rPr lang="en-GB" dirty="0" smtClean="0"/>
              <a:t>Create your own simple spreadsheet.</a:t>
            </a:r>
          </a:p>
          <a:p>
            <a:r>
              <a:rPr lang="en-GB" dirty="0" smtClean="0"/>
              <a:t>Limit your rows and columns to 5 each .</a:t>
            </a:r>
          </a:p>
          <a:p>
            <a:r>
              <a:rPr lang="en-GB" dirty="0" smtClean="0"/>
              <a:t>Select your own title and </a:t>
            </a:r>
            <a:r>
              <a:rPr lang="en-GB" dirty="0" smtClean="0"/>
              <a:t>data </a:t>
            </a:r>
            <a:r>
              <a:rPr lang="en-GB" dirty="0" smtClean="0"/>
              <a:t>that you would like to input. </a:t>
            </a:r>
          </a:p>
          <a:p>
            <a:r>
              <a:rPr lang="en-GB" dirty="0" smtClean="0"/>
              <a:t>Try to practice the tips that you have learnt about in this session.</a:t>
            </a:r>
          </a:p>
          <a:p>
            <a:endParaRPr lang="en-GB" dirty="0"/>
          </a:p>
          <a:p>
            <a:r>
              <a:rPr lang="en-GB" dirty="0" smtClean="0"/>
              <a:t>We’ll feedback in </a:t>
            </a:r>
            <a:endParaRPr lang="en-GB" dirty="0"/>
          </a:p>
        </p:txBody>
      </p:sp>
      <p:pic>
        <p:nvPicPr>
          <p:cNvPr id="1028" name="Picture 4" descr="15 minutes at a time – Women in Technical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28" y="3612138"/>
            <a:ext cx="2082799" cy="20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1E1819CF9C248B61C0E4D9D0A5454" ma:contentTypeVersion="12" ma:contentTypeDescription="Create a new document." ma:contentTypeScope="" ma:versionID="2688d10b9e959f718e5f066470d55fcc">
  <xsd:schema xmlns:xsd="http://www.w3.org/2001/XMLSchema" xmlns:xs="http://www.w3.org/2001/XMLSchema" xmlns:p="http://schemas.microsoft.com/office/2006/metadata/properties" xmlns:ns3="0f018554-3278-4bdb-9f00-d23e665f071e" xmlns:ns4="466ec694-672e-4b5b-bf42-c12a70c56e68" targetNamespace="http://schemas.microsoft.com/office/2006/metadata/properties" ma:root="true" ma:fieldsID="da0105bf32fef25daae2ee5985677fbd" ns3:_="" ns4:_="">
    <xsd:import namespace="0f018554-3278-4bdb-9f00-d23e665f071e"/>
    <xsd:import namespace="466ec694-672e-4b5b-bf42-c12a70c56e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18554-3278-4bdb-9f00-d23e665f07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ec694-672e-4b5b-bf42-c12a70c56e6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4DF164-38F9-4BF8-92A9-0E024E47D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018554-3278-4bdb-9f00-d23e665f071e"/>
    <ds:schemaRef ds:uri="466ec694-672e-4b5b-bf42-c12a70c56e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45B3C1-ADF6-4CB9-AEC4-1B86B727C2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D68E12-27E8-4B27-B2BE-97494071299F}">
  <ds:schemaRefs>
    <ds:schemaRef ds:uri="0f018554-3278-4bdb-9f00-d23e665f071e"/>
    <ds:schemaRef ds:uri="http://purl.org/dc/dcmitype/"/>
    <ds:schemaRef ds:uri="http://schemas.openxmlformats.org/package/2006/metadata/core-properties"/>
    <ds:schemaRef ds:uri="466ec694-672e-4b5b-bf42-c12a70c56e68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170</TotalTime>
  <Words>551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Using Excel</vt:lpstr>
      <vt:lpstr>Getting started…</vt:lpstr>
      <vt:lpstr>First moves…</vt:lpstr>
      <vt:lpstr>The intersection of a column and a row is called a cell , like the one below</vt:lpstr>
      <vt:lpstr>Naming a range</vt:lpstr>
      <vt:lpstr>Let’s start using it…</vt:lpstr>
      <vt:lpstr>Adding data</vt:lpstr>
      <vt:lpstr>More tips…</vt:lpstr>
      <vt:lpstr>Over to you..</vt:lpstr>
      <vt:lpstr>Microsoft support for further Excel training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Excel</dc:title>
  <dc:creator>Hill, Deborah</dc:creator>
  <cp:lastModifiedBy>Hill, Deborah</cp:lastModifiedBy>
  <cp:revision>14</cp:revision>
  <dcterms:created xsi:type="dcterms:W3CDTF">2021-08-09T11:14:16Z</dcterms:created>
  <dcterms:modified xsi:type="dcterms:W3CDTF">2021-08-11T18:17:31Z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0x0101002981E1819CF9C248B61C0E4D9D0A5454</vt:lpwstr>
  </property>
</Properties>
</file>