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notesMasterIdLst>
    <p:notesMasterId r:id="rId23"/>
  </p:notesMasterIdLst>
  <p:sldIdLst>
    <p:sldId id="271" r:id="rId6"/>
    <p:sldId id="272" r:id="rId7"/>
    <p:sldId id="319" r:id="rId8"/>
    <p:sldId id="280" r:id="rId9"/>
    <p:sldId id="293" r:id="rId10"/>
    <p:sldId id="295" r:id="rId11"/>
    <p:sldId id="310" r:id="rId12"/>
    <p:sldId id="312" r:id="rId13"/>
    <p:sldId id="313" r:id="rId14"/>
    <p:sldId id="321" r:id="rId15"/>
    <p:sldId id="322" r:id="rId16"/>
    <p:sldId id="320" r:id="rId17"/>
    <p:sldId id="323" r:id="rId18"/>
    <p:sldId id="324" r:id="rId19"/>
    <p:sldId id="307" r:id="rId20"/>
    <p:sldId id="274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5" d="100"/>
          <a:sy n="95" d="100"/>
        </p:scale>
        <p:origin x="111" y="-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1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DA8-6DF3-4C28-8570-09BC3F5A18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0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.files.bbci.co.uk/skillswise/en33inst-e2-w-order-the-instructions.pdf" TargetMode="External"/><Relationship Id="rId2" Type="http://schemas.openxmlformats.org/officeDocument/2006/relationships/hyperlink" Target="https://www.britannica.com/on-this-day/January-1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bcgoodfood.com/recipes/lamb-biryani" TargetMode="External"/><Relationship Id="rId5" Type="http://schemas.openxmlformats.org/officeDocument/2006/relationships/hyperlink" Target="http://teach.files.bbci.co.uk/skillswise/en33inst-l1-f-following-and-writing-instructions.pdf" TargetMode="External"/><Relationship Id="rId4" Type="http://schemas.openxmlformats.org/officeDocument/2006/relationships/hyperlink" Target="http://teach.files.bbci.co.uk/skillswise/en33inst-l1-w-writing-a-recip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dultlearning.islington.gov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ESOL Level 1</a:t>
            </a: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b="1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25th 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Jan </a:t>
            </a:r>
            <a:r>
              <a:rPr lang="mr-IN" sz="4000" b="1" kern="12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lang="en-US" sz="4000" b="1" kern="1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 Mar 2021</a:t>
            </a: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1hr session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3658" t="23371" r="27960" b="17334"/>
          <a:stretch/>
        </p:blipFill>
        <p:spPr>
          <a:xfrm>
            <a:off x="0" y="619759"/>
            <a:ext cx="8067040" cy="6327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0"/>
            <a:ext cx="11729721" cy="7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3028" t="79822" r="24950" b="486"/>
          <a:stretch/>
        </p:blipFill>
        <p:spPr>
          <a:xfrm>
            <a:off x="106117" y="1730160"/>
            <a:ext cx="11969043" cy="28824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names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1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2269" y="856134"/>
            <a:ext cx="3372747" cy="464438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30590" t="18974" r="56411" b="10549"/>
          <a:stretch/>
        </p:blipFill>
        <p:spPr>
          <a:xfrm>
            <a:off x="616491" y="425220"/>
            <a:ext cx="1818752" cy="63103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231" y="14820"/>
            <a:ext cx="5853518" cy="410400"/>
          </a:xfrm>
        </p:spPr>
        <p:txBody>
          <a:bodyPr/>
          <a:lstStyle/>
          <a:p>
            <a:r>
              <a:rPr lang="en-GB" dirty="0" smtClean="0"/>
              <a:t>Please reorder these instructions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082" t="7695" r="31596"/>
          <a:stretch/>
        </p:blipFill>
        <p:spPr>
          <a:xfrm>
            <a:off x="3606437" y="397566"/>
            <a:ext cx="1828800" cy="6319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8591" t="6533"/>
          <a:stretch/>
        </p:blipFill>
        <p:spPr>
          <a:xfrm>
            <a:off x="6955341" y="220020"/>
            <a:ext cx="1673583" cy="63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4409" y="1729381"/>
            <a:ext cx="4322969" cy="3929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Name your favourite dish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Can you describe it?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Mine is lamb </a:t>
            </a:r>
            <a:r>
              <a:rPr lang="en-GB" sz="2400" dirty="0" smtClean="0"/>
              <a:t>biriyani. It is cooked with rice, meat and spices. It is often garnished with fried onions.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97" y="631512"/>
            <a:ext cx="11604332" cy="410400"/>
          </a:xfrm>
        </p:spPr>
        <p:txBody>
          <a:bodyPr/>
          <a:lstStyle/>
          <a:p>
            <a:r>
              <a:rPr lang="en-GB" dirty="0" smtClean="0"/>
              <a:t>Favourite dish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Now, write </a:t>
            </a:r>
            <a:r>
              <a:rPr lang="en-GB" sz="2800" dirty="0" smtClean="0"/>
              <a:t>a simple recipe for your favourite </a:t>
            </a:r>
            <a:r>
              <a:rPr lang="en-GB" sz="2800" dirty="0"/>
              <a:t>dish </a:t>
            </a:r>
            <a:r>
              <a:rPr lang="en-GB" sz="2800" dirty="0" smtClean="0"/>
              <a:t>using </a:t>
            </a:r>
            <a:r>
              <a:rPr lang="en-GB" sz="2800" dirty="0"/>
              <a:t>the correct </a:t>
            </a:r>
            <a:r>
              <a:rPr lang="en-GB" sz="2800" dirty="0" smtClean="0"/>
              <a:t>grammar structure </a:t>
            </a:r>
            <a:r>
              <a:rPr lang="en-GB" sz="2800" dirty="0"/>
              <a:t>and linking </a:t>
            </a:r>
            <a:r>
              <a:rPr lang="en-GB" sz="2800" dirty="0" smtClean="0"/>
              <a:t>words.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2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smtClean="0"/>
              <a:t>suggested </a:t>
            </a:r>
            <a:r>
              <a:rPr lang="en-US" altLang="en-US" sz="3600" dirty="0"/>
              <a:t>ways to stay healthy at home</a:t>
            </a:r>
          </a:p>
          <a:p>
            <a:r>
              <a:rPr lang="en-US" altLang="en-US" sz="3600" dirty="0" smtClean="0"/>
              <a:t>described </a:t>
            </a:r>
            <a:r>
              <a:rPr lang="en-US" altLang="en-US" sz="3600" dirty="0"/>
              <a:t>a healthy dish</a:t>
            </a:r>
          </a:p>
          <a:p>
            <a:r>
              <a:rPr lang="en-US" altLang="en-US" sz="3600" dirty="0" smtClean="0"/>
              <a:t>used </a:t>
            </a:r>
            <a:r>
              <a:rPr lang="en-US" altLang="en-US" sz="3600" dirty="0"/>
              <a:t>imperative verbs to give instructions for a healthy recipe</a:t>
            </a:r>
          </a:p>
          <a:p>
            <a:r>
              <a:rPr lang="en-US" altLang="en-US" sz="3600" dirty="0" smtClean="0"/>
              <a:t>wrote </a:t>
            </a:r>
            <a:r>
              <a:rPr lang="en-US" altLang="en-US" sz="3600" dirty="0"/>
              <a:t>a recipe for your </a:t>
            </a:r>
            <a:r>
              <a:rPr lang="en-US" altLang="en-US" sz="3600" dirty="0" err="1"/>
              <a:t>favourite</a:t>
            </a:r>
            <a:r>
              <a:rPr lang="en-US" altLang="en-US" sz="3600" dirty="0"/>
              <a:t> (healthy) dish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98" y="4873331"/>
            <a:ext cx="1473656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19" y="4873331"/>
            <a:ext cx="3927145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6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end</a:t>
            </a:r>
            <a:endParaRPr lang="en-GB" sz="320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www.britannica.com/on-this-day/January-15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teach.files.bbci.co.uk/skillswise/en33inst-e2-w-order-the-instructions.pdf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teach.files.bbci.co.uk/skillswise/en33inst-l1-w-writing-a-recipe.pdf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teach.files.bbci.co.uk/skillswise/en33inst-l1-f-following-and-writing-instructions.pdf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www.bbcgoodfood.com/recipes/lamb-biryani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5" y="523629"/>
            <a:ext cx="11604332" cy="410400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Recap: climate change/ways to save money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</a:t>
            </a:r>
            <a:r>
              <a:rPr lang="en-GB" sz="3200" b="1" dirty="0"/>
              <a:t>: </a:t>
            </a:r>
            <a:r>
              <a:rPr lang="en-GB" sz="3200" dirty="0" smtClean="0"/>
              <a:t>to talk about ways to stay healthy at home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/>
              <a:t>suggest ways to stay healthy at home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d</a:t>
            </a:r>
            <a:r>
              <a:rPr lang="en-GB" sz="3200" dirty="0" smtClean="0"/>
              <a:t>escribe a healthy dish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u</a:t>
            </a:r>
            <a:r>
              <a:rPr lang="en-GB" sz="3200" dirty="0" smtClean="0"/>
              <a:t>se imperative verbs to give instructions for a healthy recipe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</a:t>
            </a:r>
            <a:r>
              <a:rPr lang="en-GB" sz="3200" dirty="0" smtClean="0"/>
              <a:t>rite a recipe for your favourite (healthy) dish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1607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260" y="269632"/>
            <a:ext cx="11604332" cy="410400"/>
          </a:xfrm>
        </p:spPr>
        <p:txBody>
          <a:bodyPr/>
          <a:lstStyle/>
          <a:p>
            <a:r>
              <a:rPr lang="en-GB" dirty="0" smtClean="0"/>
              <a:t>Interesting </a:t>
            </a:r>
            <a:r>
              <a:rPr lang="en-GB" dirty="0" smtClean="0"/>
              <a:t>facts for </a:t>
            </a:r>
            <a:r>
              <a:rPr lang="en-GB" smtClean="0"/>
              <a:t>this month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10659" y="4777991"/>
            <a:ext cx="2868805" cy="472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12" t="39807" r="35695" b="40881"/>
          <a:stretch/>
        </p:blipFill>
        <p:spPr>
          <a:xfrm>
            <a:off x="1607736" y="680032"/>
            <a:ext cx="10076486" cy="185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30" t="24950" r="50997" b="24694"/>
          <a:stretch/>
        </p:blipFill>
        <p:spPr>
          <a:xfrm>
            <a:off x="7666893" y="2045703"/>
            <a:ext cx="4472852" cy="482798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50595" t="24470" r="32418" b="15490"/>
          <a:stretch/>
        </p:blipFill>
        <p:spPr>
          <a:xfrm>
            <a:off x="139361" y="830345"/>
            <a:ext cx="3066064" cy="57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91043470"/>
              </p:ext>
            </p:extLst>
          </p:nvPr>
        </p:nvGraphicFramePr>
        <p:xfrm>
          <a:off x="1568451" y="2043319"/>
          <a:ext cx="8425346" cy="350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5346">
                  <a:extLst>
                    <a:ext uri="{9D8B030D-6E8A-4147-A177-3AD203B41FA5}">
                      <a16:colId xmlns:a16="http://schemas.microsoft.com/office/drawing/2014/main" val="2689136373"/>
                    </a:ext>
                  </a:extLst>
                </a:gridCol>
              </a:tblGrid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885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6109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46689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99138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5367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58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748637"/>
            <a:ext cx="11604332" cy="738640"/>
          </a:xfrm>
        </p:spPr>
        <p:txBody>
          <a:bodyPr/>
          <a:lstStyle/>
          <a:p>
            <a:r>
              <a:rPr lang="en-GB" dirty="0" smtClean="0"/>
              <a:t>Q: how can you stay healthy at home? (Spend a few minutes discussing this in your group)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6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10992048" cy="464438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583" y="716101"/>
            <a:ext cx="11604332" cy="410400"/>
          </a:xfrm>
        </p:spPr>
        <p:txBody>
          <a:bodyPr/>
          <a:lstStyle/>
          <a:p>
            <a:r>
              <a:rPr lang="en-GB" dirty="0" smtClean="0"/>
              <a:t>Suggest some ways to stay healthy at home.</a:t>
            </a:r>
            <a:br>
              <a:rPr lang="en-GB" dirty="0" smtClean="0"/>
            </a:br>
            <a:r>
              <a:rPr lang="en-GB" b="0" dirty="0" smtClean="0"/>
              <a:t>Use the phrase “ you should/could steam vegetables  </a:t>
            </a:r>
            <a:r>
              <a:rPr lang="en-GB" b="0" i="1" dirty="0" smtClean="0"/>
              <a:t>”</a:t>
            </a:r>
            <a:br>
              <a:rPr lang="en-GB" b="0" i="1" dirty="0" smtClean="0"/>
            </a:br>
            <a:r>
              <a:rPr lang="en-GB" dirty="0" smtClean="0"/>
              <a:t>Grammar: modal verb plus </a:t>
            </a:r>
            <a:r>
              <a:rPr lang="en-GB" u="sng" dirty="0" smtClean="0"/>
              <a:t>infinitive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71510463"/>
              </p:ext>
            </p:extLst>
          </p:nvPr>
        </p:nvGraphicFramePr>
        <p:xfrm>
          <a:off x="293835" y="1540326"/>
          <a:ext cx="9541567" cy="350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1567">
                  <a:extLst>
                    <a:ext uri="{9D8B030D-6E8A-4147-A177-3AD203B41FA5}">
                      <a16:colId xmlns:a16="http://schemas.microsoft.com/office/drawing/2014/main" val="2689136373"/>
                    </a:ext>
                  </a:extLst>
                </a:gridCol>
              </a:tblGrid>
              <a:tr h="58461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885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6109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46689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99138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5367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77364-5556-4E1D-AD95-3C238494D056}">
  <ds:schemaRefs>
    <ds:schemaRef ds:uri="http://schemas.microsoft.com/office/2006/documentManagement/types"/>
    <ds:schemaRef ds:uri="15214c3a-c4c8-4e1b-a9e9-78803475fd2c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02F204-FAE0-42D4-9597-002E0AA48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477</Words>
  <Application>Microsoft Office PowerPoint</Application>
  <PresentationFormat>Widescreen</PresentationFormat>
  <Paragraphs>97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Mangal</vt:lpstr>
      <vt:lpstr>Wingdings</vt:lpstr>
      <vt:lpstr>Office Theme</vt:lpstr>
      <vt:lpstr>Islington Council</vt:lpstr>
      <vt:lpstr>PowerPoint Presentation</vt:lpstr>
      <vt:lpstr>Session aims/objs</vt:lpstr>
      <vt:lpstr>PowerPoint Presentation</vt:lpstr>
      <vt:lpstr>PowerPoint Presentation</vt:lpstr>
      <vt:lpstr>Our ACL 1-1 IAG offer</vt:lpstr>
      <vt:lpstr>How can learners book an appointment?</vt:lpstr>
      <vt:lpstr>Interesting facts for this month</vt:lpstr>
      <vt:lpstr>Q: how can you stay healthy at home? (Spend a few minutes discussing this in your group)</vt:lpstr>
      <vt:lpstr>Suggest some ways to stay healthy at home. Use the phrase “ you should/could steam vegetables  ” Grammar: modal verb plus infinitive   </vt:lpstr>
      <vt:lpstr>PowerPoint Presentation</vt:lpstr>
      <vt:lpstr>Linking names</vt:lpstr>
      <vt:lpstr>Please reorder these instructions</vt:lpstr>
      <vt:lpstr>Favourite dish</vt:lpstr>
      <vt:lpstr>Independent work</vt:lpstr>
      <vt:lpstr>Summary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142</cp:revision>
  <dcterms:created xsi:type="dcterms:W3CDTF">2020-04-27T09:47:50Z</dcterms:created>
  <dcterms:modified xsi:type="dcterms:W3CDTF">2021-01-25T09:42:40Z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