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82" r:id="rId2"/>
    <p:sldId id="271" r:id="rId3"/>
    <p:sldId id="257" r:id="rId4"/>
    <p:sldId id="291" r:id="rId5"/>
    <p:sldId id="258" r:id="rId6"/>
    <p:sldId id="260" r:id="rId7"/>
    <p:sldId id="264" r:id="rId8"/>
    <p:sldId id="267" r:id="rId9"/>
    <p:sldId id="314" r:id="rId10"/>
    <p:sldId id="316" r:id="rId11"/>
    <p:sldId id="317" r:id="rId12"/>
    <p:sldId id="265" r:id="rId13"/>
    <p:sldId id="293" r:id="rId14"/>
    <p:sldId id="318" r:id="rId15"/>
    <p:sldId id="294" r:id="rId16"/>
    <p:sldId id="295" r:id="rId17"/>
    <p:sldId id="296" r:id="rId18"/>
    <p:sldId id="297" r:id="rId19"/>
    <p:sldId id="270" r:id="rId2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2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67" d="100"/>
          <a:sy n="67" d="100"/>
        </p:scale>
        <p:origin x="648" y="4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10/6/2021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10/6/2021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6D4DF-CE4D-44D6-BF1B-E64884082B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33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 and</a:t>
            </a:r>
            <a:r>
              <a:rPr lang="en-GB" baseline="0" dirty="0"/>
              <a:t> A from video. For example what length are simple sentences normally? What sentences include more than one verb? When might you use a simple sentence? Which sentence gives greater detail?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6D4DF-CE4D-44D6-BF1B-E64884082B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943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6D4DF-CE4D-44D6-BF1B-E64884082B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24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6D4DF-CE4D-44D6-BF1B-E64884082B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223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6D4DF-CE4D-44D6-BF1B-E64884082B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10/6/2021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10/6/2021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10/6/2021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10/6/2021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10/6/2021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10/6/2021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10/6/2021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10/6/2021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10/6/2021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bc.co.uk/bitesize/topics/zvgg4qt/articles/zp42rw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articles/zfxfwt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645EF-2DD3-42A6-B777-DE6C5FE3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6534" y="764704"/>
            <a:ext cx="6858000" cy="17907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GB" dirty="0">
                <a:latin typeface="Gill Sans Ultra Bold" panose="020B0A02020104020203" pitchFamily="34" charset="0"/>
              </a:rPr>
              <a:t>Functional Skills Entry Level 3 English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BFB408-B881-43D3-8C80-2525A82DF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1028" y="2780928"/>
            <a:ext cx="7335952" cy="3672408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GB" dirty="0">
                <a:latin typeface="Franklin Gothic Medium" panose="020B0603020102020204" pitchFamily="34" charset="0"/>
              </a:rPr>
              <a:t>You are working towards your Entry Level 3 English Qualification.</a:t>
            </a:r>
          </a:p>
          <a:p>
            <a:pPr>
              <a:defRPr/>
            </a:pPr>
            <a:endParaRPr lang="en-GB" dirty="0">
              <a:latin typeface="Franklin Gothic Medium" panose="020B0603020102020204" pitchFamily="34" charset="0"/>
            </a:endParaRPr>
          </a:p>
          <a:p>
            <a:pPr>
              <a:defRPr/>
            </a:pPr>
            <a:r>
              <a:rPr lang="en-GB" dirty="0">
                <a:latin typeface="Franklin Gothic Medium" panose="020B0603020102020204" pitchFamily="34" charset="0"/>
              </a:rPr>
              <a:t>There are 3 exams: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00B050"/>
                </a:solidFill>
                <a:latin typeface="Franklin Gothic Medium" panose="020B0603020102020204" pitchFamily="34" charset="0"/>
              </a:rPr>
              <a:t>Reading Paper 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Writing Paper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Speaking and Listening Exam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GB" altLang="en-US" dirty="0">
              <a:latin typeface="Franklin Gothic Medium" panose="020B0603020102020204" pitchFamily="34" charset="0"/>
            </a:endParaRPr>
          </a:p>
          <a:p>
            <a:pPr>
              <a:defRPr/>
            </a:pPr>
            <a:r>
              <a:rPr lang="en-GB" altLang="en-US" dirty="0">
                <a:latin typeface="Franklin Gothic Medium" panose="020B0603020102020204" pitchFamily="34" charset="0"/>
              </a:rPr>
              <a:t>We will be working on different topics each week until you are familiar with everything you need to know to pass this exam! </a:t>
            </a:r>
          </a:p>
          <a:p>
            <a:pPr>
              <a:defRPr/>
            </a:pP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70221" y="495902"/>
            <a:ext cx="4005879" cy="134556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GB" sz="3199" dirty="0">
                <a:solidFill>
                  <a:prstClr val="white"/>
                </a:solidFill>
                <a:latin typeface="Century Gothic" panose="020B0502020202020204"/>
              </a:rPr>
              <a:t>Complex Sentences</a:t>
            </a:r>
          </a:p>
        </p:txBody>
      </p:sp>
      <p:sp>
        <p:nvSpPr>
          <p:cNvPr id="5" name="Down Arrow 4"/>
          <p:cNvSpPr/>
          <p:nvPr/>
        </p:nvSpPr>
        <p:spPr>
          <a:xfrm>
            <a:off x="5833608" y="1946697"/>
            <a:ext cx="688190" cy="708732"/>
          </a:xfrm>
          <a:prstGeom prst="downArrow">
            <a:avLst/>
          </a:prstGeom>
          <a:solidFill>
            <a:schemeClr val="tx2"/>
          </a:solidFill>
          <a:ln>
            <a:solidFill>
              <a:srgbClr val="002060">
                <a:alpha val="6000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 sz="1799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70222" y="2760660"/>
            <a:ext cx="3901451" cy="8628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 sz="1800" dirty="0"/>
          </a:p>
          <a:p>
            <a:pPr algn="ctr" defTabSz="914126">
              <a:defRPr/>
            </a:pPr>
            <a:r>
              <a:rPr lang="en-GB" sz="1800" dirty="0"/>
              <a:t>Contains a subordinate clause e.g. although, because, even though, despite, when…</a:t>
            </a:r>
          </a:p>
          <a:p>
            <a:pPr algn="ctr" defTabSz="914126">
              <a:defRPr/>
            </a:pPr>
            <a:endParaRPr lang="en-GB" sz="1799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829064" y="3773797"/>
            <a:ext cx="688190" cy="708732"/>
          </a:xfrm>
          <a:prstGeom prst="downArrow">
            <a:avLst/>
          </a:prstGeom>
          <a:solidFill>
            <a:schemeClr val="tx2"/>
          </a:solidFill>
          <a:ln>
            <a:solidFill>
              <a:srgbClr val="002060">
                <a:alpha val="6000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 sz="1799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70221" y="4630927"/>
            <a:ext cx="4005878" cy="8833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 sz="1800" dirty="0"/>
          </a:p>
          <a:p>
            <a:pPr algn="ctr" defTabSz="914126">
              <a:defRPr/>
            </a:pPr>
            <a:r>
              <a:rPr lang="en-GB" sz="1800" dirty="0"/>
              <a:t>‘Dani realised she had left her phone at her friends house when she went to call her Dad.’</a:t>
            </a:r>
          </a:p>
          <a:p>
            <a:pPr algn="ctr" defTabSz="914126">
              <a:defRPr/>
            </a:pPr>
            <a:endParaRPr lang="en-GB" sz="1799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8949" y="5950431"/>
            <a:ext cx="3188418" cy="5713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199" b="1" dirty="0"/>
              <a:t>Can you think of one?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7374" y="1946697"/>
            <a:ext cx="3209273" cy="2833059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GB" sz="1799" b="1" dirty="0">
                <a:solidFill>
                  <a:srgbClr val="002060"/>
                </a:solidFill>
                <a:latin typeface="Century Gothic" panose="020B0502020202020204"/>
              </a:rPr>
              <a:t>Remember:</a:t>
            </a:r>
          </a:p>
          <a:p>
            <a:pPr defTabSz="914126">
              <a:defRPr/>
            </a:pPr>
            <a:endParaRPr lang="en-GB" sz="1799" b="1" dirty="0">
              <a:solidFill>
                <a:srgbClr val="002060"/>
              </a:solidFill>
              <a:latin typeface="Century Gothic" panose="020B0502020202020204"/>
            </a:endParaRPr>
          </a:p>
          <a:p>
            <a:pPr defTabSz="914126">
              <a:defRPr/>
            </a:pPr>
            <a:r>
              <a:rPr lang="en-GB" sz="1800" dirty="0">
                <a:solidFill>
                  <a:schemeClr val="tx2"/>
                </a:solidFill>
              </a:rPr>
              <a:t>Complex sentences do not make complete sense when broken up.</a:t>
            </a:r>
          </a:p>
          <a:p>
            <a:pPr defTabSz="914126">
              <a:defRPr/>
            </a:pPr>
            <a:endParaRPr lang="en-GB" sz="1799" b="1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2" name="Star: 7 Points 1">
            <a:extLst>
              <a:ext uri="{FF2B5EF4-FFF2-40B4-BE49-F238E27FC236}">
                <a16:creationId xmlns:a16="http://schemas.microsoft.com/office/drawing/2014/main" id="{ED3CD9ED-728C-481B-B28F-DAD9C3062843}"/>
              </a:ext>
            </a:extLst>
          </p:cNvPr>
          <p:cNvSpPr/>
          <p:nvPr/>
        </p:nvSpPr>
        <p:spPr>
          <a:xfrm>
            <a:off x="8326660" y="1937451"/>
            <a:ext cx="3534235" cy="2851549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Subordinate clause can go at the start, middle or end.</a:t>
            </a:r>
          </a:p>
          <a:p>
            <a:pPr algn="ctr"/>
            <a:endParaRPr lang="en-GB" sz="2000" dirty="0">
              <a:solidFill>
                <a:prstClr val="white"/>
              </a:solidFill>
            </a:endParaRPr>
          </a:p>
        </p:txBody>
      </p:sp>
      <p:pic>
        <p:nvPicPr>
          <p:cNvPr id="15" name="Picture 14" descr="Image result for gold medal">
            <a:extLst>
              <a:ext uri="{FF2B5EF4-FFF2-40B4-BE49-F238E27FC236}">
                <a16:creationId xmlns:a16="http://schemas.microsoft.com/office/drawing/2014/main" id="{AA7EDE36-D927-4F65-9AAD-6053837CE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274" y="92105"/>
            <a:ext cx="502354" cy="7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513" y="188640"/>
            <a:ext cx="10445420" cy="1506675"/>
          </a:xfrm>
        </p:spPr>
        <p:txBody>
          <a:bodyPr/>
          <a:lstStyle/>
          <a:p>
            <a:r>
              <a:rPr lang="en-GB" dirty="0"/>
              <a:t>Task- Add a conjunction to the following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317" y="1898773"/>
            <a:ext cx="11299438" cy="4639628"/>
          </a:xfrm>
        </p:spPr>
        <p:txBody>
          <a:bodyPr>
            <a:normAutofit/>
          </a:bodyPr>
          <a:lstStyle/>
          <a:p>
            <a:pPr marL="457063" indent="-457063">
              <a:buFont typeface="+mj-lt"/>
              <a:buAutoNum type="arabicPeriod"/>
            </a:pPr>
            <a:r>
              <a:rPr lang="en-GB" sz="2399" dirty="0"/>
              <a:t>I went to bed early. I am still tired.</a:t>
            </a:r>
          </a:p>
          <a:p>
            <a:pPr marL="457063" indent="-457063">
              <a:buFont typeface="+mj-lt"/>
              <a:buAutoNum type="arabicPeriod"/>
            </a:pPr>
            <a:r>
              <a:rPr lang="en-GB" sz="2399" dirty="0"/>
              <a:t>I like cycling. I don’t like running.</a:t>
            </a:r>
          </a:p>
          <a:p>
            <a:pPr marL="457063" indent="-457063">
              <a:buFont typeface="+mj-lt"/>
              <a:buAutoNum type="arabicPeriod"/>
            </a:pPr>
            <a:r>
              <a:rPr lang="en-GB" sz="2399" dirty="0"/>
              <a:t>I wanted a good seat at the cinema. I booked a ticket in advance.</a:t>
            </a:r>
          </a:p>
          <a:p>
            <a:pPr marL="457063" indent="-457063">
              <a:buFont typeface="+mj-lt"/>
              <a:buAutoNum type="arabicPeriod"/>
            </a:pPr>
            <a:r>
              <a:rPr lang="en-GB" sz="2399" dirty="0"/>
              <a:t>India was late. Lisa waited for her.</a:t>
            </a:r>
          </a:p>
          <a:p>
            <a:pPr marL="457063" indent="-457063">
              <a:buFont typeface="+mj-lt"/>
              <a:buAutoNum type="arabicPeriod"/>
            </a:pPr>
            <a:r>
              <a:rPr lang="en-GB" sz="2399" dirty="0"/>
              <a:t>I don’t like coffee. I don’t like tea.</a:t>
            </a:r>
          </a:p>
          <a:p>
            <a:pPr marL="457063" indent="-457063">
              <a:buFont typeface="+mj-lt"/>
              <a:buAutoNum type="arabicPeriod"/>
            </a:pPr>
            <a:r>
              <a:rPr lang="en-GB" sz="2399" dirty="0"/>
              <a:t>I can get the train home. I can get the bus home.</a:t>
            </a:r>
          </a:p>
          <a:p>
            <a:pPr marL="457063" indent="-457063">
              <a:buFont typeface="+mj-lt"/>
              <a:buAutoNum type="arabicPeriod"/>
            </a:pPr>
            <a:r>
              <a:rPr lang="en-GB" sz="2399" dirty="0"/>
              <a:t>Watford are a good team. Chelsea are better.</a:t>
            </a:r>
          </a:p>
          <a:p>
            <a:pPr marL="457063" indent="-457063">
              <a:buFont typeface="+mj-lt"/>
              <a:buAutoNum type="arabicPeriod"/>
            </a:pPr>
            <a:r>
              <a:rPr lang="en-GB" sz="2399" dirty="0"/>
              <a:t>I want to pass my exams. I need to attend every lesson.</a:t>
            </a:r>
          </a:p>
        </p:txBody>
      </p:sp>
      <p:pic>
        <p:nvPicPr>
          <p:cNvPr id="4" name="Picture 4" descr="Image result for silver medal">
            <a:extLst>
              <a:ext uri="{FF2B5EF4-FFF2-40B4-BE49-F238E27FC236}">
                <a16:creationId xmlns:a16="http://schemas.microsoft.com/office/drawing/2014/main" id="{6C4B51E0-4E31-4C7C-B876-5ADDAAC4C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072" y="130335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r: 7 Points 4">
            <a:extLst>
              <a:ext uri="{FF2B5EF4-FFF2-40B4-BE49-F238E27FC236}">
                <a16:creationId xmlns:a16="http://schemas.microsoft.com/office/drawing/2014/main" id="{BD4EE33E-F87D-48B7-87A9-EBC02692F9AA}"/>
              </a:ext>
            </a:extLst>
          </p:cNvPr>
          <p:cNvSpPr/>
          <p:nvPr/>
        </p:nvSpPr>
        <p:spPr>
          <a:xfrm>
            <a:off x="9477544" y="4482274"/>
            <a:ext cx="2523882" cy="205612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Worksheet</a:t>
            </a:r>
          </a:p>
        </p:txBody>
      </p:sp>
      <p:pic>
        <p:nvPicPr>
          <p:cNvPr id="6" name="Picture 2" descr="Image result for bronze medal">
            <a:extLst>
              <a:ext uri="{FF2B5EF4-FFF2-40B4-BE49-F238E27FC236}">
                <a16:creationId xmlns:a16="http://schemas.microsoft.com/office/drawing/2014/main" id="{CC679909-C128-4884-90FB-7223344E6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431" y="130335"/>
            <a:ext cx="502355" cy="7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D385DF10-61EC-463D-B499-12916EAD8ED9}"/>
              </a:ext>
            </a:extLst>
          </p:cNvPr>
          <p:cNvSpPr/>
          <p:nvPr/>
        </p:nvSpPr>
        <p:spPr>
          <a:xfrm>
            <a:off x="8773068" y="1738652"/>
            <a:ext cx="2873777" cy="99824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GB" sz="2000" dirty="0">
                <a:solidFill>
                  <a:prstClr val="white"/>
                </a:solidFill>
                <a:latin typeface="Century Gothic" panose="020B0502020202020204"/>
              </a:rPr>
              <a:t>Compound Sentences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5D65D5-D38F-4186-992E-423AB34D9C99}"/>
              </a:ext>
            </a:extLst>
          </p:cNvPr>
          <p:cNvSpPr txBox="1"/>
          <p:nvPr/>
        </p:nvSpPr>
        <p:spPr>
          <a:xfrm>
            <a:off x="10198868" y="64886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5 – 10 minutes</a:t>
            </a:r>
          </a:p>
        </p:txBody>
      </p:sp>
    </p:spTree>
    <p:extLst>
      <p:ext uri="{BB962C8B-B14F-4D97-AF65-F5344CB8AC3E}">
        <p14:creationId xmlns:p14="http://schemas.microsoft.com/office/powerpoint/2010/main" val="163125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517" y="247739"/>
            <a:ext cx="8532178" cy="1102320"/>
          </a:xfrm>
        </p:spPr>
        <p:txBody>
          <a:bodyPr/>
          <a:lstStyle/>
          <a:p>
            <a:r>
              <a:rPr lang="en-GB" dirty="0"/>
              <a:t>Writing an Email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1518" y="1788834"/>
            <a:ext cx="1090007" cy="400006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en-GB" sz="1999" dirty="0">
                <a:solidFill>
                  <a:prstClr val="black"/>
                </a:solidFill>
                <a:latin typeface="Century Gothic" panose="020B0502020202020204"/>
              </a:rPr>
              <a:t>To box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518" y="2877861"/>
            <a:ext cx="1247908" cy="707702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en-GB" sz="1999" dirty="0">
                <a:solidFill>
                  <a:prstClr val="black"/>
                </a:solidFill>
                <a:latin typeface="Century Gothic" panose="020B0502020202020204"/>
              </a:rPr>
              <a:t>Subject Heading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517" y="3729789"/>
            <a:ext cx="1439049" cy="400006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en-GB" sz="1999" dirty="0">
                <a:solidFill>
                  <a:prstClr val="black"/>
                </a:solidFill>
                <a:latin typeface="Century Gothic" panose="020B0502020202020204"/>
              </a:rPr>
              <a:t>Greeting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517" y="5345950"/>
            <a:ext cx="1796404" cy="400006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en-GB" sz="1999" dirty="0">
                <a:solidFill>
                  <a:prstClr val="black"/>
                </a:solidFill>
                <a:latin typeface="Century Gothic" panose="020B0502020202020204"/>
              </a:rPr>
              <a:t>Attachments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518" y="4269354"/>
            <a:ext cx="1247908" cy="400006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en-GB" sz="1999" dirty="0">
                <a:solidFill>
                  <a:prstClr val="black"/>
                </a:solidFill>
                <a:latin typeface="Century Gothic" panose="020B0502020202020204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518" y="4807652"/>
            <a:ext cx="1090006" cy="400006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en-GB" sz="1999" dirty="0">
                <a:solidFill>
                  <a:prstClr val="black"/>
                </a:solidFill>
                <a:latin typeface="Century Gothic" panose="020B0502020202020204"/>
              </a:rPr>
              <a:t>Sign off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9425" y="1819458"/>
            <a:ext cx="6307717" cy="369236"/>
          </a:xfrm>
          <a:prstGeom prst="rect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en-GB" sz="1799" dirty="0">
                <a:solidFill>
                  <a:prstClr val="black"/>
                </a:solidFill>
                <a:latin typeface="Century Gothic" panose="020B0502020202020204"/>
              </a:rPr>
              <a:t>Where you write the email of who you are sending it to.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1518" y="2333630"/>
            <a:ext cx="1247908" cy="400006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en-GB" sz="1999" dirty="0">
                <a:solidFill>
                  <a:prstClr val="black"/>
                </a:solidFill>
                <a:latin typeface="Century Gothic" panose="020B0502020202020204"/>
              </a:rPr>
              <a:t>CC box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9140" y="2352804"/>
            <a:ext cx="9100066" cy="369236"/>
          </a:xfrm>
          <a:prstGeom prst="rect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en-GB" sz="1799" dirty="0">
                <a:solidFill>
                  <a:prstClr val="black"/>
                </a:solidFill>
                <a:latin typeface="Century Gothic" panose="020B0502020202020204"/>
              </a:rPr>
              <a:t>Where you write the email of someone you want to receive a copy of the email.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9140" y="3047094"/>
            <a:ext cx="8158202" cy="369236"/>
          </a:xfrm>
          <a:prstGeom prst="rect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en-GB" sz="1799" dirty="0">
                <a:solidFill>
                  <a:prstClr val="black"/>
                </a:solidFill>
                <a:latin typeface="Century Gothic" panose="020B0502020202020204"/>
              </a:rPr>
              <a:t>Where you write what subject the email discusses, e.g. ‘birthday party’.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86160" y="3741385"/>
            <a:ext cx="6665071" cy="369236"/>
          </a:xfrm>
          <a:prstGeom prst="rect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en-GB" sz="1799" dirty="0">
                <a:solidFill>
                  <a:prstClr val="black"/>
                </a:solidFill>
                <a:latin typeface="Century Gothic" panose="020B0502020202020204"/>
              </a:rPr>
              <a:t>The opening of the email, greeting the person receiving it.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09426" y="4818253"/>
            <a:ext cx="6457307" cy="369236"/>
          </a:xfrm>
          <a:prstGeom prst="rect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en-GB" sz="1799" dirty="0">
                <a:solidFill>
                  <a:prstClr val="black"/>
                </a:solidFill>
                <a:latin typeface="Century Gothic" panose="020B0502020202020204"/>
              </a:rPr>
              <a:t>Write a closing phrase and your name to end the email.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9140" y="4281368"/>
            <a:ext cx="7687271" cy="369236"/>
          </a:xfrm>
          <a:prstGeom prst="rect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en-GB" sz="1799" dirty="0">
                <a:solidFill>
                  <a:prstClr val="black"/>
                </a:solidFill>
                <a:latin typeface="Century Gothic" panose="020B0502020202020204"/>
              </a:rPr>
              <a:t>The main part of your email, with details about why you are writing.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43032" y="5361335"/>
            <a:ext cx="7872048" cy="369236"/>
          </a:xfrm>
          <a:prstGeom prst="rect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en-GB" sz="1799" dirty="0">
                <a:solidFill>
                  <a:prstClr val="black"/>
                </a:solidFill>
                <a:latin typeface="Century Gothic" panose="020B0502020202020204"/>
              </a:rPr>
              <a:t>Any documents, pictures or videos you want to send with your email.</a:t>
            </a:r>
          </a:p>
        </p:txBody>
      </p:sp>
    </p:spTree>
    <p:extLst>
      <p:ext uri="{BB962C8B-B14F-4D97-AF65-F5344CB8AC3E}">
        <p14:creationId xmlns:p14="http://schemas.microsoft.com/office/powerpoint/2010/main" val="87814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3" r="709" b="2251"/>
          <a:stretch/>
        </p:blipFill>
        <p:spPr>
          <a:xfrm>
            <a:off x="723019" y="945471"/>
            <a:ext cx="10629208" cy="57385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3828" y="2184119"/>
            <a:ext cx="427991" cy="19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 sz="1799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9720" y="2430361"/>
            <a:ext cx="427991" cy="166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 sz="1799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2706" y="2655830"/>
            <a:ext cx="427991" cy="166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 sz="1799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0349" y="4031516"/>
            <a:ext cx="3814548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defRPr/>
            </a:pPr>
            <a:r>
              <a:rPr lang="en-GB" sz="1999" dirty="0">
                <a:solidFill>
                  <a:prstClr val="black"/>
                </a:solidFill>
                <a:latin typeface="Century Gothic" panose="020B0502020202020204"/>
              </a:rPr>
              <a:t>Content</a:t>
            </a:r>
          </a:p>
          <a:p>
            <a:pPr algn="ctr" defTabSz="914126">
              <a:defRPr/>
            </a:pPr>
            <a:r>
              <a:rPr lang="en-GB" sz="1999" dirty="0">
                <a:solidFill>
                  <a:prstClr val="black"/>
                </a:solidFill>
                <a:latin typeface="Century Gothic" panose="020B0502020202020204"/>
              </a:rPr>
              <a:t>(Including Paragraphs)</a:t>
            </a:r>
          </a:p>
        </p:txBody>
      </p:sp>
      <p:sp>
        <p:nvSpPr>
          <p:cNvPr id="9" name="Rectangle 8"/>
          <p:cNvSpPr/>
          <p:nvPr/>
        </p:nvSpPr>
        <p:spPr>
          <a:xfrm>
            <a:off x="884381" y="3640956"/>
            <a:ext cx="10285014" cy="1903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 sz="1799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0549" y="3021233"/>
            <a:ext cx="1296448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GB" sz="1999" dirty="0">
                <a:solidFill>
                  <a:prstClr val="black"/>
                </a:solidFill>
                <a:latin typeface="Century Gothic" panose="020B0502020202020204"/>
              </a:rPr>
              <a:t>Greeting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884381" y="3063336"/>
            <a:ext cx="1608786" cy="315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 sz="1799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7946" y="5776219"/>
            <a:ext cx="1221653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GB" sz="1999" dirty="0">
                <a:solidFill>
                  <a:prstClr val="black"/>
                </a:solidFill>
                <a:latin typeface="Century Gothic" panose="020B0502020202020204"/>
              </a:rPr>
              <a:t>Sign Off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4380" y="5805857"/>
            <a:ext cx="1608787" cy="340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 sz="1799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055CFC3-1D1A-4F3C-B5DD-DEAD9FD6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9" y="60282"/>
            <a:ext cx="10195929" cy="885189"/>
          </a:xfrm>
        </p:spPr>
        <p:txBody>
          <a:bodyPr>
            <a:normAutofit/>
          </a:bodyPr>
          <a:lstStyle/>
          <a:p>
            <a:r>
              <a:rPr lang="en-GB" sz="3600" dirty="0"/>
              <a:t>Email layout – where should everything go?</a:t>
            </a:r>
          </a:p>
        </p:txBody>
      </p:sp>
      <p:sp>
        <p:nvSpPr>
          <p:cNvPr id="2" name="Star: 7 Points 1">
            <a:extLst>
              <a:ext uri="{FF2B5EF4-FFF2-40B4-BE49-F238E27FC236}">
                <a16:creationId xmlns:a16="http://schemas.microsoft.com/office/drawing/2014/main" id="{67CD7F9F-C2BF-4D6C-BD57-CFA9DD3F44FF}"/>
              </a:ext>
            </a:extLst>
          </p:cNvPr>
          <p:cNvSpPr/>
          <p:nvPr/>
        </p:nvSpPr>
        <p:spPr>
          <a:xfrm>
            <a:off x="9203179" y="786717"/>
            <a:ext cx="3161171" cy="265050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Task!</a:t>
            </a:r>
          </a:p>
          <a:p>
            <a:pPr algn="ctr"/>
            <a:r>
              <a:rPr lang="en-GB" sz="1800" dirty="0"/>
              <a:t>Draw out in your books where you think everything goes.</a:t>
            </a:r>
          </a:p>
        </p:txBody>
      </p:sp>
      <p:pic>
        <p:nvPicPr>
          <p:cNvPr id="14" name="Picture 4" descr="Image result for silver medal">
            <a:extLst>
              <a:ext uri="{FF2B5EF4-FFF2-40B4-BE49-F238E27FC236}">
                <a16:creationId xmlns:a16="http://schemas.microsoft.com/office/drawing/2014/main" id="{AFAD1B2A-8238-4C09-B376-1C0F743A5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107" y="73830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47C3A6-0757-48A6-9D8C-C4427F2F31B4}"/>
              </a:ext>
            </a:extLst>
          </p:cNvPr>
          <p:cNvSpPr txBox="1"/>
          <p:nvPr/>
        </p:nvSpPr>
        <p:spPr>
          <a:xfrm>
            <a:off x="10990956" y="657647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126841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  <p:bldP spid="8" grpId="0" animBg="1"/>
      <p:bldP spid="10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40A09-5FE2-4260-AB27-F5FC7EE3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87DFD-4A12-41ED-9A07-F5FBF29A3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It’s important to understand when to use formal language, and when it’s ok to use informal language.</a:t>
            </a:r>
          </a:p>
          <a:p>
            <a:endParaRPr lang="en-GB" dirty="0"/>
          </a:p>
          <a:p>
            <a:r>
              <a:rPr lang="en-GB" dirty="0"/>
              <a:t>Watch the video and complete the tasks on the website.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https://www.bbc.co.uk/bitesize/topics/zvgg4qt/articles/zp42rwx</a:t>
            </a:r>
            <a:endParaRPr lang="en-GB" dirty="0"/>
          </a:p>
        </p:txBody>
      </p:sp>
      <p:pic>
        <p:nvPicPr>
          <p:cNvPr id="4" name="Picture 4" descr="Image result for silver medal">
            <a:extLst>
              <a:ext uri="{FF2B5EF4-FFF2-40B4-BE49-F238E27FC236}">
                <a16:creationId xmlns:a16="http://schemas.microsoft.com/office/drawing/2014/main" id="{A4387D3E-AFFE-422A-8CFF-7B9C88786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574" y="72125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18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762" y="356836"/>
            <a:ext cx="8532178" cy="911258"/>
          </a:xfrm>
        </p:spPr>
        <p:txBody>
          <a:bodyPr/>
          <a:lstStyle/>
          <a:p>
            <a:r>
              <a:rPr lang="en-GB" dirty="0"/>
              <a:t>Greeting and Sign 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04" y="1606032"/>
            <a:ext cx="9591712" cy="1021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Greeting and Sign Off is how you open and close the email. </a:t>
            </a:r>
          </a:p>
          <a:p>
            <a:pPr marL="0" indent="0">
              <a:buNone/>
            </a:pPr>
            <a:r>
              <a:rPr lang="en-GB" sz="2200" dirty="0"/>
              <a:t>This will change depending on who you’re writing to.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783315" y="2835508"/>
            <a:ext cx="3033355" cy="646163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063">
              <a:defRPr/>
            </a:pPr>
            <a:r>
              <a:rPr lang="en-GB" sz="1799" dirty="0">
                <a:solidFill>
                  <a:schemeClr val="bg1"/>
                </a:solidFill>
                <a:latin typeface="Century Gothic" panose="020B0502020202020204"/>
              </a:rPr>
              <a:t>If you are writing to someone you know…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8052" y="2829467"/>
            <a:ext cx="3504287" cy="646163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063">
              <a:defRPr/>
            </a:pPr>
            <a:r>
              <a:rPr lang="en-GB" sz="1799" dirty="0">
                <a:solidFill>
                  <a:schemeClr val="bg1"/>
                </a:solidFill>
                <a:latin typeface="Century Gothic" panose="020B0502020202020204"/>
              </a:rPr>
              <a:t>If you are writing to someone you do not know…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0251" y="4039952"/>
            <a:ext cx="3033355" cy="369236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063">
              <a:defRPr/>
            </a:pP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‘Dear …….’ or ‘Hi …….’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0252" y="5041453"/>
            <a:ext cx="3033355" cy="6461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063">
              <a:defRPr/>
            </a:pP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‘See you soon’ or ‘Speak to you soon’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3877" y="3863665"/>
            <a:ext cx="3504288" cy="6461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063">
              <a:defRPr/>
            </a:pP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‘Dear Sir or Madam’ or ‘Dear Mr …... / Mrs …...’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8490" y="5047292"/>
            <a:ext cx="3504289" cy="6461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063">
              <a:defRPr/>
            </a:pP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‘Kind regards’ or ‘Many thanks’ or ‘Yours Sincerely’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3049" y="4042333"/>
            <a:ext cx="1684273" cy="369236"/>
          </a:xfrm>
          <a:prstGeom prst="rect">
            <a:avLst/>
          </a:prstGeom>
          <a:ln w="76200"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063">
              <a:defRPr/>
            </a:pPr>
            <a:r>
              <a:rPr lang="en-GB" sz="1799" dirty="0">
                <a:solidFill>
                  <a:prstClr val="black"/>
                </a:solidFill>
                <a:latin typeface="Century Gothic" panose="020B0502020202020204"/>
              </a:rPr>
              <a:t>Greeting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522" y="5199084"/>
            <a:ext cx="1684273" cy="369236"/>
          </a:xfrm>
          <a:prstGeom prst="rect">
            <a:avLst/>
          </a:prstGeom>
          <a:ln w="76200"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063">
              <a:defRPr/>
            </a:pPr>
            <a:r>
              <a:rPr lang="en-GB" sz="1799" dirty="0">
                <a:solidFill>
                  <a:prstClr val="black"/>
                </a:solidFill>
                <a:latin typeface="Century Gothic" panose="020B0502020202020204"/>
              </a:rPr>
              <a:t>Sign Off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493206" y="2627235"/>
            <a:ext cx="8310" cy="3324225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5D9DAB-71DD-4BE2-A54D-3E7EB738E122}"/>
              </a:ext>
            </a:extLst>
          </p:cNvPr>
          <p:cNvCxnSpPr>
            <a:cxnSpLocks/>
          </p:cNvCxnSpPr>
          <p:nvPr/>
        </p:nvCxnSpPr>
        <p:spPr>
          <a:xfrm>
            <a:off x="490066" y="3645024"/>
            <a:ext cx="10208099" cy="0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746568-16EB-48E0-8D27-B46A2DC7A3DB}"/>
              </a:ext>
            </a:extLst>
          </p:cNvPr>
          <p:cNvCxnSpPr>
            <a:cxnSpLocks/>
          </p:cNvCxnSpPr>
          <p:nvPr/>
        </p:nvCxnSpPr>
        <p:spPr>
          <a:xfrm>
            <a:off x="490066" y="4797152"/>
            <a:ext cx="10208099" cy="0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tar: 7 Points 19">
            <a:extLst>
              <a:ext uri="{FF2B5EF4-FFF2-40B4-BE49-F238E27FC236}">
                <a16:creationId xmlns:a16="http://schemas.microsoft.com/office/drawing/2014/main" id="{B565FBD9-54CE-44CE-BE63-968C80EBEE0D}"/>
              </a:ext>
            </a:extLst>
          </p:cNvPr>
          <p:cNvSpPr/>
          <p:nvPr/>
        </p:nvSpPr>
        <p:spPr>
          <a:xfrm>
            <a:off x="8946020" y="245926"/>
            <a:ext cx="2693051" cy="215832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Complete formal and informal task!</a:t>
            </a:r>
          </a:p>
        </p:txBody>
      </p:sp>
      <p:pic>
        <p:nvPicPr>
          <p:cNvPr id="16" name="Picture 4" descr="Image result for silver medal">
            <a:extLst>
              <a:ext uri="{FF2B5EF4-FFF2-40B4-BE49-F238E27FC236}">
                <a16:creationId xmlns:a16="http://schemas.microsoft.com/office/drawing/2014/main" id="{68A2D884-2D33-4C59-8F12-A83B38C22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965" y="148315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17EBDC-A262-48A0-8608-45A75A60CD0A}"/>
              </a:ext>
            </a:extLst>
          </p:cNvPr>
          <p:cNvSpPr txBox="1"/>
          <p:nvPr/>
        </p:nvSpPr>
        <p:spPr>
          <a:xfrm>
            <a:off x="10281442" y="64274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3 - 5 minutes</a:t>
            </a:r>
          </a:p>
        </p:txBody>
      </p:sp>
    </p:spTree>
    <p:extLst>
      <p:ext uri="{BB962C8B-B14F-4D97-AF65-F5344CB8AC3E}">
        <p14:creationId xmlns:p14="http://schemas.microsoft.com/office/powerpoint/2010/main" val="14777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671" y="117320"/>
            <a:ext cx="8532178" cy="886880"/>
          </a:xfrm>
        </p:spPr>
        <p:txBody>
          <a:bodyPr/>
          <a:lstStyle/>
          <a:p>
            <a:r>
              <a:rPr lang="en-GB" dirty="0"/>
              <a:t>Writing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71" y="1112967"/>
            <a:ext cx="11359482" cy="5631048"/>
          </a:xfrm>
          <a:solidFill>
            <a:schemeClr val="tx1"/>
          </a:solidFill>
          <a:ln w="76200"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799" dirty="0">
                <a:solidFill>
                  <a:schemeClr val="bg1"/>
                </a:solidFill>
              </a:rPr>
              <a:t>You see a poster for a local animal shelter asking for volunteers and you would like to help.</a:t>
            </a:r>
          </a:p>
          <a:p>
            <a:pPr marL="0" indent="0">
              <a:buNone/>
            </a:pPr>
            <a:endParaRPr lang="en-GB" sz="1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799" dirty="0">
                <a:solidFill>
                  <a:schemeClr val="bg1"/>
                </a:solidFill>
              </a:rPr>
              <a:t>Write an email (Minimum of 2 paragraphs) to the manager asking to join the team.</a:t>
            </a:r>
          </a:p>
          <a:p>
            <a:pPr marL="0" indent="0">
              <a:buNone/>
            </a:pPr>
            <a:r>
              <a:rPr lang="en-GB" sz="2799" dirty="0">
                <a:solidFill>
                  <a:schemeClr val="bg1"/>
                </a:solidFill>
              </a:rPr>
              <a:t>Email: </a:t>
            </a:r>
            <a:r>
              <a:rPr lang="en-GB" sz="2799" b="1" dirty="0">
                <a:solidFill>
                  <a:srgbClr val="00B0F0"/>
                </a:solidFill>
              </a:rPr>
              <a:t>manager@brooksanimalshelter.com</a:t>
            </a:r>
          </a:p>
          <a:p>
            <a:pPr marL="0" indent="0">
              <a:buNone/>
            </a:pPr>
            <a:endParaRPr lang="en-GB" sz="1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799" dirty="0">
                <a:solidFill>
                  <a:schemeClr val="bg1"/>
                </a:solidFill>
              </a:rPr>
              <a:t>You should include:</a:t>
            </a:r>
          </a:p>
          <a:p>
            <a:r>
              <a:rPr lang="en-GB" sz="2799" dirty="0">
                <a:solidFill>
                  <a:schemeClr val="bg1"/>
                </a:solidFill>
              </a:rPr>
              <a:t>Why you are writing the email. </a:t>
            </a:r>
          </a:p>
          <a:p>
            <a:r>
              <a:rPr lang="en-GB" sz="2799" dirty="0">
                <a:solidFill>
                  <a:schemeClr val="bg1"/>
                </a:solidFill>
              </a:rPr>
              <a:t>3 reasons why you would like to volunteer.</a:t>
            </a:r>
          </a:p>
          <a:p>
            <a:r>
              <a:rPr lang="en-GB" sz="2799" dirty="0">
                <a:solidFill>
                  <a:schemeClr val="bg1"/>
                </a:solidFill>
              </a:rPr>
              <a:t>Relevant skills you have.</a:t>
            </a:r>
          </a:p>
          <a:p>
            <a:r>
              <a:rPr lang="en-GB" sz="2799" dirty="0">
                <a:solidFill>
                  <a:schemeClr val="bg1"/>
                </a:solidFill>
              </a:rPr>
              <a:t>What days you are available to help.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8685" y="4327525"/>
            <a:ext cx="3232809" cy="2307723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063">
              <a:defRPr/>
            </a:pP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Try to plan your answer first.</a:t>
            </a:r>
          </a:p>
          <a:p>
            <a:pPr defTabSz="457063">
              <a:defRPr/>
            </a:pPr>
            <a:endParaRPr lang="en-GB" sz="1799" dirty="0">
              <a:solidFill>
                <a:prstClr val="white"/>
              </a:solidFill>
              <a:latin typeface="Century Gothic" panose="020B0502020202020204"/>
            </a:endParaRPr>
          </a:p>
          <a:p>
            <a:pPr defTabSz="457063">
              <a:defRPr/>
            </a:pP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If you finish early, think have you written enough information?</a:t>
            </a:r>
          </a:p>
          <a:p>
            <a:pPr defTabSz="457063">
              <a:defRPr/>
            </a:pPr>
            <a:endParaRPr lang="en-GB" sz="1799" dirty="0">
              <a:solidFill>
                <a:prstClr val="white"/>
              </a:solidFill>
              <a:latin typeface="Century Gothic" panose="020B0502020202020204"/>
            </a:endParaRPr>
          </a:p>
          <a:p>
            <a:pPr defTabSz="457063">
              <a:defRPr/>
            </a:pP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Try to write another paragraph!</a:t>
            </a:r>
          </a:p>
        </p:txBody>
      </p:sp>
      <p:pic>
        <p:nvPicPr>
          <p:cNvPr id="6" name="Picture 5" descr="Image result for silver medal">
            <a:extLst>
              <a:ext uri="{FF2B5EF4-FFF2-40B4-BE49-F238E27FC236}">
                <a16:creationId xmlns:a16="http://schemas.microsoft.com/office/drawing/2014/main" id="{A82F61F3-C045-4DBF-9099-7599A2AC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332" y="147358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gold medal">
            <a:extLst>
              <a:ext uri="{FF2B5EF4-FFF2-40B4-BE49-F238E27FC236}">
                <a16:creationId xmlns:a16="http://schemas.microsoft.com/office/drawing/2014/main" id="{0B6C387F-1111-4D01-BB62-5AB6D2E2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986" y="147358"/>
            <a:ext cx="502354" cy="7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B2D663-209F-4226-9585-7CA59000F8E3}"/>
              </a:ext>
            </a:extLst>
          </p:cNvPr>
          <p:cNvSpPr txBox="1"/>
          <p:nvPr/>
        </p:nvSpPr>
        <p:spPr>
          <a:xfrm>
            <a:off x="10503931" y="6450582"/>
            <a:ext cx="13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15 minutes</a:t>
            </a:r>
          </a:p>
        </p:txBody>
      </p:sp>
    </p:spTree>
    <p:extLst>
      <p:ext uri="{BB962C8B-B14F-4D97-AF65-F5344CB8AC3E}">
        <p14:creationId xmlns:p14="http://schemas.microsoft.com/office/powerpoint/2010/main" val="15191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F738-0B70-43D2-B1B0-C3432D2B0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36" y="475528"/>
            <a:ext cx="8532178" cy="1033895"/>
          </a:xfrm>
        </p:spPr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E95A9-77A9-4F64-9512-8A5465361E75}"/>
              </a:ext>
            </a:extLst>
          </p:cNvPr>
          <p:cNvSpPr txBox="1"/>
          <p:nvPr/>
        </p:nvSpPr>
        <p:spPr>
          <a:xfrm>
            <a:off x="1269876" y="1988840"/>
            <a:ext cx="92264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sz="3600" dirty="0"/>
              <a:t>Put the names of everyone in the class in alphabetical order.</a:t>
            </a:r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sz="3600" dirty="0"/>
              <a:t>Write down 3 reasons you may need to write a formal email.</a:t>
            </a:r>
          </a:p>
        </p:txBody>
      </p:sp>
      <p:pic>
        <p:nvPicPr>
          <p:cNvPr id="4" name="Picture 3" descr="Image result for silver medal">
            <a:extLst>
              <a:ext uri="{FF2B5EF4-FFF2-40B4-BE49-F238E27FC236}">
                <a16:creationId xmlns:a16="http://schemas.microsoft.com/office/drawing/2014/main" id="{65ACFC18-33B8-47D5-8ED9-E30F644D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763" y="119085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50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40" y="893"/>
            <a:ext cx="8532178" cy="1506675"/>
          </a:xfrm>
        </p:spPr>
        <p:txBody>
          <a:bodyPr/>
          <a:lstStyle/>
          <a:p>
            <a:r>
              <a:rPr lang="en-GB" dirty="0"/>
              <a:t>Go to kahoot.it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53" y="1988840"/>
            <a:ext cx="7104318" cy="399618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5C47FF-E51B-4F1E-965B-87AB09E09C33}"/>
              </a:ext>
            </a:extLst>
          </p:cNvPr>
          <p:cNvSpPr/>
          <p:nvPr/>
        </p:nvSpPr>
        <p:spPr>
          <a:xfrm>
            <a:off x="4294212" y="6102104"/>
            <a:ext cx="36004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Emails</a:t>
            </a:r>
          </a:p>
        </p:txBody>
      </p:sp>
    </p:spTree>
    <p:extLst>
      <p:ext uri="{BB962C8B-B14F-4D97-AF65-F5344CB8AC3E}">
        <p14:creationId xmlns:p14="http://schemas.microsoft.com/office/powerpoint/2010/main" val="240832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653136"/>
            <a:ext cx="7008574" cy="1244600"/>
          </a:xfrm>
        </p:spPr>
        <p:txBody>
          <a:bodyPr/>
          <a:lstStyle/>
          <a:p>
            <a:pPr algn="ctr"/>
            <a:r>
              <a:rPr lang="en-GB" dirty="0"/>
              <a:t>Week 13 – Entry 3 English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051204-2D8A-4EC6-9913-7F1402E822D2}"/>
              </a:ext>
            </a:extLst>
          </p:cNvPr>
          <p:cNvSpPr txBox="1">
            <a:spLocks/>
          </p:cNvSpPr>
          <p:nvPr/>
        </p:nvSpPr>
        <p:spPr>
          <a:xfrm>
            <a:off x="4672383" y="2852936"/>
            <a:ext cx="5958533" cy="1259512"/>
          </a:xfrm>
          <a:prstGeom prst="rect">
            <a:avLst/>
          </a:prstGeom>
          <a:effectLst/>
        </p:spPr>
        <p:txBody>
          <a:bodyPr vert="horz" lIns="91416" tIns="45708" rIns="91416" bIns="45708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063">
              <a:defRPr/>
            </a:pPr>
            <a:r>
              <a:rPr lang="en-GB" sz="4799" dirty="0">
                <a:latin typeface="Century Gothic" panose="020B0502020202020204"/>
              </a:rPr>
              <a:t>Writing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98152-B0D6-4063-83E3-4C9ADAB65FDF}"/>
              </a:ext>
            </a:extLst>
          </p:cNvPr>
          <p:cNvSpPr txBox="1"/>
          <p:nvPr/>
        </p:nvSpPr>
        <p:spPr>
          <a:xfrm>
            <a:off x="4582244" y="515719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Paragraphs, Sentence Types and Email Writing</a:t>
            </a:r>
          </a:p>
        </p:txBody>
      </p:sp>
    </p:spTree>
    <p:extLst>
      <p:ext uri="{BB962C8B-B14F-4D97-AF65-F5344CB8AC3E}">
        <p14:creationId xmlns:p14="http://schemas.microsoft.com/office/powerpoint/2010/main" val="34483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04" y="402866"/>
            <a:ext cx="8532178" cy="1135597"/>
          </a:xfrm>
        </p:spPr>
        <p:txBody>
          <a:bodyPr/>
          <a:lstStyle/>
          <a:p>
            <a:r>
              <a:rPr lang="en-GB" dirty="0"/>
              <a:t>Lesson Intentions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3626CA-6190-40BA-BE7C-EC6580E77CAB}"/>
              </a:ext>
            </a:extLst>
          </p:cNvPr>
          <p:cNvSpPr txBox="1">
            <a:spLocks/>
          </p:cNvSpPr>
          <p:nvPr/>
        </p:nvSpPr>
        <p:spPr>
          <a:xfrm>
            <a:off x="1353960" y="1827380"/>
            <a:ext cx="9480895" cy="426591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/>
            </a:solidFill>
          </a:ln>
        </p:spPr>
        <p:txBody>
          <a:bodyPr vert="horz" lIns="91416" tIns="45708" rIns="91416" bIns="45708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457063">
              <a:buClr>
                <a:prstClr val="white"/>
              </a:buClr>
              <a:buNone/>
              <a:defRPr/>
            </a:pPr>
            <a:endParaRPr lang="en-GB" sz="1999" dirty="0">
              <a:solidFill>
                <a:srgbClr val="146194">
                  <a:lumMod val="75000"/>
                </a:srgbClr>
              </a:solidFill>
              <a:latin typeface="Century Gothic" panose="020B0502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0E7BB-36E9-4CE3-B7DC-8BD6F752DA81}"/>
              </a:ext>
            </a:extLst>
          </p:cNvPr>
          <p:cNvSpPr txBox="1"/>
          <p:nvPr/>
        </p:nvSpPr>
        <p:spPr>
          <a:xfrm>
            <a:off x="1509463" y="1916832"/>
            <a:ext cx="91698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indent="-45706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Use the first, second and third place letters to sequence words in alphabetical order</a:t>
            </a:r>
          </a:p>
          <a:p>
            <a:pPr marL="457063" indent="-45706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Write in compound sentences and paragraphs where appropriate</a:t>
            </a:r>
          </a:p>
          <a:p>
            <a:pPr marL="457063" indent="-45706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Use language appropriate for purpose and audience</a:t>
            </a:r>
          </a:p>
          <a:p>
            <a:pPr marL="457063" indent="-45706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Use appropriate format and structure for an email when writing straightforward texts, including the appropriate use of headings and bullet points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Stretch:</a:t>
            </a:r>
            <a:endParaRPr lang="en-GB" sz="1800" dirty="0">
              <a:solidFill>
                <a:schemeClr val="bg1"/>
              </a:solidFill>
            </a:endParaRPr>
          </a:p>
          <a:p>
            <a:pPr marL="457063" indent="-45706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Write consistently and accurately in complex sentences</a:t>
            </a:r>
            <a:endParaRPr lang="en-GB" sz="2799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8BC5B-FB22-4D4B-ACE2-FAD441938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78" y="274373"/>
            <a:ext cx="8532178" cy="1506675"/>
          </a:xfrm>
        </p:spPr>
        <p:txBody>
          <a:bodyPr/>
          <a:lstStyle/>
          <a:p>
            <a:r>
              <a:rPr lang="en-GB" dirty="0"/>
              <a:t>Mark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7E712-2CB6-44A2-BC10-032C40B2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932079"/>
            <a:ext cx="10728854" cy="31289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sz="3600" dirty="0">
                <a:solidFill>
                  <a:srgbClr val="00B050"/>
                </a:solidFill>
              </a:rPr>
              <a:t>Take a look at the mark scheme. It’s really important to know what you’re being marked against in the exam.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D8C92C-7709-4053-A6DC-832D37ED566F}"/>
              </a:ext>
            </a:extLst>
          </p:cNvPr>
          <p:cNvSpPr txBox="1"/>
          <p:nvPr/>
        </p:nvSpPr>
        <p:spPr>
          <a:xfrm>
            <a:off x="10702924" y="64886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29920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04" y="154617"/>
            <a:ext cx="9402274" cy="1400165"/>
          </a:xfrm>
        </p:spPr>
        <p:txBody>
          <a:bodyPr/>
          <a:lstStyle/>
          <a:p>
            <a:r>
              <a:rPr lang="en-GB" dirty="0"/>
              <a:t>Alphabetical Order 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22" y="2186801"/>
            <a:ext cx="9680667" cy="405051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We use alphabetical order (A-Z) so that words or names can be found quickly.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We first look at the first letter to put in order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If the first letter is the same, we look at the second letter</a:t>
            </a: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  <a:p>
            <a:r>
              <a:rPr lang="en-GB" sz="2200" dirty="0"/>
              <a:t>If the second letter is the same, we look at the third letter 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30926" y="4392640"/>
            <a:ext cx="2581573" cy="2011867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914126">
              <a:defRPr/>
            </a:pPr>
            <a:endParaRPr lang="en-GB" sz="2399" dirty="0">
              <a:solidFill>
                <a:schemeClr val="bg1"/>
              </a:solidFill>
              <a:latin typeface="Century Gothic" panose="020B0502020202020204"/>
            </a:endParaRPr>
          </a:p>
          <a:p>
            <a:pPr defTabSz="914126">
              <a:defRPr/>
            </a:pPr>
            <a:r>
              <a:rPr lang="en-GB" sz="2399" dirty="0">
                <a:solidFill>
                  <a:srgbClr val="FFC000"/>
                </a:solidFill>
                <a:latin typeface="Century Gothic" panose="020B0502020202020204"/>
              </a:rPr>
              <a:t>A</a:t>
            </a:r>
            <a:r>
              <a:rPr lang="en-GB" sz="2399" dirty="0">
                <a:solidFill>
                  <a:schemeClr val="bg1"/>
                </a:solidFill>
                <a:latin typeface="Century Gothic" panose="020B0502020202020204"/>
              </a:rPr>
              <a:t>manda</a:t>
            </a:r>
          </a:p>
          <a:p>
            <a:pPr defTabSz="914126">
              <a:defRPr/>
            </a:pPr>
            <a:r>
              <a:rPr lang="en-GB" sz="2399" dirty="0">
                <a:solidFill>
                  <a:srgbClr val="FFC000"/>
                </a:solidFill>
                <a:latin typeface="Century Gothic" panose="020B0502020202020204"/>
              </a:rPr>
              <a:t>B</a:t>
            </a:r>
            <a:r>
              <a:rPr lang="en-GB" sz="2399" dirty="0">
                <a:solidFill>
                  <a:srgbClr val="00B050"/>
                </a:solidFill>
                <a:latin typeface="Century Gothic" panose="020B0502020202020204"/>
              </a:rPr>
              <a:t>e</a:t>
            </a:r>
            <a:r>
              <a:rPr lang="en-GB" sz="2399" dirty="0">
                <a:solidFill>
                  <a:srgbClr val="FF0000"/>
                </a:solidFill>
                <a:latin typeface="Century Gothic" panose="020B0502020202020204"/>
              </a:rPr>
              <a:t>n</a:t>
            </a:r>
          </a:p>
          <a:p>
            <a:pPr defTabSz="914126">
              <a:defRPr/>
            </a:pPr>
            <a:r>
              <a:rPr lang="en-GB" sz="2399" dirty="0">
                <a:solidFill>
                  <a:srgbClr val="FFC000"/>
                </a:solidFill>
              </a:rPr>
              <a:t>B</a:t>
            </a:r>
            <a:r>
              <a:rPr lang="en-GB" sz="2399" dirty="0">
                <a:solidFill>
                  <a:srgbClr val="00B050"/>
                </a:solidFill>
              </a:rPr>
              <a:t>e</a:t>
            </a:r>
            <a:r>
              <a:rPr lang="en-GB" sz="2399" dirty="0">
                <a:solidFill>
                  <a:srgbClr val="FF0000"/>
                </a:solidFill>
              </a:rPr>
              <a:t>t</a:t>
            </a:r>
            <a:r>
              <a:rPr lang="en-GB" sz="2399" dirty="0">
                <a:solidFill>
                  <a:schemeClr val="bg1"/>
                </a:solidFill>
              </a:rPr>
              <a:t>h</a:t>
            </a:r>
            <a:endParaRPr lang="en-GB" sz="2399" dirty="0">
              <a:solidFill>
                <a:schemeClr val="bg1"/>
              </a:solidFill>
              <a:latin typeface="Century Gothic" panose="020B0502020202020204"/>
            </a:endParaRPr>
          </a:p>
          <a:p>
            <a:pPr defTabSz="914126">
              <a:defRPr/>
            </a:pPr>
            <a:r>
              <a:rPr lang="en-GB" sz="2399" dirty="0">
                <a:solidFill>
                  <a:srgbClr val="FFC000"/>
                </a:solidFill>
                <a:latin typeface="Century Gothic" panose="020B0502020202020204"/>
              </a:rPr>
              <a:t>B</a:t>
            </a:r>
            <a:r>
              <a:rPr lang="en-GB" sz="2399" dirty="0">
                <a:solidFill>
                  <a:srgbClr val="00B050"/>
                </a:solidFill>
                <a:latin typeface="Century Gothic" panose="020B0502020202020204"/>
              </a:rPr>
              <a:t>e</a:t>
            </a:r>
            <a:r>
              <a:rPr lang="en-GB" sz="2399" dirty="0">
                <a:solidFill>
                  <a:srgbClr val="FF0000"/>
                </a:solidFill>
                <a:latin typeface="Century Gothic" panose="020B0502020202020204"/>
              </a:rPr>
              <a:t>v</a:t>
            </a:r>
            <a:r>
              <a:rPr lang="en-GB" sz="2399" dirty="0">
                <a:solidFill>
                  <a:schemeClr val="bg1"/>
                </a:solidFill>
                <a:latin typeface="Century Gothic" panose="020B0502020202020204"/>
              </a:rPr>
              <a:t>an</a:t>
            </a:r>
          </a:p>
          <a:p>
            <a:pPr defTabSz="914126">
              <a:defRPr/>
            </a:pPr>
            <a:r>
              <a:rPr lang="en-GB" sz="2399" dirty="0">
                <a:solidFill>
                  <a:srgbClr val="FFC000"/>
                </a:solidFill>
                <a:latin typeface="Century Gothic" panose="020B0502020202020204"/>
              </a:rPr>
              <a:t>C</a:t>
            </a:r>
            <a:r>
              <a:rPr lang="en-GB" sz="2399" dirty="0">
                <a:solidFill>
                  <a:schemeClr val="bg1"/>
                </a:solidFill>
                <a:latin typeface="Century Gothic" panose="020B0502020202020204"/>
              </a:rPr>
              <a:t>live</a:t>
            </a:r>
          </a:p>
          <a:p>
            <a:pPr defTabSz="914126">
              <a:defRPr/>
            </a:pPr>
            <a:endParaRPr lang="en-GB" sz="2399" dirty="0">
              <a:solidFill>
                <a:schemeClr val="bg1"/>
              </a:solidFill>
              <a:latin typeface="Century Gothic" panose="020B0502020202020204"/>
            </a:endParaRPr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id="{7819BCA0-EC88-4D14-B5CF-2B324C14BED5}"/>
              </a:ext>
            </a:extLst>
          </p:cNvPr>
          <p:cNvSpPr/>
          <p:nvPr/>
        </p:nvSpPr>
        <p:spPr>
          <a:xfrm>
            <a:off x="9057498" y="260648"/>
            <a:ext cx="2581573" cy="21436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Complete the tasks on the worksheet</a:t>
            </a:r>
          </a:p>
        </p:txBody>
      </p:sp>
      <p:pic>
        <p:nvPicPr>
          <p:cNvPr id="6" name="Picture 4" descr="Image result for silver medal">
            <a:extLst>
              <a:ext uri="{FF2B5EF4-FFF2-40B4-BE49-F238E27FC236}">
                <a16:creationId xmlns:a16="http://schemas.microsoft.com/office/drawing/2014/main" id="{4D1EC209-D5CC-4A6E-ABB9-8ADA24188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713" y="97050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01917B-3692-4103-952D-9A01696D4890}"/>
              </a:ext>
            </a:extLst>
          </p:cNvPr>
          <p:cNvSpPr txBox="1"/>
          <p:nvPr/>
        </p:nvSpPr>
        <p:spPr>
          <a:xfrm>
            <a:off x="10270876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5 - 10 minutes</a:t>
            </a:r>
          </a:p>
        </p:txBody>
      </p:sp>
    </p:spTree>
    <p:extLst>
      <p:ext uri="{BB962C8B-B14F-4D97-AF65-F5344CB8AC3E}">
        <p14:creationId xmlns:p14="http://schemas.microsoft.com/office/powerpoint/2010/main" val="16507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25" y="334713"/>
            <a:ext cx="8532178" cy="922868"/>
          </a:xfrm>
        </p:spPr>
        <p:txBody>
          <a:bodyPr/>
          <a:lstStyle/>
          <a:p>
            <a:r>
              <a:rPr lang="en-GB" dirty="0"/>
              <a:t>Try these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25" y="1340768"/>
            <a:ext cx="10266258" cy="52124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/>
              <a:t>The following theatre tickets need to be put in alphabetical order by surnames: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</a:rPr>
              <a:t>L. Singh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</a:rPr>
              <a:t>M. Smith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</a:rPr>
              <a:t>J. Haji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</a:rPr>
              <a:t>K. Smithers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</a:rPr>
              <a:t>S. Sanderson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</a:rPr>
              <a:t>H. Holden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</a:rPr>
              <a:t>J. Hall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</a:rPr>
              <a:t>P. Haggerty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4" descr="Image result for silver medal">
            <a:extLst>
              <a:ext uri="{FF2B5EF4-FFF2-40B4-BE49-F238E27FC236}">
                <a16:creationId xmlns:a16="http://schemas.microsoft.com/office/drawing/2014/main" id="{35DE1B21-1725-4BE0-AF9F-1F14A0A9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118" y="251062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r: 7 Points 4">
            <a:extLst>
              <a:ext uri="{FF2B5EF4-FFF2-40B4-BE49-F238E27FC236}">
                <a16:creationId xmlns:a16="http://schemas.microsoft.com/office/drawing/2014/main" id="{972A88EC-067A-457A-A483-702EC4E075DE}"/>
              </a:ext>
            </a:extLst>
          </p:cNvPr>
          <p:cNvSpPr/>
          <p:nvPr/>
        </p:nvSpPr>
        <p:spPr>
          <a:xfrm>
            <a:off x="6094412" y="2060848"/>
            <a:ext cx="5469073" cy="411770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Top Tips!</a:t>
            </a:r>
          </a:p>
          <a:p>
            <a:pPr algn="ctr"/>
            <a:endParaRPr lang="en-GB" sz="2000" dirty="0"/>
          </a:p>
          <a:p>
            <a:pPr marL="285664" indent="-285664" algn="ctr">
              <a:buFont typeface="Arial" panose="020B0604020202020204" pitchFamily="34" charset="0"/>
              <a:buChar char="•"/>
            </a:pPr>
            <a:r>
              <a:rPr lang="en-GB" sz="2000" dirty="0"/>
              <a:t>Read the instructions carefully</a:t>
            </a:r>
          </a:p>
          <a:p>
            <a:pPr algn="ctr"/>
            <a:endParaRPr lang="en-GB" sz="2000" dirty="0"/>
          </a:p>
          <a:p>
            <a:pPr marL="285664" indent="-285664" algn="ctr">
              <a:buFont typeface="Arial" panose="020B0604020202020204" pitchFamily="34" charset="0"/>
              <a:buChar char="•"/>
            </a:pPr>
            <a:r>
              <a:rPr lang="en-GB" sz="2000" dirty="0"/>
              <a:t>Remember, if they start with the same letter, look to the letter to the right</a:t>
            </a:r>
          </a:p>
        </p:txBody>
      </p:sp>
      <p:pic>
        <p:nvPicPr>
          <p:cNvPr id="6" name="Picture 5" descr="Image result for gold medal">
            <a:extLst>
              <a:ext uri="{FF2B5EF4-FFF2-40B4-BE49-F238E27FC236}">
                <a16:creationId xmlns:a16="http://schemas.microsoft.com/office/drawing/2014/main" id="{FE4BFB44-B904-4934-85AF-6ED3DD353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223" y="251061"/>
            <a:ext cx="502354" cy="7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0E550D-7673-42A8-B59A-159F6525BE18}"/>
              </a:ext>
            </a:extLst>
          </p:cNvPr>
          <p:cNvSpPr txBox="1"/>
          <p:nvPr/>
        </p:nvSpPr>
        <p:spPr>
          <a:xfrm>
            <a:off x="10407401" y="64222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3 - 5 minutes</a:t>
            </a:r>
          </a:p>
        </p:txBody>
      </p:sp>
    </p:spTree>
    <p:extLst>
      <p:ext uri="{BB962C8B-B14F-4D97-AF65-F5344CB8AC3E}">
        <p14:creationId xmlns:p14="http://schemas.microsoft.com/office/powerpoint/2010/main" val="233752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770" y="515160"/>
            <a:ext cx="6464615" cy="1400165"/>
          </a:xfrm>
        </p:spPr>
        <p:txBody>
          <a:bodyPr/>
          <a:lstStyle/>
          <a:p>
            <a:r>
              <a:rPr lang="en-GB" dirty="0"/>
              <a:t>Sentence types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95770" y="2489022"/>
            <a:ext cx="9797284" cy="2423573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defTabSz="457063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solidFill>
                  <a:srgbClr val="00B050"/>
                </a:solidFill>
                <a:latin typeface="Century Gothic" panose="020B0502020202020204"/>
              </a:rPr>
              <a:t>There are three different types of sentences simple, compound and complex.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https://www.bbc.co.uk/bitesize/articles/zfxfwty</a:t>
            </a:r>
            <a:endParaRPr lang="en-GB" sz="3200" dirty="0">
              <a:solidFill>
                <a:srgbClr val="002060"/>
              </a:solidFill>
            </a:endParaRPr>
          </a:p>
          <a:p>
            <a:pPr marL="0" indent="0" defTabSz="457063">
              <a:buClr>
                <a:srgbClr val="B31166">
                  <a:lumMod val="60000"/>
                  <a:lumOff val="40000"/>
                </a:srgbClr>
              </a:buClr>
              <a:buNone/>
              <a:defRPr/>
            </a:pPr>
            <a:endParaRPr lang="en-GB" sz="1999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7" name="Picture 4" descr="Image result for silver medal">
            <a:extLst>
              <a:ext uri="{FF2B5EF4-FFF2-40B4-BE49-F238E27FC236}">
                <a16:creationId xmlns:a16="http://schemas.microsoft.com/office/drawing/2014/main" id="{4D67D2EC-8508-4E67-835C-2B61EDBF5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615" y="209827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bronze medal">
            <a:extLst>
              <a:ext uri="{FF2B5EF4-FFF2-40B4-BE49-F238E27FC236}">
                <a16:creationId xmlns:a16="http://schemas.microsoft.com/office/drawing/2014/main" id="{DD025097-AED3-443F-8723-309CD4931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715" y="209827"/>
            <a:ext cx="502355" cy="7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gold medal">
            <a:extLst>
              <a:ext uri="{FF2B5EF4-FFF2-40B4-BE49-F238E27FC236}">
                <a16:creationId xmlns:a16="http://schemas.microsoft.com/office/drawing/2014/main" id="{326D418A-9E7F-44A3-8608-32500FC24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512" y="209827"/>
            <a:ext cx="502354" cy="7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83915" y="585421"/>
            <a:ext cx="3820992" cy="134556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GB" sz="3199" dirty="0">
                <a:solidFill>
                  <a:prstClr val="white"/>
                </a:solidFill>
                <a:latin typeface="Century Gothic" panose="020B0502020202020204"/>
              </a:rPr>
              <a:t>Simple Sentence </a:t>
            </a:r>
          </a:p>
        </p:txBody>
      </p:sp>
      <p:sp>
        <p:nvSpPr>
          <p:cNvPr id="6" name="Down Arrow 5"/>
          <p:cNvSpPr/>
          <p:nvPr/>
        </p:nvSpPr>
        <p:spPr>
          <a:xfrm>
            <a:off x="5750317" y="2161380"/>
            <a:ext cx="688190" cy="708732"/>
          </a:xfrm>
          <a:prstGeom prst="downArrow">
            <a:avLst/>
          </a:prstGeom>
          <a:solidFill>
            <a:schemeClr val="tx2"/>
          </a:solidFill>
          <a:ln>
            <a:solidFill>
              <a:srgbClr val="002060">
                <a:alpha val="60000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 sz="1799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83915" y="3053556"/>
            <a:ext cx="3820991" cy="64238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One main verb</a:t>
            </a:r>
          </a:p>
        </p:txBody>
      </p:sp>
      <p:sp>
        <p:nvSpPr>
          <p:cNvPr id="8" name="Down Arrow 7"/>
          <p:cNvSpPr/>
          <p:nvPr/>
        </p:nvSpPr>
        <p:spPr>
          <a:xfrm>
            <a:off x="5750317" y="3987174"/>
            <a:ext cx="688190" cy="708732"/>
          </a:xfrm>
          <a:prstGeom prst="downArrow">
            <a:avLst/>
          </a:prstGeom>
          <a:solidFill>
            <a:schemeClr val="tx2"/>
          </a:solidFill>
          <a:ln>
            <a:solidFill>
              <a:srgbClr val="002060">
                <a:alpha val="60000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 sz="1799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3915" y="4879350"/>
            <a:ext cx="3820991" cy="77036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‘She ran quickly back to her friends house.’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372708" y="5973008"/>
            <a:ext cx="3443404" cy="5991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399" b="1" dirty="0"/>
              <a:t>Can you think of one?</a:t>
            </a: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A0A0BD33-34DC-40ED-8D8A-32EAAAC2FA6C}"/>
              </a:ext>
            </a:extLst>
          </p:cNvPr>
          <p:cNvSpPr/>
          <p:nvPr/>
        </p:nvSpPr>
        <p:spPr>
          <a:xfrm>
            <a:off x="549796" y="1946696"/>
            <a:ext cx="3209273" cy="2932654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GB" sz="1800" b="1" dirty="0">
                <a:solidFill>
                  <a:srgbClr val="002060"/>
                </a:solidFill>
                <a:latin typeface="Century Gothic" panose="020B0502020202020204"/>
              </a:rPr>
              <a:t>Verb = A ‘doing word’ which describes an action.</a:t>
            </a:r>
          </a:p>
          <a:p>
            <a:pPr defTabSz="914126">
              <a:defRPr/>
            </a:pPr>
            <a:endParaRPr lang="en-GB" sz="1800" b="1" dirty="0">
              <a:solidFill>
                <a:srgbClr val="002060"/>
              </a:solidFill>
              <a:latin typeface="Century Gothic" panose="020B0502020202020204"/>
            </a:endParaRPr>
          </a:p>
          <a:p>
            <a:pPr defTabSz="914126">
              <a:defRPr/>
            </a:pPr>
            <a:r>
              <a:rPr lang="en-GB" sz="1800" b="1" dirty="0">
                <a:solidFill>
                  <a:srgbClr val="002060"/>
                </a:solidFill>
                <a:latin typeface="Century Gothic" panose="020B0502020202020204"/>
              </a:rPr>
              <a:t>Jump</a:t>
            </a:r>
          </a:p>
          <a:p>
            <a:pPr defTabSz="914126">
              <a:defRPr/>
            </a:pPr>
            <a:r>
              <a:rPr lang="en-GB" sz="1800" b="1" dirty="0">
                <a:solidFill>
                  <a:srgbClr val="002060"/>
                </a:solidFill>
                <a:latin typeface="Century Gothic" panose="020B0502020202020204"/>
              </a:rPr>
              <a:t>W</a:t>
            </a:r>
            <a:r>
              <a:rPr lang="en-GB" sz="1800" b="1" dirty="0" err="1">
                <a:solidFill>
                  <a:srgbClr val="002060"/>
                </a:solidFill>
                <a:latin typeface="Century Gothic" panose="020B0502020202020204"/>
              </a:rPr>
              <a:t>alk</a:t>
            </a:r>
            <a:endParaRPr lang="en-GB" sz="1800" b="1" dirty="0">
              <a:solidFill>
                <a:srgbClr val="002060"/>
              </a:solidFill>
              <a:latin typeface="Century Gothic" panose="020B0502020202020204"/>
            </a:endParaRPr>
          </a:p>
          <a:p>
            <a:pPr defTabSz="914126">
              <a:defRPr/>
            </a:pPr>
            <a:r>
              <a:rPr lang="en-GB" sz="1800" b="1" dirty="0">
                <a:solidFill>
                  <a:srgbClr val="002060"/>
                </a:solidFill>
                <a:latin typeface="Century Gothic" panose="020B0502020202020204"/>
              </a:rPr>
              <a:t>Sing</a:t>
            </a:r>
          </a:p>
          <a:p>
            <a:pPr defTabSz="914126">
              <a:defRPr/>
            </a:pPr>
            <a:r>
              <a:rPr lang="en-GB" sz="1800" b="1" dirty="0">
                <a:solidFill>
                  <a:srgbClr val="002060"/>
                </a:solidFill>
                <a:latin typeface="Century Gothic" panose="020B0502020202020204"/>
              </a:rPr>
              <a:t>Clap</a:t>
            </a:r>
          </a:p>
          <a:p>
            <a:pPr defTabSz="914126">
              <a:defRPr/>
            </a:pPr>
            <a:r>
              <a:rPr lang="en-GB" sz="1800" b="1" dirty="0">
                <a:solidFill>
                  <a:srgbClr val="002060"/>
                </a:solidFill>
                <a:latin typeface="Century Gothic" panose="020B0502020202020204"/>
              </a:rPr>
              <a:t>Laugh</a:t>
            </a:r>
          </a:p>
        </p:txBody>
      </p:sp>
      <p:pic>
        <p:nvPicPr>
          <p:cNvPr id="12" name="Picture 2" descr="Image result for bronze medal">
            <a:extLst>
              <a:ext uri="{FF2B5EF4-FFF2-40B4-BE49-F238E27FC236}">
                <a16:creationId xmlns:a16="http://schemas.microsoft.com/office/drawing/2014/main" id="{0C9E1512-034C-4469-990E-05231732F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012" y="116632"/>
            <a:ext cx="502355" cy="7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4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70221" y="495902"/>
            <a:ext cx="4005879" cy="134556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GB" sz="3199" dirty="0">
                <a:solidFill>
                  <a:prstClr val="white"/>
                </a:solidFill>
                <a:latin typeface="Century Gothic" panose="020B0502020202020204"/>
              </a:rPr>
              <a:t>Compound Sentences</a:t>
            </a:r>
          </a:p>
        </p:txBody>
      </p:sp>
      <p:sp>
        <p:nvSpPr>
          <p:cNvPr id="5" name="Down Arrow 4"/>
          <p:cNvSpPr/>
          <p:nvPr/>
        </p:nvSpPr>
        <p:spPr>
          <a:xfrm>
            <a:off x="5833608" y="1946697"/>
            <a:ext cx="688190" cy="708732"/>
          </a:xfrm>
          <a:prstGeom prst="downArrow">
            <a:avLst/>
          </a:prstGeom>
          <a:solidFill>
            <a:schemeClr val="tx2"/>
          </a:solidFill>
          <a:ln>
            <a:solidFill>
              <a:srgbClr val="002060">
                <a:alpha val="6000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 sz="1799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70222" y="2760660"/>
            <a:ext cx="3901451" cy="8628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More than one verb. Usually using coordinating conjunctions e.g. ‘but’ ‘so’ ‘and’</a:t>
            </a:r>
          </a:p>
        </p:txBody>
      </p:sp>
      <p:sp>
        <p:nvSpPr>
          <p:cNvPr id="7" name="Down Arrow 6"/>
          <p:cNvSpPr/>
          <p:nvPr/>
        </p:nvSpPr>
        <p:spPr>
          <a:xfrm>
            <a:off x="5829064" y="3773797"/>
            <a:ext cx="688190" cy="708732"/>
          </a:xfrm>
          <a:prstGeom prst="downArrow">
            <a:avLst/>
          </a:prstGeom>
          <a:solidFill>
            <a:schemeClr val="tx2"/>
          </a:solidFill>
          <a:ln>
            <a:solidFill>
              <a:srgbClr val="002060">
                <a:alpha val="6000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 sz="1799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70221" y="4630927"/>
            <a:ext cx="4005878" cy="8833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‘Dani realised she had forgot her phone </a:t>
            </a:r>
            <a:r>
              <a:rPr lang="en-GB" sz="1799" b="1" dirty="0">
                <a:solidFill>
                  <a:prstClr val="white"/>
                </a:solidFill>
                <a:latin typeface="Century Gothic" panose="020B0502020202020204"/>
              </a:rPr>
              <a:t>so</a:t>
            </a:r>
            <a:r>
              <a:rPr lang="en-GB" sz="1799" dirty="0">
                <a:solidFill>
                  <a:prstClr val="white"/>
                </a:solidFill>
                <a:latin typeface="Century Gothic" panose="020B0502020202020204"/>
              </a:rPr>
              <a:t> she ran quickly back to her friends house.’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8949" y="5950431"/>
            <a:ext cx="3188418" cy="5713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199" b="1" dirty="0"/>
              <a:t>Can you think of one?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7373" y="1946697"/>
            <a:ext cx="3209273" cy="2833059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>
              <a:defRPr/>
            </a:pPr>
            <a:r>
              <a:rPr lang="en-GB" sz="1799" b="1" dirty="0">
                <a:solidFill>
                  <a:srgbClr val="002060"/>
                </a:solidFill>
                <a:latin typeface="Century Gothic" panose="020B0502020202020204"/>
              </a:rPr>
              <a:t>Remember:</a:t>
            </a:r>
          </a:p>
          <a:p>
            <a:pPr defTabSz="914126">
              <a:defRPr/>
            </a:pPr>
            <a:endParaRPr lang="en-GB" sz="1799" b="1" dirty="0">
              <a:solidFill>
                <a:srgbClr val="002060"/>
              </a:solidFill>
              <a:latin typeface="Century Gothic" panose="020B0502020202020204"/>
            </a:endParaRPr>
          </a:p>
          <a:p>
            <a:pPr defTabSz="914126">
              <a:defRPr/>
            </a:pPr>
            <a:r>
              <a:rPr lang="en-GB" sz="1799" dirty="0">
                <a:solidFill>
                  <a:srgbClr val="002060"/>
                </a:solidFill>
                <a:latin typeface="Century Gothic" panose="020B0502020202020204"/>
              </a:rPr>
              <a:t>You need to include </a:t>
            </a:r>
          </a:p>
          <a:p>
            <a:pPr defTabSz="914126">
              <a:defRPr/>
            </a:pPr>
            <a:r>
              <a:rPr lang="en-GB" sz="1799" b="1" dirty="0">
                <a:solidFill>
                  <a:srgbClr val="002060"/>
                </a:solidFill>
                <a:latin typeface="Century Gothic" panose="020B0502020202020204"/>
              </a:rPr>
              <a:t>at least </a:t>
            </a:r>
            <a:r>
              <a:rPr lang="en-GB" sz="1799" dirty="0">
                <a:solidFill>
                  <a:srgbClr val="002060"/>
                </a:solidFill>
                <a:latin typeface="Century Gothic" panose="020B0502020202020204"/>
              </a:rPr>
              <a:t>one compound sentence in each writing task in the exam!</a:t>
            </a:r>
          </a:p>
        </p:txBody>
      </p:sp>
      <p:sp>
        <p:nvSpPr>
          <p:cNvPr id="2" name="Star: 7 Points 1">
            <a:extLst>
              <a:ext uri="{FF2B5EF4-FFF2-40B4-BE49-F238E27FC236}">
                <a16:creationId xmlns:a16="http://schemas.microsoft.com/office/drawing/2014/main" id="{ED3CD9ED-728C-481B-B28F-DAD9C3062843}"/>
              </a:ext>
            </a:extLst>
          </p:cNvPr>
          <p:cNvSpPr/>
          <p:nvPr/>
        </p:nvSpPr>
        <p:spPr>
          <a:xfrm>
            <a:off x="8758708" y="4005064"/>
            <a:ext cx="2982743" cy="240438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prstClr val="white"/>
                </a:solidFill>
              </a:rPr>
              <a:t>Useful for connecting events and ideas</a:t>
            </a:r>
          </a:p>
        </p:txBody>
      </p:sp>
      <p:pic>
        <p:nvPicPr>
          <p:cNvPr id="13" name="Picture 4" descr="Image result for silver medal">
            <a:extLst>
              <a:ext uri="{FF2B5EF4-FFF2-40B4-BE49-F238E27FC236}">
                <a16:creationId xmlns:a16="http://schemas.microsoft.com/office/drawing/2014/main" id="{B16BB599-0C44-4C04-9855-EFDB6ACB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072" y="130335"/>
            <a:ext cx="502353" cy="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bronze medal">
            <a:extLst>
              <a:ext uri="{FF2B5EF4-FFF2-40B4-BE49-F238E27FC236}">
                <a16:creationId xmlns:a16="http://schemas.microsoft.com/office/drawing/2014/main" id="{497CB290-7942-4E76-AB05-C67482E95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01" y="139459"/>
            <a:ext cx="502355" cy="7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20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1258</TotalTime>
  <Words>1103</Words>
  <Application>Microsoft Office PowerPoint</Application>
  <PresentationFormat>Custom</PresentationFormat>
  <Paragraphs>177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Franklin Gothic Medium</vt:lpstr>
      <vt:lpstr>Gill Sans Ultra Bold</vt:lpstr>
      <vt:lpstr>Wingdings 3</vt:lpstr>
      <vt:lpstr>Books 16x9</vt:lpstr>
      <vt:lpstr>Functional Skills Entry Level 3 English</vt:lpstr>
      <vt:lpstr>PowerPoint Presentation</vt:lpstr>
      <vt:lpstr>Lesson Intentions</vt:lpstr>
      <vt:lpstr>Mark Scheme</vt:lpstr>
      <vt:lpstr>Alphabetical Order Starter</vt:lpstr>
      <vt:lpstr>Try these</vt:lpstr>
      <vt:lpstr>Sentence types</vt:lpstr>
      <vt:lpstr>PowerPoint Presentation</vt:lpstr>
      <vt:lpstr>PowerPoint Presentation</vt:lpstr>
      <vt:lpstr>PowerPoint Presentation</vt:lpstr>
      <vt:lpstr>Task- Add a conjunction to the following sentences</vt:lpstr>
      <vt:lpstr>Writing an Email </vt:lpstr>
      <vt:lpstr>Email layout – where should everything go?</vt:lpstr>
      <vt:lpstr>Language</vt:lpstr>
      <vt:lpstr>Greeting and Sign Off</vt:lpstr>
      <vt:lpstr>Writing Task</vt:lpstr>
      <vt:lpstr>Plenary</vt:lpstr>
      <vt:lpstr>Go to kahoot.it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Timo Cato</dc:creator>
  <cp:lastModifiedBy>Deborah Hill</cp:lastModifiedBy>
  <cp:revision>36</cp:revision>
  <dcterms:created xsi:type="dcterms:W3CDTF">2020-08-18T11:46:15Z</dcterms:created>
  <dcterms:modified xsi:type="dcterms:W3CDTF">2021-10-06T10:28:09Z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