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4"/>
  </p:sldMasterIdLst>
  <p:notesMasterIdLst>
    <p:notesMasterId r:id="rId22"/>
  </p:notesMasterIdLst>
  <p:sldIdLst>
    <p:sldId id="256" r:id="rId5"/>
    <p:sldId id="258" r:id="rId6"/>
    <p:sldId id="323" r:id="rId7"/>
    <p:sldId id="271" r:id="rId8"/>
    <p:sldId id="273" r:id="rId9"/>
    <p:sldId id="325" r:id="rId10"/>
    <p:sldId id="326" r:id="rId11"/>
    <p:sldId id="392" r:id="rId12"/>
    <p:sldId id="404" r:id="rId13"/>
    <p:sldId id="393" r:id="rId14"/>
    <p:sldId id="396" r:id="rId15"/>
    <p:sldId id="400" r:id="rId16"/>
    <p:sldId id="402" r:id="rId17"/>
    <p:sldId id="406" r:id="rId18"/>
    <p:sldId id="306" r:id="rId19"/>
    <p:sldId id="379" r:id="rId20"/>
    <p:sldId id="29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05"/>
  </p:normalViewPr>
  <p:slideViewPr>
    <p:cSldViewPr snapToGrid="0" snapToObjects="1">
      <p:cViewPr varScale="1">
        <p:scale>
          <a:sx n="93" d="100"/>
          <a:sy n="93" d="100"/>
        </p:scale>
        <p:origin x="72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2B23B-76E6-4910-B56C-C9AAA3A011F0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CDD0-EA4A-442F-A3CD-3CE1BAB32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50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10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82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908050"/>
            <a:ext cx="10363200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981200"/>
            <a:ext cx="5080000" cy="375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07617" y="1981200"/>
            <a:ext cx="5080000" cy="3752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95016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22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904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594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69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29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78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3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6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2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QvguJJNil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ultlearning.islington.gov.uk/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QvguJJNil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Functional Skills English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28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</a:t>
            </a:r>
            <a:r>
              <a:rPr lang="en-US" sz="4000" dirty="0" smtClean="0"/>
              <a:t>May </a:t>
            </a:r>
            <a:r>
              <a:rPr lang="en-GB" sz="4000" dirty="0" smtClean="0"/>
              <a:t>2021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869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641" t="19552" r="32405" b="10220"/>
          <a:stretch/>
        </p:blipFill>
        <p:spPr>
          <a:xfrm>
            <a:off x="2604053" y="120581"/>
            <a:ext cx="5769663" cy="66570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CFBD5-8352-45C5-8982-9214116E6B65}" type="datetime1">
              <a:rPr lang="en-US" smtClean="0"/>
              <a:t>5/28/2021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21" y="593203"/>
            <a:ext cx="3735555" cy="650444"/>
          </a:xfrm>
        </p:spPr>
        <p:txBody>
          <a:bodyPr/>
          <a:lstStyle/>
          <a:p>
            <a:r>
              <a:rPr lang="en-GB" sz="2400" dirty="0" smtClean="0"/>
              <a:t>Assessment criteria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A4B7-CA75-47B9-8CB2-EA41D8695227}" type="datetime1">
              <a:rPr lang="en-US" smtClean="0"/>
              <a:t>5/28/2021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77" y="416193"/>
            <a:ext cx="4954292" cy="5736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96" y="1684682"/>
            <a:ext cx="3642503" cy="289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96" y="871499"/>
            <a:ext cx="3771270" cy="42564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F3D4-A192-4F8D-8BC2-241BEE99490D}" type="datetime1">
              <a:rPr lang="en-US" smtClean="0"/>
              <a:t>5/28/2021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111" t="16855" r="32334" b="15171"/>
          <a:stretch/>
        </p:blipFill>
        <p:spPr>
          <a:xfrm>
            <a:off x="0" y="0"/>
            <a:ext cx="5929125" cy="705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8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77" y="0"/>
            <a:ext cx="2598453" cy="425646"/>
          </a:xfrm>
        </p:spPr>
        <p:txBody>
          <a:bodyPr/>
          <a:lstStyle/>
          <a:p>
            <a:r>
              <a:rPr lang="en-GB" dirty="0" smtClean="0"/>
              <a:t>Group work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39" t="34816" r="34470" b="11006"/>
          <a:stretch/>
        </p:blipFill>
        <p:spPr>
          <a:xfrm>
            <a:off x="0" y="514160"/>
            <a:ext cx="6285244" cy="67282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8B8E-5EDA-4B53-944B-8470826A7058}" type="datetime1">
              <a:rPr lang="en-US" smtClean="0"/>
              <a:t>5/28/2021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38005"/>
          <a:stretch/>
        </p:blipFill>
        <p:spPr>
          <a:xfrm>
            <a:off x="6268365" y="1266091"/>
            <a:ext cx="6029143" cy="546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853" t="18670" r="30358" b="44341"/>
          <a:stretch/>
        </p:blipFill>
        <p:spPr>
          <a:xfrm>
            <a:off x="-49152" y="294240"/>
            <a:ext cx="7090551" cy="40452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80AD-7759-44EB-BF2F-F070B8091979}" type="datetime1">
              <a:rPr lang="en-US" smtClean="0"/>
              <a:t>5/28/2021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63597" r="23370" b="-1"/>
          <a:stretch/>
        </p:blipFill>
        <p:spPr>
          <a:xfrm>
            <a:off x="6526403" y="3863591"/>
            <a:ext cx="5665597" cy="33097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76344" y="986267"/>
            <a:ext cx="396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Homework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30656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36550"/>
            <a:ext cx="10363200" cy="844550"/>
          </a:xfrm>
        </p:spPr>
        <p:txBody>
          <a:bodyPr/>
          <a:lstStyle/>
          <a:p>
            <a:r>
              <a:rPr lang="en-GB" dirty="0" smtClean="0"/>
              <a:t>Lesson 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1926" y="1360003"/>
            <a:ext cx="11093573" cy="4389783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In the lesson, you…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dirty="0" smtClean="0">
              <a:solidFill>
                <a:prstClr val="black"/>
              </a:solidFill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 smtClean="0">
              <a:solidFill>
                <a:prstClr val="black"/>
              </a:solidFill>
            </a:endParaRPr>
          </a:p>
          <a:p>
            <a:r>
              <a:rPr lang="en-US" sz="2800" dirty="0" smtClean="0"/>
              <a:t>Listened </a:t>
            </a:r>
            <a:r>
              <a:rPr lang="en-US" sz="2800" dirty="0"/>
              <a:t>to a speech </a:t>
            </a:r>
          </a:p>
          <a:p>
            <a:r>
              <a:rPr lang="en-US" sz="2800" smtClean="0"/>
              <a:t>Listened to </a:t>
            </a:r>
            <a:r>
              <a:rPr lang="en-US" sz="2800" dirty="0"/>
              <a:t>speech to identify use of techniques </a:t>
            </a:r>
          </a:p>
          <a:p>
            <a:r>
              <a:rPr lang="en-US" sz="2800" dirty="0" smtClean="0"/>
              <a:t>Discussed </a:t>
            </a:r>
            <a:r>
              <a:rPr lang="en-US" sz="2800" dirty="0"/>
              <a:t>tone/style/audience &amp; structure of speech</a:t>
            </a:r>
          </a:p>
          <a:p>
            <a:r>
              <a:rPr lang="en-US" sz="2800" dirty="0" smtClean="0"/>
              <a:t>Planned </a:t>
            </a:r>
            <a:r>
              <a:rPr lang="en-US" sz="2800" dirty="0"/>
              <a:t>and sequence a speech</a:t>
            </a:r>
          </a:p>
          <a:p>
            <a:r>
              <a:rPr lang="en-US" sz="2800" dirty="0" smtClean="0"/>
              <a:t>Gave </a:t>
            </a:r>
            <a:r>
              <a:rPr lang="en-US" sz="2800" dirty="0"/>
              <a:t>a presentation</a:t>
            </a: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143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058518" y="824948"/>
            <a:ext cx="9635986" cy="4493538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tx1"/>
                </a:solidFill>
              </a:rPr>
              <a:t>Conversation prompt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Suggest a topic that you would like to talk about…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the most popular topic wins and you will talk about that.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It can be about anything (non-political):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transport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holidays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food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your interests/hobbies</a:t>
            </a:r>
            <a:endParaRPr lang="en-GB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4" y="1367999"/>
            <a:ext cx="11111317" cy="5206735"/>
          </a:xfrm>
        </p:spPr>
        <p:txBody>
          <a:bodyPr/>
          <a:lstStyle/>
          <a:p>
            <a:endParaRPr lang="en-GB" sz="8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1654591"/>
            <a:ext cx="11604332" cy="3655775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</a:t>
            </a:r>
            <a:r>
              <a:rPr lang="en-GB" dirty="0"/>
              <a:t>End</a:t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References: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2000" b="0" dirty="0">
                <a:hlinkClick r:id="rId2"/>
              </a:rPr>
              <a:t>https://www.youtube.com/watch?v=_</a:t>
            </a:r>
            <a:r>
              <a:rPr lang="en-GB" sz="2000" b="0" dirty="0" smtClean="0">
                <a:hlinkClick r:id="rId2"/>
              </a:rPr>
              <a:t>QvguJJNilA</a:t>
            </a:r>
            <a:r>
              <a:rPr lang="en-GB" sz="2000" b="0" dirty="0" smtClean="0"/>
              <a:t/>
            </a:r>
            <a:br>
              <a:rPr lang="en-GB" sz="2000" b="0" dirty="0" smtClean="0"/>
            </a:br>
            <a:r>
              <a:rPr lang="en-GB" sz="2000" b="0" dirty="0" smtClean="0"/>
              <a:t/>
            </a:r>
            <a:br>
              <a:rPr lang="en-GB" sz="2000" b="0" dirty="0" smtClean="0"/>
            </a:br>
            <a:r>
              <a:rPr lang="en-GB" sz="2000" b="0" dirty="0" smtClean="0"/>
              <a:t/>
            </a:r>
            <a:br>
              <a:rPr lang="en-GB" sz="2000" b="0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b="0" dirty="0"/>
              <a:t/>
            </a:r>
            <a:br>
              <a:rPr lang="en-GB" sz="2400" b="0" dirty="0"/>
            </a:br>
            <a:r>
              <a:rPr lang="en-GB" sz="2400" b="0" dirty="0" smtClean="0"/>
              <a:t/>
            </a:r>
            <a:br>
              <a:rPr lang="en-GB" sz="2400" b="0" dirty="0" smtClean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/>
              <a:t/>
            </a:r>
            <a:br>
              <a:rPr lang="en-GB" b="0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67207" y="1514925"/>
            <a:ext cx="11037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8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723" y="934277"/>
            <a:ext cx="11623729" cy="5509647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1" dirty="0" smtClean="0"/>
              <a:t>Recap on previous lesson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Aim: to give a short presentation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 i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Objectives</a:t>
            </a:r>
            <a:r>
              <a:rPr lang="en-GB" sz="3200" b="1" dirty="0"/>
              <a:t>: </a:t>
            </a:r>
            <a:r>
              <a:rPr lang="en-GB" sz="3200" dirty="0"/>
              <a:t>by the end of this session, you </a:t>
            </a:r>
            <a:r>
              <a:rPr lang="en-GB" sz="3200" dirty="0" smtClean="0"/>
              <a:t>will be able to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800" dirty="0" smtClean="0"/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800" dirty="0" smtClean="0"/>
          </a:p>
          <a:p>
            <a:r>
              <a:rPr lang="en-US" sz="2800" dirty="0"/>
              <a:t>Listen to </a:t>
            </a:r>
            <a:r>
              <a:rPr lang="en-US" sz="2800" dirty="0" smtClean="0"/>
              <a:t>a speech </a:t>
            </a:r>
          </a:p>
          <a:p>
            <a:r>
              <a:rPr lang="en-US" sz="2800" dirty="0"/>
              <a:t>Listen to speech to identify use of techniques </a:t>
            </a:r>
          </a:p>
          <a:p>
            <a:r>
              <a:rPr lang="en-US" sz="2800" dirty="0" smtClean="0"/>
              <a:t>Discuss tone/style/audience &amp; structure </a:t>
            </a:r>
            <a:r>
              <a:rPr lang="en-US" sz="2800" dirty="0"/>
              <a:t>of speech</a:t>
            </a:r>
          </a:p>
          <a:p>
            <a:r>
              <a:rPr lang="en-US" sz="2800" dirty="0" smtClean="0"/>
              <a:t>Plan </a:t>
            </a:r>
            <a:r>
              <a:rPr lang="en-US" sz="2800" dirty="0"/>
              <a:t>and sequence a </a:t>
            </a:r>
            <a:r>
              <a:rPr lang="en-US" sz="2800" dirty="0" smtClean="0"/>
              <a:t>speech</a:t>
            </a:r>
          </a:p>
          <a:p>
            <a:r>
              <a:rPr lang="en-US" sz="2800" dirty="0" smtClean="0"/>
              <a:t>Give a presentation</a:t>
            </a:r>
            <a:endParaRPr lang="en-GB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52" y="112939"/>
            <a:ext cx="10820400" cy="856126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68491" y="3882786"/>
            <a:ext cx="242454" cy="247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7910" y="873034"/>
            <a:ext cx="4191001" cy="678981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Learning Class Rules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605" y="2121575"/>
            <a:ext cx="7010400" cy="3522420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be somewhere quiet.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you’re at home wear appropriate clothes.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on time.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everyone and do as the teacher asks.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until you’re asked to speak.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your microphone off when others are talking.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patient because sometimes the systems don’t work.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your homework.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record or screenshot any part of the lesson.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 and learn!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7" y="1065248"/>
            <a:ext cx="3129878" cy="859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54" y="5181512"/>
            <a:ext cx="817419" cy="5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5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summer term we are offering IAG sessions 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35553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5417" y="2627392"/>
            <a:ext cx="3879067" cy="15301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33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David Coleman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Safeguarding Lead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Tel 020 7527 3343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ACLSafeguarding@islington.ac.uk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17" y="534746"/>
            <a:ext cx="7886700" cy="994172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Safeguarding</a:t>
            </a:r>
            <a:endParaRPr lang="en-GB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79" y="7985"/>
            <a:ext cx="5430520" cy="68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3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347"/>
          <a:stretch/>
        </p:blipFill>
        <p:spPr>
          <a:xfrm>
            <a:off x="6433423" y="857251"/>
            <a:ext cx="4028492" cy="509651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30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you recognise these people?</a:t>
            </a:r>
            <a:br>
              <a:rPr lang="en-GB" dirty="0" smtClean="0"/>
            </a:br>
            <a:r>
              <a:rPr lang="en-GB" dirty="0" smtClean="0"/>
              <a:t>Who are they?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64" t="41164" r="30076" b="49794"/>
          <a:stretch/>
        </p:blipFill>
        <p:spPr>
          <a:xfrm>
            <a:off x="531155" y="2548676"/>
            <a:ext cx="10696284" cy="151484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6362-3B75-4313-8A48-E4EF67645A17}" type="datetime1">
              <a:rPr lang="en-US" smtClean="0"/>
              <a:t>5/28/2021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381" t="22530" r="34381" b="36672"/>
          <a:stretch/>
        </p:blipFill>
        <p:spPr>
          <a:xfrm>
            <a:off x="3182582" y="1089684"/>
            <a:ext cx="7712766" cy="605886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EE77-306C-4573-90B5-53E91429C0D3}" type="datetime1">
              <a:rPr lang="en-US" smtClean="0"/>
              <a:t>5/28/2021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28182" y="550829"/>
            <a:ext cx="29320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174042" y="1148192"/>
            <a:ext cx="2340665" cy="4224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236305" y="181497"/>
            <a:ext cx="5993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https://www.youtube.com/watch?v=_</a:t>
            </a:r>
            <a:r>
              <a:rPr lang="en-GB" dirty="0" smtClean="0">
                <a:hlinkClick r:id="rId3"/>
              </a:rPr>
              <a:t>QvguJJNilA</a:t>
            </a:r>
            <a:endParaRPr lang="en-GB" dirty="0" smtClean="0"/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3357192" y="3588544"/>
            <a:ext cx="7756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Note down features used by the speakers but also the listeners.</a:t>
            </a:r>
          </a:p>
          <a:p>
            <a:endParaRPr lang="en-GB" b="1" dirty="0" smtClean="0"/>
          </a:p>
          <a:p>
            <a:r>
              <a:rPr lang="en-GB" b="1" dirty="0" smtClean="0"/>
              <a:t>What evidence did you observe to indicate that the panel were listening. What did they do?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758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10" ma:contentTypeDescription="Create a new document." ma:contentTypeScope="" ma:versionID="6ef9e6ddf963df66e16d2dd6efb4d043">
  <xsd:schema xmlns:xsd="http://www.w3.org/2001/XMLSchema" xmlns:xs="http://www.w3.org/2001/XMLSchema" xmlns:p="http://schemas.microsoft.com/office/2006/metadata/properties" xmlns:ns3="15214c3a-c4c8-4e1b-a9e9-78803475fd2c" targetNamespace="http://schemas.microsoft.com/office/2006/metadata/properties" ma:root="true" ma:fieldsID="03d992c496e7e667a48664b042170677" ns3:_="">
    <xsd:import namespace="15214c3a-c4c8-4e1b-a9e9-78803475fd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00F89D-AAF1-439B-B242-473F7FB9CD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2AF983-8EEF-464B-8CB5-0942C9DAF92F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15214c3a-c4c8-4e1b-a9e9-78803475fd2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13163C7-C031-4EE1-BE53-B44058DA99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7000</TotalTime>
  <Words>513</Words>
  <Application>Microsoft Office PowerPoint</Application>
  <PresentationFormat>Widescreen</PresentationFormat>
  <Paragraphs>113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Sassoon Infant Rg</vt:lpstr>
      <vt:lpstr>Twinkl</vt:lpstr>
      <vt:lpstr>Wingdings</vt:lpstr>
      <vt:lpstr>Islington Council</vt:lpstr>
      <vt:lpstr>Functional Skills English</vt:lpstr>
      <vt:lpstr>Session aims/objs</vt:lpstr>
      <vt:lpstr>Online Learning Class Rules</vt:lpstr>
      <vt:lpstr>Our ACL 1-1 IAG offer</vt:lpstr>
      <vt:lpstr>How can learners book an appointment?</vt:lpstr>
      <vt:lpstr>Safeguarding</vt:lpstr>
      <vt:lpstr>PowerPoint Presentation</vt:lpstr>
      <vt:lpstr>Do you recognise these people? Who are they?</vt:lpstr>
      <vt:lpstr>PowerPoint Presentation</vt:lpstr>
      <vt:lpstr>PowerPoint Presentation</vt:lpstr>
      <vt:lpstr>Assessment criteria</vt:lpstr>
      <vt:lpstr>PowerPoint Presentation</vt:lpstr>
      <vt:lpstr>Group work</vt:lpstr>
      <vt:lpstr>PowerPoint Presentation</vt:lpstr>
      <vt:lpstr>Lesson summary</vt:lpstr>
      <vt:lpstr>PowerPoint Presentation</vt:lpstr>
      <vt:lpstr>  The End     References:  https://www.youtube.com/watch?v=_QvguJJNilA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Level 1 Summer Term</dc:title>
  <dc:creator>Microsoft Office User</dc:creator>
  <cp:lastModifiedBy>Rahim, Nilupa</cp:lastModifiedBy>
  <cp:revision>653</cp:revision>
  <dcterms:created xsi:type="dcterms:W3CDTF">2020-04-27T09:47:50Z</dcterms:created>
  <dcterms:modified xsi:type="dcterms:W3CDTF">2021-05-28T11:57:35Z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