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303" r:id="rId2"/>
    <p:sldId id="323" r:id="rId3"/>
    <p:sldId id="324" r:id="rId4"/>
    <p:sldId id="325" r:id="rId5"/>
    <p:sldId id="326" r:id="rId6"/>
    <p:sldId id="327" r:id="rId7"/>
    <p:sldId id="328" r:id="rId8"/>
    <p:sldId id="313" r:id="rId9"/>
    <p:sldId id="314" r:id="rId10"/>
    <p:sldId id="315" r:id="rId11"/>
    <p:sldId id="316" r:id="rId12"/>
    <p:sldId id="317" r:id="rId13"/>
    <p:sldId id="318" r:id="rId14"/>
    <p:sldId id="319" r:id="rId15"/>
    <p:sldId id="320" r:id="rId16"/>
    <p:sldId id="321" r:id="rId17"/>
    <p:sldId id="322" r:id="rId18"/>
    <p:sldId id="329" r:id="rId19"/>
  </p:sldIdLst>
  <p:sldSz cx="9144000" cy="6858000" type="screen4x3"/>
  <p:notesSz cx="6805613" cy="9944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247">
          <p15:clr>
            <a:srgbClr val="A4A3A4"/>
          </p15:clr>
        </p15:guide>
        <p15:guide id="3" orient="horz" pos="119">
          <p15:clr>
            <a:srgbClr val="A4A3A4"/>
          </p15:clr>
        </p15:guide>
        <p15:guide id="4" orient="horz" pos="3249">
          <p15:clr>
            <a:srgbClr val="A4A3A4"/>
          </p15:clr>
        </p15:guide>
        <p15:guide id="5" pos="5647">
          <p15:clr>
            <a:srgbClr val="A4A3A4"/>
          </p15:clr>
        </p15:guide>
        <p15:guide id="6" pos="113">
          <p15:clr>
            <a:srgbClr val="A4A3A4"/>
          </p15:clr>
        </p15:guide>
        <p15:guide id="7" pos="4649">
          <p15:clr>
            <a:srgbClr val="A4A3A4"/>
          </p15:clr>
        </p15:guide>
        <p15:guide id="8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2231A"/>
    <a:srgbClr val="443D3A"/>
    <a:srgbClr val="998B86"/>
    <a:srgbClr val="BBDC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7F8DA23-0656-2690-EC5C-54F004D58972}" v="4" dt="2021-04-14T19:14:13.1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86" d="100"/>
          <a:sy n="86" d="100"/>
        </p:scale>
        <p:origin x="516" y="56"/>
      </p:cViewPr>
      <p:guideLst>
        <p:guide orient="horz" pos="2160"/>
        <p:guide orient="horz" pos="4247"/>
        <p:guide orient="horz" pos="119"/>
        <p:guide orient="horz" pos="3249"/>
        <p:guide pos="5647"/>
        <p:guide pos="113"/>
        <p:guide pos="4649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62E831-4A6C-4674-9F8D-9F900FD00F85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3" csCatId="colorful"/>
      <dgm:spPr/>
      <dgm:t>
        <a:bodyPr/>
        <a:lstStyle/>
        <a:p>
          <a:endParaRPr lang="en-US"/>
        </a:p>
      </dgm:t>
    </dgm:pt>
    <dgm:pt modelId="{69A58A1B-AA68-4646-B3E9-2D7DD693E5CF}">
      <dgm:prSet/>
      <dgm:spPr/>
      <dgm:t>
        <a:bodyPr/>
        <a:lstStyle/>
        <a:p>
          <a:r>
            <a:rPr lang="en-GB"/>
            <a:t>Take into account all start-up and operating costs for at</a:t>
          </a:r>
          <a:endParaRPr lang="en-US"/>
        </a:p>
      </dgm:t>
    </dgm:pt>
    <dgm:pt modelId="{A124595D-5F87-43A4-BA1E-67A63D5C4434}" type="parTrans" cxnId="{3A5A8CEC-883C-4727-91E5-0F4072C95D68}">
      <dgm:prSet/>
      <dgm:spPr/>
      <dgm:t>
        <a:bodyPr/>
        <a:lstStyle/>
        <a:p>
          <a:endParaRPr lang="en-US"/>
        </a:p>
      </dgm:t>
    </dgm:pt>
    <dgm:pt modelId="{B699B0E2-91D6-4840-B16E-287852E7D6DE}" type="sibTrans" cxnId="{3A5A8CEC-883C-4727-91E5-0F4072C95D68}">
      <dgm:prSet/>
      <dgm:spPr/>
      <dgm:t>
        <a:bodyPr/>
        <a:lstStyle/>
        <a:p>
          <a:endParaRPr lang="en-US"/>
        </a:p>
      </dgm:t>
    </dgm:pt>
    <dgm:pt modelId="{5A07842B-ED7D-4DC3-B004-95953C4DEE52}">
      <dgm:prSet/>
      <dgm:spPr/>
      <dgm:t>
        <a:bodyPr/>
        <a:lstStyle/>
        <a:p>
          <a:r>
            <a:rPr lang="en-GB"/>
            <a:t>least 12 months ahead. </a:t>
          </a:r>
          <a:endParaRPr lang="en-US"/>
        </a:p>
      </dgm:t>
    </dgm:pt>
    <dgm:pt modelId="{B39C21D7-C25B-4FCF-83EE-816A315F7A7C}" type="parTrans" cxnId="{60D25497-F2B9-4C82-B074-BBF9E2F96B98}">
      <dgm:prSet/>
      <dgm:spPr/>
      <dgm:t>
        <a:bodyPr/>
        <a:lstStyle/>
        <a:p>
          <a:endParaRPr lang="en-US"/>
        </a:p>
      </dgm:t>
    </dgm:pt>
    <dgm:pt modelId="{27CFF258-ADE4-4449-901A-034DDC5C3191}" type="sibTrans" cxnId="{60D25497-F2B9-4C82-B074-BBF9E2F96B98}">
      <dgm:prSet/>
      <dgm:spPr/>
      <dgm:t>
        <a:bodyPr/>
        <a:lstStyle/>
        <a:p>
          <a:endParaRPr lang="en-US"/>
        </a:p>
      </dgm:t>
    </dgm:pt>
    <dgm:pt modelId="{D2DEFF98-B1EE-4514-B3E9-A0CC9EEE8B86}">
      <dgm:prSet/>
      <dgm:spPr/>
      <dgm:t>
        <a:bodyPr/>
        <a:lstStyle/>
        <a:p>
          <a:r>
            <a:rPr lang="en-GB"/>
            <a:t>Remember, small expenses can mount up</a:t>
          </a:r>
          <a:endParaRPr lang="en-US"/>
        </a:p>
      </dgm:t>
    </dgm:pt>
    <dgm:pt modelId="{2E6380FC-FE73-4D41-9D89-6A42E31CC3A6}" type="parTrans" cxnId="{52B0A3A8-F46C-4992-8FD9-3F2AE6800F8F}">
      <dgm:prSet/>
      <dgm:spPr/>
      <dgm:t>
        <a:bodyPr/>
        <a:lstStyle/>
        <a:p>
          <a:endParaRPr lang="en-US"/>
        </a:p>
      </dgm:t>
    </dgm:pt>
    <dgm:pt modelId="{BDA1659A-518D-4BF9-8226-C51EB75C84E9}" type="sibTrans" cxnId="{52B0A3A8-F46C-4992-8FD9-3F2AE6800F8F}">
      <dgm:prSet/>
      <dgm:spPr/>
      <dgm:t>
        <a:bodyPr/>
        <a:lstStyle/>
        <a:p>
          <a:endParaRPr lang="en-US"/>
        </a:p>
      </dgm:t>
    </dgm:pt>
    <dgm:pt modelId="{279E8CF6-89DB-43EE-ADBE-52119436D891}">
      <dgm:prSet/>
      <dgm:spPr/>
      <dgm:t>
        <a:bodyPr/>
        <a:lstStyle/>
        <a:p>
          <a:r>
            <a:rPr lang="en-GB"/>
            <a:t>Premises-related costs can provide a shock. First you have to find them, possibly refit  and redecorate them, make them safe, secure or legally compliant.</a:t>
          </a:r>
          <a:endParaRPr lang="en-US"/>
        </a:p>
      </dgm:t>
    </dgm:pt>
    <dgm:pt modelId="{22275DDF-1565-44D5-8C9C-6EBF3AE53871}" type="parTrans" cxnId="{9E5ADF40-9347-48EE-B52C-F826497C99CF}">
      <dgm:prSet/>
      <dgm:spPr/>
      <dgm:t>
        <a:bodyPr/>
        <a:lstStyle/>
        <a:p>
          <a:endParaRPr lang="en-US"/>
        </a:p>
      </dgm:t>
    </dgm:pt>
    <dgm:pt modelId="{EFB60367-55AB-4E19-9572-0614A6330837}" type="sibTrans" cxnId="{9E5ADF40-9347-48EE-B52C-F826497C99CF}">
      <dgm:prSet/>
      <dgm:spPr/>
      <dgm:t>
        <a:bodyPr/>
        <a:lstStyle/>
        <a:p>
          <a:endParaRPr lang="en-US"/>
        </a:p>
      </dgm:t>
    </dgm:pt>
    <dgm:pt modelId="{4D1EA556-C890-4198-A406-4AC4DA6844E5}">
      <dgm:prSet/>
      <dgm:spPr/>
      <dgm:t>
        <a:bodyPr/>
        <a:lstStyle/>
        <a:p>
          <a:r>
            <a:rPr lang="en-GB"/>
            <a:t>A landlord will expect a deposit and rent upfront. You might also have to pay a service charge</a:t>
          </a:r>
          <a:endParaRPr lang="en-US"/>
        </a:p>
      </dgm:t>
    </dgm:pt>
    <dgm:pt modelId="{9C1E6D4B-95F6-431D-BF9A-72498062BF63}" type="parTrans" cxnId="{55B17A7E-85D6-4E49-90AE-8B0D0F206B7F}">
      <dgm:prSet/>
      <dgm:spPr/>
      <dgm:t>
        <a:bodyPr/>
        <a:lstStyle/>
        <a:p>
          <a:endParaRPr lang="en-US"/>
        </a:p>
      </dgm:t>
    </dgm:pt>
    <dgm:pt modelId="{1805F7C5-EFA5-4F3A-8F1D-ADBB7785D2D6}" type="sibTrans" cxnId="{55B17A7E-85D6-4E49-90AE-8B0D0F206B7F}">
      <dgm:prSet/>
      <dgm:spPr/>
      <dgm:t>
        <a:bodyPr/>
        <a:lstStyle/>
        <a:p>
          <a:endParaRPr lang="en-US"/>
        </a:p>
      </dgm:t>
    </dgm:pt>
    <dgm:pt modelId="{80C2F5CE-A45B-4164-BA8E-B4869781EC96}" type="pres">
      <dgm:prSet presAssocID="{5662E831-4A6C-4674-9F8D-9F900FD00F85}" presName="Name0" presStyleCnt="0">
        <dgm:presLayoutVars>
          <dgm:dir/>
          <dgm:resizeHandles val="exact"/>
        </dgm:presLayoutVars>
      </dgm:prSet>
      <dgm:spPr/>
    </dgm:pt>
    <dgm:pt modelId="{9EDAC317-0F06-4182-A980-5805D8B2C9C9}" type="pres">
      <dgm:prSet presAssocID="{69A58A1B-AA68-4646-B3E9-2D7DD693E5CF}" presName="node" presStyleLbl="node1" presStyleIdx="0" presStyleCnt="5">
        <dgm:presLayoutVars>
          <dgm:bulletEnabled val="1"/>
        </dgm:presLayoutVars>
      </dgm:prSet>
      <dgm:spPr/>
    </dgm:pt>
    <dgm:pt modelId="{88D24FF3-7247-4C1E-99C5-521195DD499E}" type="pres">
      <dgm:prSet presAssocID="{B699B0E2-91D6-4840-B16E-287852E7D6DE}" presName="sibTrans" presStyleLbl="sibTrans1D1" presStyleIdx="0" presStyleCnt="4"/>
      <dgm:spPr/>
    </dgm:pt>
    <dgm:pt modelId="{9F37E402-6608-44E0-8C95-9B6D7E4BEB4B}" type="pres">
      <dgm:prSet presAssocID="{B699B0E2-91D6-4840-B16E-287852E7D6DE}" presName="connectorText" presStyleLbl="sibTrans1D1" presStyleIdx="0" presStyleCnt="4"/>
      <dgm:spPr/>
    </dgm:pt>
    <dgm:pt modelId="{BDDDB165-AD7C-4613-9B57-F2E5E8350926}" type="pres">
      <dgm:prSet presAssocID="{5A07842B-ED7D-4DC3-B004-95953C4DEE52}" presName="node" presStyleLbl="node1" presStyleIdx="1" presStyleCnt="5">
        <dgm:presLayoutVars>
          <dgm:bulletEnabled val="1"/>
        </dgm:presLayoutVars>
      </dgm:prSet>
      <dgm:spPr/>
    </dgm:pt>
    <dgm:pt modelId="{893AFF56-68D8-4629-A594-85C3D294A49E}" type="pres">
      <dgm:prSet presAssocID="{27CFF258-ADE4-4449-901A-034DDC5C3191}" presName="sibTrans" presStyleLbl="sibTrans1D1" presStyleIdx="1" presStyleCnt="4"/>
      <dgm:spPr/>
    </dgm:pt>
    <dgm:pt modelId="{B306FA2C-41AA-450C-A62C-18EEEA4A20E5}" type="pres">
      <dgm:prSet presAssocID="{27CFF258-ADE4-4449-901A-034DDC5C3191}" presName="connectorText" presStyleLbl="sibTrans1D1" presStyleIdx="1" presStyleCnt="4"/>
      <dgm:spPr/>
    </dgm:pt>
    <dgm:pt modelId="{50413560-1C6E-417A-BBCC-8989269A088C}" type="pres">
      <dgm:prSet presAssocID="{D2DEFF98-B1EE-4514-B3E9-A0CC9EEE8B86}" presName="node" presStyleLbl="node1" presStyleIdx="2" presStyleCnt="5">
        <dgm:presLayoutVars>
          <dgm:bulletEnabled val="1"/>
        </dgm:presLayoutVars>
      </dgm:prSet>
      <dgm:spPr/>
    </dgm:pt>
    <dgm:pt modelId="{1BC0AD14-C097-4A34-8D56-66F88D9DD539}" type="pres">
      <dgm:prSet presAssocID="{BDA1659A-518D-4BF9-8226-C51EB75C84E9}" presName="sibTrans" presStyleLbl="sibTrans1D1" presStyleIdx="2" presStyleCnt="4"/>
      <dgm:spPr/>
    </dgm:pt>
    <dgm:pt modelId="{0FD21C5D-4176-437E-A68F-E12681D17499}" type="pres">
      <dgm:prSet presAssocID="{BDA1659A-518D-4BF9-8226-C51EB75C84E9}" presName="connectorText" presStyleLbl="sibTrans1D1" presStyleIdx="2" presStyleCnt="4"/>
      <dgm:spPr/>
    </dgm:pt>
    <dgm:pt modelId="{57422D39-CA4A-4635-806B-DDD57A278875}" type="pres">
      <dgm:prSet presAssocID="{279E8CF6-89DB-43EE-ADBE-52119436D891}" presName="node" presStyleLbl="node1" presStyleIdx="3" presStyleCnt="5">
        <dgm:presLayoutVars>
          <dgm:bulletEnabled val="1"/>
        </dgm:presLayoutVars>
      </dgm:prSet>
      <dgm:spPr/>
    </dgm:pt>
    <dgm:pt modelId="{F6E191C5-227B-43FC-BF4C-4D0408B80E88}" type="pres">
      <dgm:prSet presAssocID="{EFB60367-55AB-4E19-9572-0614A6330837}" presName="sibTrans" presStyleLbl="sibTrans1D1" presStyleIdx="3" presStyleCnt="4"/>
      <dgm:spPr/>
    </dgm:pt>
    <dgm:pt modelId="{76C239FB-1FAE-4072-9895-8ED40FE63162}" type="pres">
      <dgm:prSet presAssocID="{EFB60367-55AB-4E19-9572-0614A6330837}" presName="connectorText" presStyleLbl="sibTrans1D1" presStyleIdx="3" presStyleCnt="4"/>
      <dgm:spPr/>
    </dgm:pt>
    <dgm:pt modelId="{E9C93978-C863-412C-9914-A976E4A2223C}" type="pres">
      <dgm:prSet presAssocID="{4D1EA556-C890-4198-A406-4AC4DA6844E5}" presName="node" presStyleLbl="node1" presStyleIdx="4" presStyleCnt="5">
        <dgm:presLayoutVars>
          <dgm:bulletEnabled val="1"/>
        </dgm:presLayoutVars>
      </dgm:prSet>
      <dgm:spPr/>
    </dgm:pt>
  </dgm:ptLst>
  <dgm:cxnLst>
    <dgm:cxn modelId="{B9064516-6958-4004-A20E-6517B4360EAE}" type="presOf" srcId="{EFB60367-55AB-4E19-9572-0614A6330837}" destId="{76C239FB-1FAE-4072-9895-8ED40FE63162}" srcOrd="1" destOrd="0" presId="urn:microsoft.com/office/officeart/2016/7/layout/RepeatingBendingProcessNew"/>
    <dgm:cxn modelId="{9E5ADF40-9347-48EE-B52C-F826497C99CF}" srcId="{5662E831-4A6C-4674-9F8D-9F900FD00F85}" destId="{279E8CF6-89DB-43EE-ADBE-52119436D891}" srcOrd="3" destOrd="0" parTransId="{22275DDF-1565-44D5-8C9C-6EBF3AE53871}" sibTransId="{EFB60367-55AB-4E19-9572-0614A6330837}"/>
    <dgm:cxn modelId="{F25BFA5D-7D5B-47A8-BAB9-24E5A7CF91D5}" type="presOf" srcId="{EFB60367-55AB-4E19-9572-0614A6330837}" destId="{F6E191C5-227B-43FC-BF4C-4D0408B80E88}" srcOrd="0" destOrd="0" presId="urn:microsoft.com/office/officeart/2016/7/layout/RepeatingBendingProcessNew"/>
    <dgm:cxn modelId="{4AC7855F-D339-4B55-B5F4-E8497164FBA2}" type="presOf" srcId="{BDA1659A-518D-4BF9-8226-C51EB75C84E9}" destId="{0FD21C5D-4176-437E-A68F-E12681D17499}" srcOrd="1" destOrd="0" presId="urn:microsoft.com/office/officeart/2016/7/layout/RepeatingBendingProcessNew"/>
    <dgm:cxn modelId="{0A99C64C-5A7C-43A4-B5A7-85326B20939F}" type="presOf" srcId="{D2DEFF98-B1EE-4514-B3E9-A0CC9EEE8B86}" destId="{50413560-1C6E-417A-BBCC-8989269A088C}" srcOrd="0" destOrd="0" presId="urn:microsoft.com/office/officeart/2016/7/layout/RepeatingBendingProcessNew"/>
    <dgm:cxn modelId="{79647051-35AB-4F4F-830C-4DFB3DA7BFD6}" type="presOf" srcId="{5662E831-4A6C-4674-9F8D-9F900FD00F85}" destId="{80C2F5CE-A45B-4164-BA8E-B4869781EC96}" srcOrd="0" destOrd="0" presId="urn:microsoft.com/office/officeart/2016/7/layout/RepeatingBendingProcessNew"/>
    <dgm:cxn modelId="{97732454-F22B-455A-9361-D82306814687}" type="presOf" srcId="{279E8CF6-89DB-43EE-ADBE-52119436D891}" destId="{57422D39-CA4A-4635-806B-DDD57A278875}" srcOrd="0" destOrd="0" presId="urn:microsoft.com/office/officeart/2016/7/layout/RepeatingBendingProcessNew"/>
    <dgm:cxn modelId="{016C1155-AF2D-42A1-A100-15116C8E025D}" type="presOf" srcId="{69A58A1B-AA68-4646-B3E9-2D7DD693E5CF}" destId="{9EDAC317-0F06-4182-A980-5805D8B2C9C9}" srcOrd="0" destOrd="0" presId="urn:microsoft.com/office/officeart/2016/7/layout/RepeatingBendingProcessNew"/>
    <dgm:cxn modelId="{55B17A7E-85D6-4E49-90AE-8B0D0F206B7F}" srcId="{5662E831-4A6C-4674-9F8D-9F900FD00F85}" destId="{4D1EA556-C890-4198-A406-4AC4DA6844E5}" srcOrd="4" destOrd="0" parTransId="{9C1E6D4B-95F6-431D-BF9A-72498062BF63}" sibTransId="{1805F7C5-EFA5-4F3A-8F1D-ADBB7785D2D6}"/>
    <dgm:cxn modelId="{6350D58B-4422-47D8-8B54-D6B47E7D7E92}" type="presOf" srcId="{5A07842B-ED7D-4DC3-B004-95953C4DEE52}" destId="{BDDDB165-AD7C-4613-9B57-F2E5E8350926}" srcOrd="0" destOrd="0" presId="urn:microsoft.com/office/officeart/2016/7/layout/RepeatingBendingProcessNew"/>
    <dgm:cxn modelId="{6595778D-3F36-4FFB-9184-C40C292A15E1}" type="presOf" srcId="{BDA1659A-518D-4BF9-8226-C51EB75C84E9}" destId="{1BC0AD14-C097-4A34-8D56-66F88D9DD539}" srcOrd="0" destOrd="0" presId="urn:microsoft.com/office/officeart/2016/7/layout/RepeatingBendingProcessNew"/>
    <dgm:cxn modelId="{60D25497-F2B9-4C82-B074-BBF9E2F96B98}" srcId="{5662E831-4A6C-4674-9F8D-9F900FD00F85}" destId="{5A07842B-ED7D-4DC3-B004-95953C4DEE52}" srcOrd="1" destOrd="0" parTransId="{B39C21D7-C25B-4FCF-83EE-816A315F7A7C}" sibTransId="{27CFF258-ADE4-4449-901A-034DDC5C3191}"/>
    <dgm:cxn modelId="{52B0A3A8-F46C-4992-8FD9-3F2AE6800F8F}" srcId="{5662E831-4A6C-4674-9F8D-9F900FD00F85}" destId="{D2DEFF98-B1EE-4514-B3E9-A0CC9EEE8B86}" srcOrd="2" destOrd="0" parTransId="{2E6380FC-FE73-4D41-9D89-6A42E31CC3A6}" sibTransId="{BDA1659A-518D-4BF9-8226-C51EB75C84E9}"/>
    <dgm:cxn modelId="{6732BDAA-DAA8-4181-B96E-1049D66B1DB3}" type="presOf" srcId="{4D1EA556-C890-4198-A406-4AC4DA6844E5}" destId="{E9C93978-C863-412C-9914-A976E4A2223C}" srcOrd="0" destOrd="0" presId="urn:microsoft.com/office/officeart/2016/7/layout/RepeatingBendingProcessNew"/>
    <dgm:cxn modelId="{29D15FAC-9EF8-4990-9059-D4D2F2680A81}" type="presOf" srcId="{27CFF258-ADE4-4449-901A-034DDC5C3191}" destId="{893AFF56-68D8-4629-A594-85C3D294A49E}" srcOrd="0" destOrd="0" presId="urn:microsoft.com/office/officeart/2016/7/layout/RepeatingBendingProcessNew"/>
    <dgm:cxn modelId="{860998AD-4D00-4990-BBC7-6A555E1D16E9}" type="presOf" srcId="{B699B0E2-91D6-4840-B16E-287852E7D6DE}" destId="{88D24FF3-7247-4C1E-99C5-521195DD499E}" srcOrd="0" destOrd="0" presId="urn:microsoft.com/office/officeart/2016/7/layout/RepeatingBendingProcessNew"/>
    <dgm:cxn modelId="{A24E08BD-C6AC-492B-B2BA-C9BD17FAEE18}" type="presOf" srcId="{B699B0E2-91D6-4840-B16E-287852E7D6DE}" destId="{9F37E402-6608-44E0-8C95-9B6D7E4BEB4B}" srcOrd="1" destOrd="0" presId="urn:microsoft.com/office/officeart/2016/7/layout/RepeatingBendingProcessNew"/>
    <dgm:cxn modelId="{8492EED0-B164-4494-A22E-D2FE64DD353A}" type="presOf" srcId="{27CFF258-ADE4-4449-901A-034DDC5C3191}" destId="{B306FA2C-41AA-450C-A62C-18EEEA4A20E5}" srcOrd="1" destOrd="0" presId="urn:microsoft.com/office/officeart/2016/7/layout/RepeatingBendingProcessNew"/>
    <dgm:cxn modelId="{3A5A8CEC-883C-4727-91E5-0F4072C95D68}" srcId="{5662E831-4A6C-4674-9F8D-9F900FD00F85}" destId="{69A58A1B-AA68-4646-B3E9-2D7DD693E5CF}" srcOrd="0" destOrd="0" parTransId="{A124595D-5F87-43A4-BA1E-67A63D5C4434}" sibTransId="{B699B0E2-91D6-4840-B16E-287852E7D6DE}"/>
    <dgm:cxn modelId="{34B2E49E-0E4B-44DB-B310-732BBBF55242}" type="presParOf" srcId="{80C2F5CE-A45B-4164-BA8E-B4869781EC96}" destId="{9EDAC317-0F06-4182-A980-5805D8B2C9C9}" srcOrd="0" destOrd="0" presId="urn:microsoft.com/office/officeart/2016/7/layout/RepeatingBendingProcessNew"/>
    <dgm:cxn modelId="{AE91986E-2665-4985-B2DE-738D967E7B8D}" type="presParOf" srcId="{80C2F5CE-A45B-4164-BA8E-B4869781EC96}" destId="{88D24FF3-7247-4C1E-99C5-521195DD499E}" srcOrd="1" destOrd="0" presId="urn:microsoft.com/office/officeart/2016/7/layout/RepeatingBendingProcessNew"/>
    <dgm:cxn modelId="{557F2393-E3B4-47A4-9EE7-D4612D942B0E}" type="presParOf" srcId="{88D24FF3-7247-4C1E-99C5-521195DD499E}" destId="{9F37E402-6608-44E0-8C95-9B6D7E4BEB4B}" srcOrd="0" destOrd="0" presId="urn:microsoft.com/office/officeart/2016/7/layout/RepeatingBendingProcessNew"/>
    <dgm:cxn modelId="{841A092B-E7BA-4C6B-9F0A-A7B8C447D07E}" type="presParOf" srcId="{80C2F5CE-A45B-4164-BA8E-B4869781EC96}" destId="{BDDDB165-AD7C-4613-9B57-F2E5E8350926}" srcOrd="2" destOrd="0" presId="urn:microsoft.com/office/officeart/2016/7/layout/RepeatingBendingProcessNew"/>
    <dgm:cxn modelId="{10DD52CE-043E-427F-9E2B-5EDB655DCBAD}" type="presParOf" srcId="{80C2F5CE-A45B-4164-BA8E-B4869781EC96}" destId="{893AFF56-68D8-4629-A594-85C3D294A49E}" srcOrd="3" destOrd="0" presId="urn:microsoft.com/office/officeart/2016/7/layout/RepeatingBendingProcessNew"/>
    <dgm:cxn modelId="{0F114D2B-27D8-4BE9-BB81-1D2A4ED1BB6D}" type="presParOf" srcId="{893AFF56-68D8-4629-A594-85C3D294A49E}" destId="{B306FA2C-41AA-450C-A62C-18EEEA4A20E5}" srcOrd="0" destOrd="0" presId="urn:microsoft.com/office/officeart/2016/7/layout/RepeatingBendingProcessNew"/>
    <dgm:cxn modelId="{F0059ABE-E825-47B3-9A12-3E7AC0709BB8}" type="presParOf" srcId="{80C2F5CE-A45B-4164-BA8E-B4869781EC96}" destId="{50413560-1C6E-417A-BBCC-8989269A088C}" srcOrd="4" destOrd="0" presId="urn:microsoft.com/office/officeart/2016/7/layout/RepeatingBendingProcessNew"/>
    <dgm:cxn modelId="{950E4C8B-586D-4912-BFD0-3A29AD2DDAF8}" type="presParOf" srcId="{80C2F5CE-A45B-4164-BA8E-B4869781EC96}" destId="{1BC0AD14-C097-4A34-8D56-66F88D9DD539}" srcOrd="5" destOrd="0" presId="urn:microsoft.com/office/officeart/2016/7/layout/RepeatingBendingProcessNew"/>
    <dgm:cxn modelId="{2F3E21A9-77B3-4F60-B35E-63146F6E17DF}" type="presParOf" srcId="{1BC0AD14-C097-4A34-8D56-66F88D9DD539}" destId="{0FD21C5D-4176-437E-A68F-E12681D17499}" srcOrd="0" destOrd="0" presId="urn:microsoft.com/office/officeart/2016/7/layout/RepeatingBendingProcessNew"/>
    <dgm:cxn modelId="{AAEF4D76-2001-4D2A-BD29-9C0C1A0DD3B3}" type="presParOf" srcId="{80C2F5CE-A45B-4164-BA8E-B4869781EC96}" destId="{57422D39-CA4A-4635-806B-DDD57A278875}" srcOrd="6" destOrd="0" presId="urn:microsoft.com/office/officeart/2016/7/layout/RepeatingBendingProcessNew"/>
    <dgm:cxn modelId="{F7B8BF71-C820-4192-93F2-5150599E58DC}" type="presParOf" srcId="{80C2F5CE-A45B-4164-BA8E-B4869781EC96}" destId="{F6E191C5-227B-43FC-BF4C-4D0408B80E88}" srcOrd="7" destOrd="0" presId="urn:microsoft.com/office/officeart/2016/7/layout/RepeatingBendingProcessNew"/>
    <dgm:cxn modelId="{5E1B5C16-04FF-44D2-AA5E-6D4AF7BFBDD2}" type="presParOf" srcId="{F6E191C5-227B-43FC-BF4C-4D0408B80E88}" destId="{76C239FB-1FAE-4072-9895-8ED40FE63162}" srcOrd="0" destOrd="0" presId="urn:microsoft.com/office/officeart/2016/7/layout/RepeatingBendingProcessNew"/>
    <dgm:cxn modelId="{B11F68EE-6643-4C80-B364-93CE1D7E9A1A}" type="presParOf" srcId="{80C2F5CE-A45B-4164-BA8E-B4869781EC96}" destId="{E9C93978-C863-412C-9914-A976E4A2223C}" srcOrd="8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F7E6137-7E25-4441-9D41-C5870906201A}" type="doc">
      <dgm:prSet loTypeId="urn:microsoft.com/office/officeart/2016/7/layout/RepeatingBendingProcessNew" loCatId="process" qsTypeId="urn:microsoft.com/office/officeart/2005/8/quickstyle/simple4" qsCatId="simple" csTypeId="urn:microsoft.com/office/officeart/2005/8/colors/accent1_3" csCatId="accent1"/>
      <dgm:spPr/>
      <dgm:t>
        <a:bodyPr/>
        <a:lstStyle/>
        <a:p>
          <a:endParaRPr lang="en-US"/>
        </a:p>
      </dgm:t>
    </dgm:pt>
    <dgm:pt modelId="{392CD76A-04C3-4CFC-BD9E-F1BE3C309D30}">
      <dgm:prSet/>
      <dgm:spPr/>
      <dgm:t>
        <a:bodyPr/>
        <a:lstStyle/>
        <a:p>
          <a:r>
            <a:rPr lang="en-GB" b="1"/>
            <a:t>Convenience</a:t>
          </a:r>
          <a:r>
            <a:rPr lang="en-GB"/>
            <a:t> - a late-night store can charge more than a supermarket for a pint of milk. </a:t>
          </a:r>
          <a:endParaRPr lang="en-US"/>
        </a:p>
      </dgm:t>
    </dgm:pt>
    <dgm:pt modelId="{F4D0345C-95D9-4C10-AEB5-DFF5FB4F5D55}" type="parTrans" cxnId="{40AF588D-6EC9-4F70-8B83-A599303C8C43}">
      <dgm:prSet/>
      <dgm:spPr/>
      <dgm:t>
        <a:bodyPr/>
        <a:lstStyle/>
        <a:p>
          <a:endParaRPr lang="en-US"/>
        </a:p>
      </dgm:t>
    </dgm:pt>
    <dgm:pt modelId="{C8E34EE9-B3B3-4956-8BD4-D96E315D3549}" type="sibTrans" cxnId="{40AF588D-6EC9-4F70-8B83-A599303C8C43}">
      <dgm:prSet/>
      <dgm:spPr/>
      <dgm:t>
        <a:bodyPr/>
        <a:lstStyle/>
        <a:p>
          <a:endParaRPr lang="en-US"/>
        </a:p>
      </dgm:t>
    </dgm:pt>
    <dgm:pt modelId="{3B5E8707-5F95-4548-BF35-718BF6D59F4A}">
      <dgm:prSet/>
      <dgm:spPr/>
      <dgm:t>
        <a:bodyPr/>
        <a:lstStyle/>
        <a:p>
          <a:r>
            <a:rPr lang="en-GB" b="1"/>
            <a:t>Brand</a:t>
          </a:r>
          <a:r>
            <a:rPr lang="en-GB"/>
            <a:t> – big spenders will buy the expensive product if the brand is well marketed even though there’s little to choose in quality between a branded and an unbranded product. </a:t>
          </a:r>
          <a:endParaRPr lang="en-US"/>
        </a:p>
      </dgm:t>
    </dgm:pt>
    <dgm:pt modelId="{652A6F34-BD8C-4B49-A626-A14A558780B2}" type="parTrans" cxnId="{75631424-DE5C-48D5-BB9D-B6B6CF5F13CA}">
      <dgm:prSet/>
      <dgm:spPr/>
      <dgm:t>
        <a:bodyPr/>
        <a:lstStyle/>
        <a:p>
          <a:endParaRPr lang="en-US"/>
        </a:p>
      </dgm:t>
    </dgm:pt>
    <dgm:pt modelId="{E39D2909-6120-4E28-9E40-9D4B193BD140}" type="sibTrans" cxnId="{75631424-DE5C-48D5-BB9D-B6B6CF5F13CA}">
      <dgm:prSet/>
      <dgm:spPr/>
      <dgm:t>
        <a:bodyPr/>
        <a:lstStyle/>
        <a:p>
          <a:endParaRPr lang="en-US"/>
        </a:p>
      </dgm:t>
    </dgm:pt>
    <dgm:pt modelId="{C106764B-0A21-425B-B0D7-CAEED05A36FE}">
      <dgm:prSet/>
      <dgm:spPr/>
      <dgm:t>
        <a:bodyPr/>
        <a:lstStyle/>
        <a:p>
          <a:r>
            <a:rPr lang="en-GB" b="1"/>
            <a:t>Fashion</a:t>
          </a:r>
          <a:r>
            <a:rPr lang="en-GB"/>
            <a:t> - some people will pay a premium for hot items (e.g. the latest trainers or cars). </a:t>
          </a:r>
          <a:endParaRPr lang="en-US"/>
        </a:p>
      </dgm:t>
    </dgm:pt>
    <dgm:pt modelId="{5D935976-CD45-49C5-8501-EB126AD28314}" type="parTrans" cxnId="{9D6BC76F-EE9F-46B8-833D-5A9F934DDF8B}">
      <dgm:prSet/>
      <dgm:spPr/>
      <dgm:t>
        <a:bodyPr/>
        <a:lstStyle/>
        <a:p>
          <a:endParaRPr lang="en-US"/>
        </a:p>
      </dgm:t>
    </dgm:pt>
    <dgm:pt modelId="{8C45147F-0E61-4B03-9DC7-68BF1D0AFC54}" type="sibTrans" cxnId="{9D6BC76F-EE9F-46B8-833D-5A9F934DDF8B}">
      <dgm:prSet/>
      <dgm:spPr/>
      <dgm:t>
        <a:bodyPr/>
        <a:lstStyle/>
        <a:p>
          <a:endParaRPr lang="en-US"/>
        </a:p>
      </dgm:t>
    </dgm:pt>
    <dgm:pt modelId="{D9F49D21-7152-4FFD-96BC-9AF0FA2D4B62}">
      <dgm:prSet/>
      <dgm:spPr/>
      <dgm:t>
        <a:bodyPr/>
        <a:lstStyle/>
        <a:p>
          <a:r>
            <a:rPr lang="en-GB" b="1"/>
            <a:t>Pure perceived value</a:t>
          </a:r>
          <a:r>
            <a:rPr lang="en-GB"/>
            <a:t> - fine art is a good example. A sculpture is priced at £20,000 or £60,000 based on its estimated value to the purchaser, rather than simply the cost of its creation. </a:t>
          </a:r>
          <a:endParaRPr lang="en-US"/>
        </a:p>
      </dgm:t>
    </dgm:pt>
    <dgm:pt modelId="{40271214-C277-4649-9AE9-3F73384B74DB}" type="parTrans" cxnId="{352AD63D-5300-417A-B83C-D3F7A8E7C778}">
      <dgm:prSet/>
      <dgm:spPr/>
      <dgm:t>
        <a:bodyPr/>
        <a:lstStyle/>
        <a:p>
          <a:endParaRPr lang="en-US"/>
        </a:p>
      </dgm:t>
    </dgm:pt>
    <dgm:pt modelId="{BF38BD92-8A91-4CF0-99F2-AB1E855CD8D3}" type="sibTrans" cxnId="{352AD63D-5300-417A-B83C-D3F7A8E7C778}">
      <dgm:prSet/>
      <dgm:spPr/>
      <dgm:t>
        <a:bodyPr/>
        <a:lstStyle/>
        <a:p>
          <a:endParaRPr lang="en-US"/>
        </a:p>
      </dgm:t>
    </dgm:pt>
    <dgm:pt modelId="{A571D05F-8E12-4264-8DB5-2219429EA2D2}">
      <dgm:prSet/>
      <dgm:spPr/>
      <dgm:t>
        <a:bodyPr/>
        <a:lstStyle/>
        <a:p>
          <a:r>
            <a:rPr lang="en-GB" b="1"/>
            <a:t>Supply and demand</a:t>
          </a:r>
          <a:r>
            <a:rPr lang="en-GB"/>
            <a:t> - tickets for top-level sports/music events can be highly priced as there will be more committed potential customers than available seats</a:t>
          </a:r>
          <a:endParaRPr lang="en-US"/>
        </a:p>
      </dgm:t>
    </dgm:pt>
    <dgm:pt modelId="{F6E54475-29E8-42D5-BCC4-164158D858BC}" type="parTrans" cxnId="{DDD456CB-6ED6-45B8-BC13-F75CB697BD34}">
      <dgm:prSet/>
      <dgm:spPr/>
      <dgm:t>
        <a:bodyPr/>
        <a:lstStyle/>
        <a:p>
          <a:endParaRPr lang="en-US"/>
        </a:p>
      </dgm:t>
    </dgm:pt>
    <dgm:pt modelId="{4EBE0035-4179-4F35-B6FF-A30C12AB97A8}" type="sibTrans" cxnId="{DDD456CB-6ED6-45B8-BC13-F75CB697BD34}">
      <dgm:prSet/>
      <dgm:spPr/>
      <dgm:t>
        <a:bodyPr/>
        <a:lstStyle/>
        <a:p>
          <a:endParaRPr lang="en-US"/>
        </a:p>
      </dgm:t>
    </dgm:pt>
    <dgm:pt modelId="{75F6ED2C-140F-4D94-82B1-81C357D63A78}" type="pres">
      <dgm:prSet presAssocID="{7F7E6137-7E25-4441-9D41-C5870906201A}" presName="Name0" presStyleCnt="0">
        <dgm:presLayoutVars>
          <dgm:dir/>
          <dgm:resizeHandles val="exact"/>
        </dgm:presLayoutVars>
      </dgm:prSet>
      <dgm:spPr/>
    </dgm:pt>
    <dgm:pt modelId="{61B4B6F7-9938-4805-9EF3-EE5F8D8B5368}" type="pres">
      <dgm:prSet presAssocID="{392CD76A-04C3-4CFC-BD9E-F1BE3C309D30}" presName="node" presStyleLbl="node1" presStyleIdx="0" presStyleCnt="5">
        <dgm:presLayoutVars>
          <dgm:bulletEnabled val="1"/>
        </dgm:presLayoutVars>
      </dgm:prSet>
      <dgm:spPr/>
    </dgm:pt>
    <dgm:pt modelId="{E245D1F2-06A1-406F-84C6-517025892849}" type="pres">
      <dgm:prSet presAssocID="{C8E34EE9-B3B3-4956-8BD4-D96E315D3549}" presName="sibTrans" presStyleLbl="sibTrans1D1" presStyleIdx="0" presStyleCnt="4"/>
      <dgm:spPr/>
    </dgm:pt>
    <dgm:pt modelId="{BCFABE70-FB52-4EE7-9584-3067E9A2F07B}" type="pres">
      <dgm:prSet presAssocID="{C8E34EE9-B3B3-4956-8BD4-D96E315D3549}" presName="connectorText" presStyleLbl="sibTrans1D1" presStyleIdx="0" presStyleCnt="4"/>
      <dgm:spPr/>
    </dgm:pt>
    <dgm:pt modelId="{31BBE8F1-4CD0-43FC-B409-A759769DDB6E}" type="pres">
      <dgm:prSet presAssocID="{3B5E8707-5F95-4548-BF35-718BF6D59F4A}" presName="node" presStyleLbl="node1" presStyleIdx="1" presStyleCnt="5">
        <dgm:presLayoutVars>
          <dgm:bulletEnabled val="1"/>
        </dgm:presLayoutVars>
      </dgm:prSet>
      <dgm:spPr/>
    </dgm:pt>
    <dgm:pt modelId="{7310C4CE-0CBA-45D7-9376-A54254C1AA40}" type="pres">
      <dgm:prSet presAssocID="{E39D2909-6120-4E28-9E40-9D4B193BD140}" presName="sibTrans" presStyleLbl="sibTrans1D1" presStyleIdx="1" presStyleCnt="4"/>
      <dgm:spPr/>
    </dgm:pt>
    <dgm:pt modelId="{A0E6EA0D-CAA0-46F4-8A9C-29158A6CE35A}" type="pres">
      <dgm:prSet presAssocID="{E39D2909-6120-4E28-9E40-9D4B193BD140}" presName="connectorText" presStyleLbl="sibTrans1D1" presStyleIdx="1" presStyleCnt="4"/>
      <dgm:spPr/>
    </dgm:pt>
    <dgm:pt modelId="{FE20A142-1587-44D6-AD40-F27CAA8C9BA5}" type="pres">
      <dgm:prSet presAssocID="{C106764B-0A21-425B-B0D7-CAEED05A36FE}" presName="node" presStyleLbl="node1" presStyleIdx="2" presStyleCnt="5">
        <dgm:presLayoutVars>
          <dgm:bulletEnabled val="1"/>
        </dgm:presLayoutVars>
      </dgm:prSet>
      <dgm:spPr/>
    </dgm:pt>
    <dgm:pt modelId="{D6E7E62C-124F-4692-A30C-0EB9DCED88DF}" type="pres">
      <dgm:prSet presAssocID="{8C45147F-0E61-4B03-9DC7-68BF1D0AFC54}" presName="sibTrans" presStyleLbl="sibTrans1D1" presStyleIdx="2" presStyleCnt="4"/>
      <dgm:spPr/>
    </dgm:pt>
    <dgm:pt modelId="{B463735D-AE1D-478B-B7B5-4A0312930F19}" type="pres">
      <dgm:prSet presAssocID="{8C45147F-0E61-4B03-9DC7-68BF1D0AFC54}" presName="connectorText" presStyleLbl="sibTrans1D1" presStyleIdx="2" presStyleCnt="4"/>
      <dgm:spPr/>
    </dgm:pt>
    <dgm:pt modelId="{5B9AD9F9-4F88-484D-A236-8E94C6185693}" type="pres">
      <dgm:prSet presAssocID="{D9F49D21-7152-4FFD-96BC-9AF0FA2D4B62}" presName="node" presStyleLbl="node1" presStyleIdx="3" presStyleCnt="5">
        <dgm:presLayoutVars>
          <dgm:bulletEnabled val="1"/>
        </dgm:presLayoutVars>
      </dgm:prSet>
      <dgm:spPr/>
    </dgm:pt>
    <dgm:pt modelId="{2EB9E302-4FFA-4E33-8842-298D400848A3}" type="pres">
      <dgm:prSet presAssocID="{BF38BD92-8A91-4CF0-99F2-AB1E855CD8D3}" presName="sibTrans" presStyleLbl="sibTrans1D1" presStyleIdx="3" presStyleCnt="4"/>
      <dgm:spPr/>
    </dgm:pt>
    <dgm:pt modelId="{118FFB2E-D7A1-4BCD-8E3B-CB559774F5B5}" type="pres">
      <dgm:prSet presAssocID="{BF38BD92-8A91-4CF0-99F2-AB1E855CD8D3}" presName="connectorText" presStyleLbl="sibTrans1D1" presStyleIdx="3" presStyleCnt="4"/>
      <dgm:spPr/>
    </dgm:pt>
    <dgm:pt modelId="{A780281A-13AB-4588-8821-8CB8BA4FAF71}" type="pres">
      <dgm:prSet presAssocID="{A571D05F-8E12-4264-8DB5-2219429EA2D2}" presName="node" presStyleLbl="node1" presStyleIdx="4" presStyleCnt="5">
        <dgm:presLayoutVars>
          <dgm:bulletEnabled val="1"/>
        </dgm:presLayoutVars>
      </dgm:prSet>
      <dgm:spPr/>
    </dgm:pt>
  </dgm:ptLst>
  <dgm:cxnLst>
    <dgm:cxn modelId="{8AEEAD02-B687-4691-96B3-841DD5AACB18}" type="presOf" srcId="{8C45147F-0E61-4B03-9DC7-68BF1D0AFC54}" destId="{D6E7E62C-124F-4692-A30C-0EB9DCED88DF}" srcOrd="0" destOrd="0" presId="urn:microsoft.com/office/officeart/2016/7/layout/RepeatingBendingProcessNew"/>
    <dgm:cxn modelId="{BFCB3B0E-43E4-4423-8A7A-CB0E0011E3DD}" type="presOf" srcId="{A571D05F-8E12-4264-8DB5-2219429EA2D2}" destId="{A780281A-13AB-4588-8821-8CB8BA4FAF71}" srcOrd="0" destOrd="0" presId="urn:microsoft.com/office/officeart/2016/7/layout/RepeatingBendingProcessNew"/>
    <dgm:cxn modelId="{75631424-DE5C-48D5-BB9D-B6B6CF5F13CA}" srcId="{7F7E6137-7E25-4441-9D41-C5870906201A}" destId="{3B5E8707-5F95-4548-BF35-718BF6D59F4A}" srcOrd="1" destOrd="0" parTransId="{652A6F34-BD8C-4B49-A626-A14A558780B2}" sibTransId="{E39D2909-6120-4E28-9E40-9D4B193BD140}"/>
    <dgm:cxn modelId="{3C413026-EE8F-46A0-B4A6-62CCD691381D}" type="presOf" srcId="{BF38BD92-8A91-4CF0-99F2-AB1E855CD8D3}" destId="{2EB9E302-4FFA-4E33-8842-298D400848A3}" srcOrd="0" destOrd="0" presId="urn:microsoft.com/office/officeart/2016/7/layout/RepeatingBendingProcessNew"/>
    <dgm:cxn modelId="{FC939D26-B069-4DFF-B63B-217E7F50CDEA}" type="presOf" srcId="{7F7E6137-7E25-4441-9D41-C5870906201A}" destId="{75F6ED2C-140F-4D94-82B1-81C357D63A78}" srcOrd="0" destOrd="0" presId="urn:microsoft.com/office/officeart/2016/7/layout/RepeatingBendingProcessNew"/>
    <dgm:cxn modelId="{1A9D0F2B-125D-47CE-A6E8-56FB7446765F}" type="presOf" srcId="{C106764B-0A21-425B-B0D7-CAEED05A36FE}" destId="{FE20A142-1587-44D6-AD40-F27CAA8C9BA5}" srcOrd="0" destOrd="0" presId="urn:microsoft.com/office/officeart/2016/7/layout/RepeatingBendingProcessNew"/>
    <dgm:cxn modelId="{BB753B2F-CBCA-4CDE-BFB6-7A3BB4CFC116}" type="presOf" srcId="{8C45147F-0E61-4B03-9DC7-68BF1D0AFC54}" destId="{B463735D-AE1D-478B-B7B5-4A0312930F19}" srcOrd="1" destOrd="0" presId="urn:microsoft.com/office/officeart/2016/7/layout/RepeatingBendingProcessNew"/>
    <dgm:cxn modelId="{7BFB7F3A-EAAB-40F8-BE07-A075D28CB44C}" type="presOf" srcId="{3B5E8707-5F95-4548-BF35-718BF6D59F4A}" destId="{31BBE8F1-4CD0-43FC-B409-A759769DDB6E}" srcOrd="0" destOrd="0" presId="urn:microsoft.com/office/officeart/2016/7/layout/RepeatingBendingProcessNew"/>
    <dgm:cxn modelId="{352AD63D-5300-417A-B83C-D3F7A8E7C778}" srcId="{7F7E6137-7E25-4441-9D41-C5870906201A}" destId="{D9F49D21-7152-4FFD-96BC-9AF0FA2D4B62}" srcOrd="3" destOrd="0" parTransId="{40271214-C277-4649-9AE9-3F73384B74DB}" sibTransId="{BF38BD92-8A91-4CF0-99F2-AB1E855CD8D3}"/>
    <dgm:cxn modelId="{C362495D-1CBE-4AA0-84CA-4CABCFD90EA9}" type="presOf" srcId="{C8E34EE9-B3B3-4956-8BD4-D96E315D3549}" destId="{E245D1F2-06A1-406F-84C6-517025892849}" srcOrd="0" destOrd="0" presId="urn:microsoft.com/office/officeart/2016/7/layout/RepeatingBendingProcessNew"/>
    <dgm:cxn modelId="{36C42165-1E13-453A-9F36-7E7D669BAA04}" type="presOf" srcId="{D9F49D21-7152-4FFD-96BC-9AF0FA2D4B62}" destId="{5B9AD9F9-4F88-484D-A236-8E94C6185693}" srcOrd="0" destOrd="0" presId="urn:microsoft.com/office/officeart/2016/7/layout/RepeatingBendingProcessNew"/>
    <dgm:cxn modelId="{9D6BC76F-EE9F-46B8-833D-5A9F934DDF8B}" srcId="{7F7E6137-7E25-4441-9D41-C5870906201A}" destId="{C106764B-0A21-425B-B0D7-CAEED05A36FE}" srcOrd="2" destOrd="0" parTransId="{5D935976-CD45-49C5-8501-EB126AD28314}" sibTransId="{8C45147F-0E61-4B03-9DC7-68BF1D0AFC54}"/>
    <dgm:cxn modelId="{FA85B955-BE41-4401-A4DA-37D74E9E0424}" type="presOf" srcId="{BF38BD92-8A91-4CF0-99F2-AB1E855CD8D3}" destId="{118FFB2E-D7A1-4BCD-8E3B-CB559774F5B5}" srcOrd="1" destOrd="0" presId="urn:microsoft.com/office/officeart/2016/7/layout/RepeatingBendingProcessNew"/>
    <dgm:cxn modelId="{40AF588D-6EC9-4F70-8B83-A599303C8C43}" srcId="{7F7E6137-7E25-4441-9D41-C5870906201A}" destId="{392CD76A-04C3-4CFC-BD9E-F1BE3C309D30}" srcOrd="0" destOrd="0" parTransId="{F4D0345C-95D9-4C10-AEB5-DFF5FB4F5D55}" sibTransId="{C8E34EE9-B3B3-4956-8BD4-D96E315D3549}"/>
    <dgm:cxn modelId="{F4D43298-C8CC-431B-8BEA-E6C65B671E61}" type="presOf" srcId="{E39D2909-6120-4E28-9E40-9D4B193BD140}" destId="{A0E6EA0D-CAA0-46F4-8A9C-29158A6CE35A}" srcOrd="1" destOrd="0" presId="urn:microsoft.com/office/officeart/2016/7/layout/RepeatingBendingProcessNew"/>
    <dgm:cxn modelId="{170A72C4-9739-469D-8204-9D7CA2AAAA80}" type="presOf" srcId="{C8E34EE9-B3B3-4956-8BD4-D96E315D3549}" destId="{BCFABE70-FB52-4EE7-9584-3067E9A2F07B}" srcOrd="1" destOrd="0" presId="urn:microsoft.com/office/officeart/2016/7/layout/RepeatingBendingProcessNew"/>
    <dgm:cxn modelId="{9501C1C5-69B8-4411-854D-07EC21445E79}" type="presOf" srcId="{392CD76A-04C3-4CFC-BD9E-F1BE3C309D30}" destId="{61B4B6F7-9938-4805-9EF3-EE5F8D8B5368}" srcOrd="0" destOrd="0" presId="urn:microsoft.com/office/officeart/2016/7/layout/RepeatingBendingProcessNew"/>
    <dgm:cxn modelId="{DDD456CB-6ED6-45B8-BC13-F75CB697BD34}" srcId="{7F7E6137-7E25-4441-9D41-C5870906201A}" destId="{A571D05F-8E12-4264-8DB5-2219429EA2D2}" srcOrd="4" destOrd="0" parTransId="{F6E54475-29E8-42D5-BCC4-164158D858BC}" sibTransId="{4EBE0035-4179-4F35-B6FF-A30C12AB97A8}"/>
    <dgm:cxn modelId="{5D7775DE-004A-4A75-8B47-5669D9F7C8F9}" type="presOf" srcId="{E39D2909-6120-4E28-9E40-9D4B193BD140}" destId="{7310C4CE-0CBA-45D7-9376-A54254C1AA40}" srcOrd="0" destOrd="0" presId="urn:microsoft.com/office/officeart/2016/7/layout/RepeatingBendingProcessNew"/>
    <dgm:cxn modelId="{1C624D5B-3762-4B60-91BB-8CF6DBEE52FF}" type="presParOf" srcId="{75F6ED2C-140F-4D94-82B1-81C357D63A78}" destId="{61B4B6F7-9938-4805-9EF3-EE5F8D8B5368}" srcOrd="0" destOrd="0" presId="urn:microsoft.com/office/officeart/2016/7/layout/RepeatingBendingProcessNew"/>
    <dgm:cxn modelId="{96A0F0D7-DA66-4121-99A7-8AF727002801}" type="presParOf" srcId="{75F6ED2C-140F-4D94-82B1-81C357D63A78}" destId="{E245D1F2-06A1-406F-84C6-517025892849}" srcOrd="1" destOrd="0" presId="urn:microsoft.com/office/officeart/2016/7/layout/RepeatingBendingProcessNew"/>
    <dgm:cxn modelId="{7C2D507B-E63C-4850-AE03-EC555EBD9C8A}" type="presParOf" srcId="{E245D1F2-06A1-406F-84C6-517025892849}" destId="{BCFABE70-FB52-4EE7-9584-3067E9A2F07B}" srcOrd="0" destOrd="0" presId="urn:microsoft.com/office/officeart/2016/7/layout/RepeatingBendingProcessNew"/>
    <dgm:cxn modelId="{EB786142-8C5B-49A8-883A-585ABACABCA2}" type="presParOf" srcId="{75F6ED2C-140F-4D94-82B1-81C357D63A78}" destId="{31BBE8F1-4CD0-43FC-B409-A759769DDB6E}" srcOrd="2" destOrd="0" presId="urn:microsoft.com/office/officeart/2016/7/layout/RepeatingBendingProcessNew"/>
    <dgm:cxn modelId="{66F83C2E-B40E-4A0C-AA22-01DB16BC2A65}" type="presParOf" srcId="{75F6ED2C-140F-4D94-82B1-81C357D63A78}" destId="{7310C4CE-0CBA-45D7-9376-A54254C1AA40}" srcOrd="3" destOrd="0" presId="urn:microsoft.com/office/officeart/2016/7/layout/RepeatingBendingProcessNew"/>
    <dgm:cxn modelId="{C5F8239F-7E0D-41B4-B7FD-1647782B2206}" type="presParOf" srcId="{7310C4CE-0CBA-45D7-9376-A54254C1AA40}" destId="{A0E6EA0D-CAA0-46F4-8A9C-29158A6CE35A}" srcOrd="0" destOrd="0" presId="urn:microsoft.com/office/officeart/2016/7/layout/RepeatingBendingProcessNew"/>
    <dgm:cxn modelId="{5B8B80ED-5F32-41F3-A712-4243F77A5166}" type="presParOf" srcId="{75F6ED2C-140F-4D94-82B1-81C357D63A78}" destId="{FE20A142-1587-44D6-AD40-F27CAA8C9BA5}" srcOrd="4" destOrd="0" presId="urn:microsoft.com/office/officeart/2016/7/layout/RepeatingBendingProcessNew"/>
    <dgm:cxn modelId="{AE77E04A-8398-473C-BF6E-D953FA5D25CB}" type="presParOf" srcId="{75F6ED2C-140F-4D94-82B1-81C357D63A78}" destId="{D6E7E62C-124F-4692-A30C-0EB9DCED88DF}" srcOrd="5" destOrd="0" presId="urn:microsoft.com/office/officeart/2016/7/layout/RepeatingBendingProcessNew"/>
    <dgm:cxn modelId="{C5294580-F441-44C5-A5DA-7BAE53A4457E}" type="presParOf" srcId="{D6E7E62C-124F-4692-A30C-0EB9DCED88DF}" destId="{B463735D-AE1D-478B-B7B5-4A0312930F19}" srcOrd="0" destOrd="0" presId="urn:microsoft.com/office/officeart/2016/7/layout/RepeatingBendingProcessNew"/>
    <dgm:cxn modelId="{B17547A6-DDEC-4666-AD02-ABDBEC097114}" type="presParOf" srcId="{75F6ED2C-140F-4D94-82B1-81C357D63A78}" destId="{5B9AD9F9-4F88-484D-A236-8E94C6185693}" srcOrd="6" destOrd="0" presId="urn:microsoft.com/office/officeart/2016/7/layout/RepeatingBendingProcessNew"/>
    <dgm:cxn modelId="{3EC59A2F-8220-41CC-A552-235E4353DDFC}" type="presParOf" srcId="{75F6ED2C-140F-4D94-82B1-81C357D63A78}" destId="{2EB9E302-4FFA-4E33-8842-298D400848A3}" srcOrd="7" destOrd="0" presId="urn:microsoft.com/office/officeart/2016/7/layout/RepeatingBendingProcessNew"/>
    <dgm:cxn modelId="{1B28D07B-08B9-460E-BF69-255065457ECD}" type="presParOf" srcId="{2EB9E302-4FFA-4E33-8842-298D400848A3}" destId="{118FFB2E-D7A1-4BCD-8E3B-CB559774F5B5}" srcOrd="0" destOrd="0" presId="urn:microsoft.com/office/officeart/2016/7/layout/RepeatingBendingProcessNew"/>
    <dgm:cxn modelId="{1DFF3051-3AC6-40DA-AFD9-F71EB56AFC26}" type="presParOf" srcId="{75F6ED2C-140F-4D94-82B1-81C357D63A78}" destId="{A780281A-13AB-4588-8821-8CB8BA4FAF71}" srcOrd="8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8D24FF3-7247-4C1E-99C5-521195DD499E}">
      <dsp:nvSpPr>
        <dsp:cNvPr id="0" name=""/>
        <dsp:cNvSpPr/>
      </dsp:nvSpPr>
      <dsp:spPr>
        <a:xfrm>
          <a:off x="2106722" y="991087"/>
          <a:ext cx="45413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54133" y="45720"/>
              </a:lnTo>
            </a:path>
          </a:pathLst>
        </a:custGeom>
        <a:noFill/>
        <a:ln w="9525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321671" y="1034384"/>
        <a:ext cx="24236" cy="4847"/>
      </dsp:txXfrm>
    </dsp:sp>
    <dsp:sp modelId="{9EDAC317-0F06-4182-A980-5805D8B2C9C9}">
      <dsp:nvSpPr>
        <dsp:cNvPr id="0" name=""/>
        <dsp:cNvSpPr/>
      </dsp:nvSpPr>
      <dsp:spPr>
        <a:xfrm>
          <a:off x="987" y="404547"/>
          <a:ext cx="2107535" cy="126452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3271" tIns="108401" rIns="103271" bIns="108401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Take into account all start-up and operating costs for at</a:t>
          </a:r>
          <a:endParaRPr lang="en-US" sz="1200" kern="1200"/>
        </a:p>
      </dsp:txBody>
      <dsp:txXfrm>
        <a:off x="987" y="404547"/>
        <a:ext cx="2107535" cy="1264521"/>
      </dsp:txXfrm>
    </dsp:sp>
    <dsp:sp modelId="{893AFF56-68D8-4629-A594-85C3D294A49E}">
      <dsp:nvSpPr>
        <dsp:cNvPr id="0" name=""/>
        <dsp:cNvSpPr/>
      </dsp:nvSpPr>
      <dsp:spPr>
        <a:xfrm>
          <a:off x="1054755" y="1667268"/>
          <a:ext cx="2592268" cy="454133"/>
        </a:xfrm>
        <a:custGeom>
          <a:avLst/>
          <a:gdLst/>
          <a:ahLst/>
          <a:cxnLst/>
          <a:rect l="0" t="0" r="0" b="0"/>
          <a:pathLst>
            <a:path>
              <a:moveTo>
                <a:pt x="2592268" y="0"/>
              </a:moveTo>
              <a:lnTo>
                <a:pt x="2592268" y="244166"/>
              </a:lnTo>
              <a:lnTo>
                <a:pt x="0" y="244166"/>
              </a:lnTo>
              <a:lnTo>
                <a:pt x="0" y="454133"/>
              </a:lnTo>
            </a:path>
          </a:pathLst>
        </a:custGeom>
        <a:noFill/>
        <a:ln w="9525" cap="flat" cmpd="sng" algn="ctr">
          <a:solidFill>
            <a:schemeClr val="accent3">
              <a:hueOff val="3750088"/>
              <a:satOff val="-5627"/>
              <a:lumOff val="-915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284959" y="1891911"/>
        <a:ext cx="131860" cy="4847"/>
      </dsp:txXfrm>
    </dsp:sp>
    <dsp:sp modelId="{BDDDB165-AD7C-4613-9B57-F2E5E8350926}">
      <dsp:nvSpPr>
        <dsp:cNvPr id="0" name=""/>
        <dsp:cNvSpPr/>
      </dsp:nvSpPr>
      <dsp:spPr>
        <a:xfrm>
          <a:off x="2593256" y="404547"/>
          <a:ext cx="2107535" cy="1264521"/>
        </a:xfrm>
        <a:prstGeom prst="rect">
          <a:avLst/>
        </a:prstGeom>
        <a:solidFill>
          <a:schemeClr val="accent3">
            <a:hueOff val="2812566"/>
            <a:satOff val="-4220"/>
            <a:lumOff val="-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3271" tIns="108401" rIns="103271" bIns="108401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least 12 months ahead. </a:t>
          </a:r>
          <a:endParaRPr lang="en-US" sz="1200" kern="1200"/>
        </a:p>
      </dsp:txBody>
      <dsp:txXfrm>
        <a:off x="2593256" y="404547"/>
        <a:ext cx="2107535" cy="1264521"/>
      </dsp:txXfrm>
    </dsp:sp>
    <dsp:sp modelId="{1BC0AD14-C097-4A34-8D56-66F88D9DD539}">
      <dsp:nvSpPr>
        <dsp:cNvPr id="0" name=""/>
        <dsp:cNvSpPr/>
      </dsp:nvSpPr>
      <dsp:spPr>
        <a:xfrm>
          <a:off x="2106722" y="2740342"/>
          <a:ext cx="454133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54133" y="45720"/>
              </a:lnTo>
            </a:path>
          </a:pathLst>
        </a:custGeom>
        <a:noFill/>
        <a:ln w="9525" cap="flat" cmpd="sng" algn="ctr">
          <a:solidFill>
            <a:schemeClr val="accent3">
              <a:hueOff val="7500176"/>
              <a:satOff val="-11253"/>
              <a:lumOff val="-183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321671" y="2783638"/>
        <a:ext cx="24236" cy="4847"/>
      </dsp:txXfrm>
    </dsp:sp>
    <dsp:sp modelId="{50413560-1C6E-417A-BBCC-8989269A088C}">
      <dsp:nvSpPr>
        <dsp:cNvPr id="0" name=""/>
        <dsp:cNvSpPr/>
      </dsp:nvSpPr>
      <dsp:spPr>
        <a:xfrm>
          <a:off x="987" y="2153801"/>
          <a:ext cx="2107535" cy="1264521"/>
        </a:xfrm>
        <a:prstGeom prst="rect">
          <a:avLst/>
        </a:prstGeom>
        <a:solidFill>
          <a:schemeClr val="accent3">
            <a:hueOff val="5625132"/>
            <a:satOff val="-8440"/>
            <a:lumOff val="-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3271" tIns="108401" rIns="103271" bIns="108401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Remember, small expenses can mount up</a:t>
          </a:r>
          <a:endParaRPr lang="en-US" sz="1200" kern="1200"/>
        </a:p>
      </dsp:txBody>
      <dsp:txXfrm>
        <a:off x="987" y="2153801"/>
        <a:ext cx="2107535" cy="1264521"/>
      </dsp:txXfrm>
    </dsp:sp>
    <dsp:sp modelId="{F6E191C5-227B-43FC-BF4C-4D0408B80E88}">
      <dsp:nvSpPr>
        <dsp:cNvPr id="0" name=""/>
        <dsp:cNvSpPr/>
      </dsp:nvSpPr>
      <dsp:spPr>
        <a:xfrm>
          <a:off x="1054755" y="3416523"/>
          <a:ext cx="2592268" cy="454133"/>
        </a:xfrm>
        <a:custGeom>
          <a:avLst/>
          <a:gdLst/>
          <a:ahLst/>
          <a:cxnLst/>
          <a:rect l="0" t="0" r="0" b="0"/>
          <a:pathLst>
            <a:path>
              <a:moveTo>
                <a:pt x="2592268" y="0"/>
              </a:moveTo>
              <a:lnTo>
                <a:pt x="2592268" y="244166"/>
              </a:lnTo>
              <a:lnTo>
                <a:pt x="0" y="244166"/>
              </a:lnTo>
              <a:lnTo>
                <a:pt x="0" y="454133"/>
              </a:lnTo>
            </a:path>
          </a:pathLst>
        </a:custGeom>
        <a:noFill/>
        <a:ln w="9525" cap="flat" cmpd="sng" algn="ctr">
          <a:solidFill>
            <a:schemeClr val="accent3">
              <a:hueOff val="11250264"/>
              <a:satOff val="-16880"/>
              <a:lumOff val="-2745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284959" y="3641166"/>
        <a:ext cx="131860" cy="4847"/>
      </dsp:txXfrm>
    </dsp:sp>
    <dsp:sp modelId="{57422D39-CA4A-4635-806B-DDD57A278875}">
      <dsp:nvSpPr>
        <dsp:cNvPr id="0" name=""/>
        <dsp:cNvSpPr/>
      </dsp:nvSpPr>
      <dsp:spPr>
        <a:xfrm>
          <a:off x="2593256" y="2153801"/>
          <a:ext cx="2107535" cy="1264521"/>
        </a:xfrm>
        <a:prstGeom prst="rect">
          <a:avLst/>
        </a:prstGeom>
        <a:solidFill>
          <a:schemeClr val="accent3">
            <a:hueOff val="8437698"/>
            <a:satOff val="-12660"/>
            <a:lumOff val="-205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3271" tIns="108401" rIns="103271" bIns="108401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Premises-related costs can provide a shock. First you have to find them, possibly refit  and redecorate them, make them safe, secure or legally compliant.</a:t>
          </a:r>
          <a:endParaRPr lang="en-US" sz="1200" kern="1200"/>
        </a:p>
      </dsp:txBody>
      <dsp:txXfrm>
        <a:off x="2593256" y="2153801"/>
        <a:ext cx="2107535" cy="1264521"/>
      </dsp:txXfrm>
    </dsp:sp>
    <dsp:sp modelId="{E9C93978-C863-412C-9914-A976E4A2223C}">
      <dsp:nvSpPr>
        <dsp:cNvPr id="0" name=""/>
        <dsp:cNvSpPr/>
      </dsp:nvSpPr>
      <dsp:spPr>
        <a:xfrm>
          <a:off x="987" y="3903056"/>
          <a:ext cx="2107535" cy="1264521"/>
        </a:xfrm>
        <a:prstGeom prst="rect">
          <a:avLst/>
        </a:prstGeom>
        <a:solidFill>
          <a:schemeClr val="accent3">
            <a:hueOff val="11250264"/>
            <a:satOff val="-16880"/>
            <a:lumOff val="-274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3271" tIns="108401" rIns="103271" bIns="108401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kern="1200"/>
            <a:t>A landlord will expect a deposit and rent upfront. You might also have to pay a service charge</a:t>
          </a:r>
          <a:endParaRPr lang="en-US" sz="1200" kern="1200"/>
        </a:p>
      </dsp:txBody>
      <dsp:txXfrm>
        <a:off x="987" y="3903056"/>
        <a:ext cx="2107535" cy="126452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45D1F2-06A1-406F-84C6-517025892849}">
      <dsp:nvSpPr>
        <dsp:cNvPr id="0" name=""/>
        <dsp:cNvSpPr/>
      </dsp:nvSpPr>
      <dsp:spPr>
        <a:xfrm>
          <a:off x="2106959" y="992796"/>
          <a:ext cx="45365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53659" y="45720"/>
              </a:lnTo>
            </a:path>
          </a:pathLst>
        </a:custGeom>
        <a:noFill/>
        <a:ln w="9525" cap="flat" cmpd="sng" algn="ctr">
          <a:solidFill>
            <a:schemeClr val="accent1">
              <a:shade val="90000"/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321683" y="1036092"/>
        <a:ext cx="24212" cy="4847"/>
      </dsp:txXfrm>
    </dsp:sp>
    <dsp:sp modelId="{61B4B6F7-9938-4805-9EF3-EE5F8D8B5368}">
      <dsp:nvSpPr>
        <dsp:cNvPr id="0" name=""/>
        <dsp:cNvSpPr/>
      </dsp:nvSpPr>
      <dsp:spPr>
        <a:xfrm>
          <a:off x="3282" y="406872"/>
          <a:ext cx="2105477" cy="1263286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shade val="8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shade val="8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3170" tIns="108295" rIns="103170" bIns="108295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/>
            <a:t>Convenience</a:t>
          </a:r>
          <a:r>
            <a:rPr lang="en-GB" sz="1200" kern="1200"/>
            <a:t> - a late-night store can charge more than a supermarket for a pint of milk. </a:t>
          </a:r>
          <a:endParaRPr lang="en-US" sz="1200" kern="1200"/>
        </a:p>
      </dsp:txBody>
      <dsp:txXfrm>
        <a:off x="3282" y="406872"/>
        <a:ext cx="2105477" cy="1263286"/>
      </dsp:txXfrm>
    </dsp:sp>
    <dsp:sp modelId="{7310C4CE-0CBA-45D7-9376-A54254C1AA40}">
      <dsp:nvSpPr>
        <dsp:cNvPr id="0" name=""/>
        <dsp:cNvSpPr/>
      </dsp:nvSpPr>
      <dsp:spPr>
        <a:xfrm>
          <a:off x="1056020" y="1668359"/>
          <a:ext cx="2589737" cy="453659"/>
        </a:xfrm>
        <a:custGeom>
          <a:avLst/>
          <a:gdLst/>
          <a:ahLst/>
          <a:cxnLst/>
          <a:rect l="0" t="0" r="0" b="0"/>
          <a:pathLst>
            <a:path>
              <a:moveTo>
                <a:pt x="2589737" y="0"/>
              </a:moveTo>
              <a:lnTo>
                <a:pt x="2589737" y="243929"/>
              </a:lnTo>
              <a:lnTo>
                <a:pt x="0" y="243929"/>
              </a:lnTo>
              <a:lnTo>
                <a:pt x="0" y="453659"/>
              </a:lnTo>
            </a:path>
          </a:pathLst>
        </a:custGeom>
        <a:noFill/>
        <a:ln w="9525" cap="flat" cmpd="sng" algn="ctr">
          <a:solidFill>
            <a:schemeClr val="accent1">
              <a:shade val="90000"/>
              <a:hueOff val="102101"/>
              <a:satOff val="-1418"/>
              <a:lumOff val="7651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285023" y="1892765"/>
        <a:ext cx="131731" cy="4847"/>
      </dsp:txXfrm>
    </dsp:sp>
    <dsp:sp modelId="{31BBE8F1-4CD0-43FC-B409-A759769DDB6E}">
      <dsp:nvSpPr>
        <dsp:cNvPr id="0" name=""/>
        <dsp:cNvSpPr/>
      </dsp:nvSpPr>
      <dsp:spPr>
        <a:xfrm>
          <a:off x="2593019" y="406872"/>
          <a:ext cx="2105477" cy="1263286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76561"/>
                <a:satOff val="-1098"/>
                <a:lumOff val="6404"/>
                <a:alphaOff val="0"/>
                <a:shade val="51000"/>
                <a:satMod val="130000"/>
              </a:schemeClr>
            </a:gs>
            <a:gs pos="80000">
              <a:schemeClr val="accent1">
                <a:shade val="80000"/>
                <a:hueOff val="76561"/>
                <a:satOff val="-1098"/>
                <a:lumOff val="6404"/>
                <a:alphaOff val="0"/>
                <a:shade val="93000"/>
                <a:satMod val="130000"/>
              </a:schemeClr>
            </a:gs>
            <a:gs pos="100000">
              <a:schemeClr val="accent1">
                <a:shade val="80000"/>
                <a:hueOff val="76561"/>
                <a:satOff val="-1098"/>
                <a:lumOff val="6404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3170" tIns="108295" rIns="103170" bIns="108295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/>
            <a:t>Brand</a:t>
          </a:r>
          <a:r>
            <a:rPr lang="en-GB" sz="1200" kern="1200"/>
            <a:t> – big spenders will buy the expensive product if the brand is well marketed even though there’s little to choose in quality between a branded and an unbranded product. </a:t>
          </a:r>
          <a:endParaRPr lang="en-US" sz="1200" kern="1200"/>
        </a:p>
      </dsp:txBody>
      <dsp:txXfrm>
        <a:off x="2593019" y="406872"/>
        <a:ext cx="2105477" cy="1263286"/>
      </dsp:txXfrm>
    </dsp:sp>
    <dsp:sp modelId="{D6E7E62C-124F-4692-A30C-0EB9DCED88DF}">
      <dsp:nvSpPr>
        <dsp:cNvPr id="0" name=""/>
        <dsp:cNvSpPr/>
      </dsp:nvSpPr>
      <dsp:spPr>
        <a:xfrm>
          <a:off x="2106959" y="2740342"/>
          <a:ext cx="453659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453659" y="45720"/>
              </a:lnTo>
            </a:path>
          </a:pathLst>
        </a:custGeom>
        <a:noFill/>
        <a:ln w="9525" cap="flat" cmpd="sng" algn="ctr">
          <a:solidFill>
            <a:schemeClr val="accent1">
              <a:shade val="90000"/>
              <a:hueOff val="204201"/>
              <a:satOff val="-2837"/>
              <a:lumOff val="15303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321683" y="2783638"/>
        <a:ext cx="24212" cy="4847"/>
      </dsp:txXfrm>
    </dsp:sp>
    <dsp:sp modelId="{FE20A142-1587-44D6-AD40-F27CAA8C9BA5}">
      <dsp:nvSpPr>
        <dsp:cNvPr id="0" name=""/>
        <dsp:cNvSpPr/>
      </dsp:nvSpPr>
      <dsp:spPr>
        <a:xfrm>
          <a:off x="3282" y="2154419"/>
          <a:ext cx="2105477" cy="1263286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153123"/>
                <a:satOff val="-2196"/>
                <a:lumOff val="12807"/>
                <a:alphaOff val="0"/>
                <a:shade val="51000"/>
                <a:satMod val="130000"/>
              </a:schemeClr>
            </a:gs>
            <a:gs pos="80000">
              <a:schemeClr val="accent1">
                <a:shade val="80000"/>
                <a:hueOff val="153123"/>
                <a:satOff val="-2196"/>
                <a:lumOff val="12807"/>
                <a:alphaOff val="0"/>
                <a:shade val="93000"/>
                <a:satMod val="130000"/>
              </a:schemeClr>
            </a:gs>
            <a:gs pos="100000">
              <a:schemeClr val="accent1">
                <a:shade val="80000"/>
                <a:hueOff val="153123"/>
                <a:satOff val="-2196"/>
                <a:lumOff val="12807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3170" tIns="108295" rIns="103170" bIns="108295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/>
            <a:t>Fashion</a:t>
          </a:r>
          <a:r>
            <a:rPr lang="en-GB" sz="1200" kern="1200"/>
            <a:t> - some people will pay a premium for hot items (e.g. the latest trainers or cars). </a:t>
          </a:r>
          <a:endParaRPr lang="en-US" sz="1200" kern="1200"/>
        </a:p>
      </dsp:txBody>
      <dsp:txXfrm>
        <a:off x="3282" y="2154419"/>
        <a:ext cx="2105477" cy="1263286"/>
      </dsp:txXfrm>
    </dsp:sp>
    <dsp:sp modelId="{2EB9E302-4FFA-4E33-8842-298D400848A3}">
      <dsp:nvSpPr>
        <dsp:cNvPr id="0" name=""/>
        <dsp:cNvSpPr/>
      </dsp:nvSpPr>
      <dsp:spPr>
        <a:xfrm>
          <a:off x="1056020" y="3415905"/>
          <a:ext cx="2589737" cy="453659"/>
        </a:xfrm>
        <a:custGeom>
          <a:avLst/>
          <a:gdLst/>
          <a:ahLst/>
          <a:cxnLst/>
          <a:rect l="0" t="0" r="0" b="0"/>
          <a:pathLst>
            <a:path>
              <a:moveTo>
                <a:pt x="2589737" y="0"/>
              </a:moveTo>
              <a:lnTo>
                <a:pt x="2589737" y="243929"/>
              </a:lnTo>
              <a:lnTo>
                <a:pt x="0" y="243929"/>
              </a:lnTo>
              <a:lnTo>
                <a:pt x="0" y="453659"/>
              </a:lnTo>
            </a:path>
          </a:pathLst>
        </a:custGeom>
        <a:noFill/>
        <a:ln w="9525" cap="flat" cmpd="sng" algn="ctr">
          <a:solidFill>
            <a:schemeClr val="accent1">
              <a:shade val="90000"/>
              <a:hueOff val="306302"/>
              <a:satOff val="-4255"/>
              <a:lumOff val="22954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2285023" y="3640312"/>
        <a:ext cx="131731" cy="4847"/>
      </dsp:txXfrm>
    </dsp:sp>
    <dsp:sp modelId="{5B9AD9F9-4F88-484D-A236-8E94C6185693}">
      <dsp:nvSpPr>
        <dsp:cNvPr id="0" name=""/>
        <dsp:cNvSpPr/>
      </dsp:nvSpPr>
      <dsp:spPr>
        <a:xfrm>
          <a:off x="2593019" y="2154419"/>
          <a:ext cx="2105477" cy="1263286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229684"/>
                <a:satOff val="-3294"/>
                <a:lumOff val="19211"/>
                <a:alphaOff val="0"/>
                <a:shade val="51000"/>
                <a:satMod val="130000"/>
              </a:schemeClr>
            </a:gs>
            <a:gs pos="80000">
              <a:schemeClr val="accent1">
                <a:shade val="80000"/>
                <a:hueOff val="229684"/>
                <a:satOff val="-3294"/>
                <a:lumOff val="19211"/>
                <a:alphaOff val="0"/>
                <a:shade val="93000"/>
                <a:satMod val="130000"/>
              </a:schemeClr>
            </a:gs>
            <a:gs pos="100000">
              <a:schemeClr val="accent1">
                <a:shade val="80000"/>
                <a:hueOff val="229684"/>
                <a:satOff val="-3294"/>
                <a:lumOff val="19211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3170" tIns="108295" rIns="103170" bIns="108295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/>
            <a:t>Pure perceived value</a:t>
          </a:r>
          <a:r>
            <a:rPr lang="en-GB" sz="1200" kern="1200"/>
            <a:t> - fine art is a good example. A sculpture is priced at £20,000 or £60,000 based on its estimated value to the purchaser, rather than simply the cost of its creation. </a:t>
          </a:r>
          <a:endParaRPr lang="en-US" sz="1200" kern="1200"/>
        </a:p>
      </dsp:txBody>
      <dsp:txXfrm>
        <a:off x="2593019" y="2154419"/>
        <a:ext cx="2105477" cy="1263286"/>
      </dsp:txXfrm>
    </dsp:sp>
    <dsp:sp modelId="{A780281A-13AB-4588-8821-8CB8BA4FAF71}">
      <dsp:nvSpPr>
        <dsp:cNvPr id="0" name=""/>
        <dsp:cNvSpPr/>
      </dsp:nvSpPr>
      <dsp:spPr>
        <a:xfrm>
          <a:off x="3282" y="3901965"/>
          <a:ext cx="2105477" cy="1263286"/>
        </a:xfrm>
        <a:prstGeom prst="rect">
          <a:avLst/>
        </a:prstGeom>
        <a:gradFill rotWithShape="0">
          <a:gsLst>
            <a:gs pos="0">
              <a:schemeClr val="accent1">
                <a:shade val="80000"/>
                <a:hueOff val="306246"/>
                <a:satOff val="-4392"/>
                <a:lumOff val="25615"/>
                <a:alphaOff val="0"/>
                <a:shade val="51000"/>
                <a:satMod val="130000"/>
              </a:schemeClr>
            </a:gs>
            <a:gs pos="80000">
              <a:schemeClr val="accent1">
                <a:shade val="80000"/>
                <a:hueOff val="306246"/>
                <a:satOff val="-4392"/>
                <a:lumOff val="25615"/>
                <a:alphaOff val="0"/>
                <a:shade val="93000"/>
                <a:satMod val="130000"/>
              </a:schemeClr>
            </a:gs>
            <a:gs pos="100000">
              <a:schemeClr val="accent1">
                <a:shade val="80000"/>
                <a:hueOff val="306246"/>
                <a:satOff val="-4392"/>
                <a:lumOff val="25615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03170" tIns="108295" rIns="103170" bIns="108295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200" b="1" kern="1200"/>
            <a:t>Supply and demand</a:t>
          </a:r>
          <a:r>
            <a:rPr lang="en-GB" sz="1200" kern="1200"/>
            <a:t> - tickets for top-level sports/music events can be highly priced as there will be more committed potential customers than available seats</a:t>
          </a:r>
          <a:endParaRPr lang="en-US" sz="1200" kern="1200"/>
        </a:p>
      </dsp:txBody>
      <dsp:txXfrm>
        <a:off x="3282" y="3901965"/>
        <a:ext cx="2105477" cy="126328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4940" y="0"/>
            <a:ext cx="2949099" cy="497205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r">
              <a:defRPr sz="1200"/>
            </a:lvl1pPr>
          </a:lstStyle>
          <a:p>
            <a:fld id="{66EB010C-F6FE-43DC-81FE-1B3AF1D49696}" type="datetimeFigureOut">
              <a:rPr lang="en-GB" smtClean="0"/>
              <a:t>14/04/2021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5170"/>
            <a:ext cx="2949099" cy="497205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4940" y="9445170"/>
            <a:ext cx="2949099" cy="497205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r">
              <a:defRPr sz="1200"/>
            </a:lvl1pPr>
          </a:lstStyle>
          <a:p>
            <a:fld id="{251E3536-B15E-463A-9180-BA9EBA6DC97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54269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5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4940" y="0"/>
            <a:ext cx="2949099" cy="497205"/>
          </a:xfrm>
          <a:prstGeom prst="rect">
            <a:avLst/>
          </a:prstGeom>
        </p:spPr>
        <p:txBody>
          <a:bodyPr vert="horz" lIns="91568" tIns="45784" rIns="91568" bIns="45784" rtlCol="0"/>
          <a:lstStyle>
            <a:lvl1pPr algn="r">
              <a:defRPr sz="1200"/>
            </a:lvl1pPr>
          </a:lstStyle>
          <a:p>
            <a:fld id="{7740C038-6CD7-49AB-ADD8-B4B64BCC4D49}" type="datetimeFigureOut">
              <a:rPr lang="en-GB" smtClean="0"/>
              <a:pPr/>
              <a:t>14/04/2021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68" tIns="45784" rIns="91568" bIns="45784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562" y="4723448"/>
            <a:ext cx="5444490" cy="4474845"/>
          </a:xfrm>
          <a:prstGeom prst="rect">
            <a:avLst/>
          </a:prstGeom>
        </p:spPr>
        <p:txBody>
          <a:bodyPr vert="horz" lIns="91568" tIns="45784" rIns="91568" bIns="45784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5170"/>
            <a:ext cx="2949099" cy="497205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4940" y="9445170"/>
            <a:ext cx="2949099" cy="497205"/>
          </a:xfrm>
          <a:prstGeom prst="rect">
            <a:avLst/>
          </a:prstGeom>
        </p:spPr>
        <p:txBody>
          <a:bodyPr vert="horz" lIns="91568" tIns="45784" rIns="91568" bIns="45784" rtlCol="0" anchor="b"/>
          <a:lstStyle>
            <a:lvl1pPr algn="r">
              <a:defRPr sz="1200"/>
            </a:lvl1pPr>
          </a:lstStyle>
          <a:p>
            <a:fld id="{F520E747-1C1A-48DB-9245-ED2334676C8D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35399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20E747-1C1A-48DB-9245-ED2334676C8D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30712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DAC8320-300A-43F8-86FE-BDCB05B1A75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pPr marL="0" marR="0" lvl="0" indent="0" algn="r" defTabSz="936625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F859DD56-9D48-4EE5-8F57-248CC644CCBA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36625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816130" name="Rectangle 2">
            <a:extLst>
              <a:ext uri="{FF2B5EF4-FFF2-40B4-BE49-F238E27FC236}">
                <a16:creationId xmlns:a16="http://schemas.microsoft.com/office/drawing/2014/main" id="{3C21DAC5-6379-4DB2-8367-1967D6D7403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77925" y="696913"/>
            <a:ext cx="4648200" cy="3486150"/>
          </a:xfrm>
          <a:ln/>
        </p:spPr>
      </p:sp>
      <p:sp>
        <p:nvSpPr>
          <p:cNvPr id="816131" name="Rectangle 3">
            <a:extLst>
              <a:ext uri="{FF2B5EF4-FFF2-40B4-BE49-F238E27FC236}">
                <a16:creationId xmlns:a16="http://schemas.microsoft.com/office/drawing/2014/main" id="{B577F5F5-F64C-4B9E-B853-72A95CC3EB9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01675" y="4416425"/>
            <a:ext cx="5600700" cy="4183063"/>
          </a:xfrm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555162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500569"/>
            <a:ext cx="7772400" cy="938535"/>
          </a:xfrm>
        </p:spPr>
        <p:txBody>
          <a:bodyPr>
            <a:normAutofit/>
          </a:bodyPr>
          <a:lstStyle>
            <a:lvl1pPr algn="ctr">
              <a:defRPr sz="44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439104"/>
            <a:ext cx="6400800" cy="998008"/>
          </a:xfrm>
        </p:spPr>
        <p:txBody>
          <a:bodyPr>
            <a:normAutofit/>
          </a:bodyPr>
          <a:lstStyle>
            <a:lvl1pPr marL="0" indent="0" algn="ctr">
              <a:buNone/>
              <a:defRPr sz="3600">
                <a:solidFill>
                  <a:srgbClr val="E2231A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A734D-F36D-45C0-9842-8D848282F622}" type="datetimeFigureOut">
              <a:rPr lang="en-GB" smtClean="0"/>
              <a:pPr/>
              <a:t>14/04/2021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9F553-B54A-4CA0-BEC0-A005786B204D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2224" y="6511633"/>
            <a:ext cx="2895600" cy="365125"/>
          </a:xfrm>
        </p:spPr>
        <p:txBody>
          <a:bodyPr/>
          <a:lstStyle>
            <a:lvl1pPr>
              <a:defRPr sz="1000">
                <a:solidFill>
                  <a:srgbClr val="998B86"/>
                </a:solidFill>
              </a:defRPr>
            </a:lvl1pPr>
          </a:lstStyle>
          <a:p>
            <a:r>
              <a:rPr lang="en-GB" dirty="0"/>
              <a:t>© Newham College London</a:t>
            </a:r>
          </a:p>
        </p:txBody>
      </p:sp>
    </p:spTree>
    <p:extLst>
      <p:ext uri="{BB962C8B-B14F-4D97-AF65-F5344CB8AC3E}">
        <p14:creationId xmlns:p14="http://schemas.microsoft.com/office/powerpoint/2010/main" val="21067542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A734D-F36D-45C0-9842-8D848282F622}" type="datetimeFigureOut">
              <a:rPr lang="en-GB" smtClean="0"/>
              <a:pPr/>
              <a:t>14/04/2021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9F553-B54A-4CA0-BEC0-A005786B204D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2224" y="6511633"/>
            <a:ext cx="2895600" cy="365125"/>
          </a:xfrm>
        </p:spPr>
        <p:txBody>
          <a:bodyPr/>
          <a:lstStyle>
            <a:lvl1pPr>
              <a:defRPr sz="1000">
                <a:solidFill>
                  <a:srgbClr val="998B86"/>
                </a:solidFill>
              </a:defRPr>
            </a:lvl1pPr>
          </a:lstStyle>
          <a:p>
            <a:r>
              <a:rPr lang="en-GB" dirty="0"/>
              <a:t>© Newham College London</a:t>
            </a:r>
          </a:p>
        </p:txBody>
      </p:sp>
    </p:spTree>
    <p:extLst>
      <p:ext uri="{BB962C8B-B14F-4D97-AF65-F5344CB8AC3E}">
        <p14:creationId xmlns:p14="http://schemas.microsoft.com/office/powerpoint/2010/main" val="30703831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A734D-F36D-45C0-9842-8D848282F622}" type="datetimeFigureOut">
              <a:rPr lang="en-GB" smtClean="0"/>
              <a:pPr/>
              <a:t>14/04/2021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9F553-B54A-4CA0-BEC0-A005786B204D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2224" y="6511633"/>
            <a:ext cx="2895600" cy="365125"/>
          </a:xfrm>
        </p:spPr>
        <p:txBody>
          <a:bodyPr/>
          <a:lstStyle>
            <a:lvl1pPr>
              <a:defRPr sz="1000">
                <a:solidFill>
                  <a:srgbClr val="998B86"/>
                </a:solidFill>
              </a:defRPr>
            </a:lvl1pPr>
          </a:lstStyle>
          <a:p>
            <a:r>
              <a:rPr lang="en-GB" dirty="0"/>
              <a:t>© Newham College London</a:t>
            </a:r>
          </a:p>
        </p:txBody>
      </p:sp>
    </p:spTree>
    <p:extLst>
      <p:ext uri="{BB962C8B-B14F-4D97-AF65-F5344CB8AC3E}">
        <p14:creationId xmlns:p14="http://schemas.microsoft.com/office/powerpoint/2010/main" val="15843072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A734D-F36D-45C0-9842-8D848282F622}" type="datetimeFigureOut">
              <a:rPr lang="en-GB" smtClean="0"/>
              <a:pPr/>
              <a:t>14/04/2021</a:t>
            </a:fld>
            <a:endParaRPr lang="en-GB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2224" y="6511633"/>
            <a:ext cx="2895600" cy="365125"/>
          </a:xfrm>
        </p:spPr>
        <p:txBody>
          <a:bodyPr/>
          <a:lstStyle>
            <a:lvl1pPr>
              <a:defRPr sz="1000">
                <a:solidFill>
                  <a:srgbClr val="998B86"/>
                </a:solidFill>
              </a:defRPr>
            </a:lvl1pPr>
          </a:lstStyle>
          <a:p>
            <a:r>
              <a:rPr lang="en-GB" dirty="0"/>
              <a:t>© Newham College London</a:t>
            </a:r>
          </a:p>
        </p:txBody>
      </p:sp>
    </p:spTree>
    <p:extLst>
      <p:ext uri="{BB962C8B-B14F-4D97-AF65-F5344CB8AC3E}">
        <p14:creationId xmlns:p14="http://schemas.microsoft.com/office/powerpoint/2010/main" val="543071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E2231A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722313" y="4437112"/>
            <a:ext cx="7776864" cy="450194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54991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79126"/>
            <a:ext cx="8229600" cy="490066"/>
          </a:xfrm>
        </p:spPr>
        <p:txBody>
          <a:bodyPr anchor="t">
            <a:normAutofit/>
          </a:bodyPr>
          <a:lstStyle>
            <a:lvl1pPr algn="l">
              <a:defRPr sz="2800" b="1">
                <a:solidFill>
                  <a:srgbClr val="998B86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9388" y="836712"/>
            <a:ext cx="4316412" cy="5400600"/>
          </a:xfrm>
        </p:spPr>
        <p:txBody>
          <a:bodyPr/>
          <a:lstStyle>
            <a:lvl1pPr marL="180975" indent="-180975">
              <a:defRPr sz="2000">
                <a:solidFill>
                  <a:srgbClr val="443D3A"/>
                </a:solidFill>
              </a:defRPr>
            </a:lvl1pPr>
            <a:lvl2pPr marL="449263" indent="-182563">
              <a:defRPr sz="1800">
                <a:solidFill>
                  <a:srgbClr val="443D3A"/>
                </a:solidFill>
              </a:defRPr>
            </a:lvl2pPr>
            <a:lvl3pPr marL="715963" indent="-180975">
              <a:defRPr sz="1600">
                <a:solidFill>
                  <a:srgbClr val="443D3A"/>
                </a:solidFill>
              </a:defRPr>
            </a:lvl3pPr>
            <a:lvl4pPr marL="982663" indent="-180975">
              <a:defRPr sz="1400">
                <a:solidFill>
                  <a:srgbClr val="443D3A"/>
                </a:solidFill>
              </a:defRPr>
            </a:lvl4pPr>
            <a:lvl5pPr marL="1258888" indent="-180975">
              <a:defRPr sz="1400">
                <a:solidFill>
                  <a:srgbClr val="443D3A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9388" y="6522344"/>
            <a:ext cx="2133600" cy="365125"/>
          </a:xfrm>
        </p:spPr>
        <p:txBody>
          <a:bodyPr/>
          <a:lstStyle>
            <a:lvl1pPr>
              <a:defRPr sz="1000">
                <a:solidFill>
                  <a:srgbClr val="998B86"/>
                </a:solidFill>
              </a:defRPr>
            </a:lvl1pPr>
          </a:lstStyle>
          <a:p>
            <a:fld id="{982A734D-F36D-45C0-9842-8D848282F622}" type="datetimeFigureOut">
              <a:rPr lang="en-GB" smtClean="0"/>
              <a:pPr/>
              <a:t>14/04/2021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2224" y="6511633"/>
            <a:ext cx="2895600" cy="365125"/>
          </a:xfrm>
        </p:spPr>
        <p:txBody>
          <a:bodyPr/>
          <a:lstStyle>
            <a:lvl1pPr>
              <a:defRPr sz="1000">
                <a:solidFill>
                  <a:srgbClr val="998B86"/>
                </a:solidFill>
              </a:defRPr>
            </a:lvl1pPr>
          </a:lstStyle>
          <a:p>
            <a:r>
              <a:rPr lang="en-GB" dirty="0"/>
              <a:t>© Newham College London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9F553-B54A-4CA0-BEC0-A005786B204D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18" name="Group 17"/>
          <p:cNvGrpSpPr/>
          <p:nvPr userDrawn="1"/>
        </p:nvGrpSpPr>
        <p:grpSpPr>
          <a:xfrm>
            <a:off x="5703876" y="5301208"/>
            <a:ext cx="3318544" cy="1492118"/>
            <a:chOff x="5703876" y="5301208"/>
            <a:chExt cx="3318544" cy="1492118"/>
          </a:xfrm>
        </p:grpSpPr>
        <p:pic>
          <p:nvPicPr>
            <p:cNvPr id="8" name="Picture 7"/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03876" y="6237312"/>
              <a:ext cx="3318544" cy="556014"/>
            </a:xfrm>
            <a:prstGeom prst="rect">
              <a:avLst/>
            </a:prstGeom>
          </p:spPr>
        </p:pic>
        <p:sp>
          <p:nvSpPr>
            <p:cNvPr id="9" name="Oval 8"/>
            <p:cNvSpPr/>
            <p:nvPr userDrawn="1"/>
          </p:nvSpPr>
          <p:spPr>
            <a:xfrm>
              <a:off x="7951663" y="5301208"/>
              <a:ext cx="1008112" cy="1008112"/>
            </a:xfrm>
            <a:prstGeom prst="ellipse">
              <a:avLst/>
            </a:prstGeom>
            <a:solidFill>
              <a:srgbClr val="E2231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Oval 9"/>
            <p:cNvSpPr/>
            <p:nvPr userDrawn="1"/>
          </p:nvSpPr>
          <p:spPr>
            <a:xfrm>
              <a:off x="7475217" y="5589240"/>
              <a:ext cx="720080" cy="720080"/>
            </a:xfrm>
            <a:prstGeom prst="ellipse">
              <a:avLst/>
            </a:prstGeom>
            <a:solidFill>
              <a:srgbClr val="998B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3" name="Group 12"/>
          <p:cNvGrpSpPr/>
          <p:nvPr userDrawn="1"/>
        </p:nvGrpSpPr>
        <p:grpSpPr>
          <a:xfrm>
            <a:off x="7996114" y="170494"/>
            <a:ext cx="965649" cy="458826"/>
            <a:chOff x="221975" y="6300688"/>
            <a:chExt cx="965649" cy="458826"/>
          </a:xfrm>
        </p:grpSpPr>
        <p:pic>
          <p:nvPicPr>
            <p:cNvPr id="11" name="Picture 10"/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1975" y="6300688"/>
              <a:ext cx="464318" cy="450194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6120" y="6309320"/>
              <a:ext cx="431504" cy="450194"/>
            </a:xfrm>
            <a:prstGeom prst="rect">
              <a:avLst/>
            </a:prstGeom>
          </p:spPr>
        </p:pic>
      </p:grpSp>
      <p:sp>
        <p:nvSpPr>
          <p:cNvPr id="14" name="Content Placeholder 2"/>
          <p:cNvSpPr>
            <a:spLocks noGrp="1"/>
          </p:cNvSpPr>
          <p:nvPr>
            <p:ph sz="half" idx="13"/>
          </p:nvPr>
        </p:nvSpPr>
        <p:spPr>
          <a:xfrm>
            <a:off x="4643363" y="836712"/>
            <a:ext cx="4316412" cy="5400600"/>
          </a:xfrm>
        </p:spPr>
        <p:txBody>
          <a:bodyPr/>
          <a:lstStyle>
            <a:lvl1pPr marL="180975" indent="-180975">
              <a:defRPr sz="2000">
                <a:solidFill>
                  <a:srgbClr val="443D3A"/>
                </a:solidFill>
              </a:defRPr>
            </a:lvl1pPr>
            <a:lvl2pPr marL="449263" indent="-182563">
              <a:defRPr sz="1800">
                <a:solidFill>
                  <a:srgbClr val="443D3A"/>
                </a:solidFill>
              </a:defRPr>
            </a:lvl2pPr>
            <a:lvl3pPr marL="715963" indent="-180975">
              <a:defRPr sz="1600">
                <a:solidFill>
                  <a:srgbClr val="443D3A"/>
                </a:solidFill>
              </a:defRPr>
            </a:lvl3pPr>
            <a:lvl4pPr marL="982663" indent="-180975">
              <a:defRPr sz="1400">
                <a:solidFill>
                  <a:srgbClr val="443D3A"/>
                </a:solidFill>
              </a:defRPr>
            </a:lvl4pPr>
            <a:lvl5pPr marL="1258888" indent="-180975">
              <a:defRPr sz="1400">
                <a:solidFill>
                  <a:srgbClr val="443D3A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4563374" y="836712"/>
            <a:ext cx="0" cy="5400600"/>
          </a:xfrm>
          <a:prstGeom prst="line">
            <a:avLst/>
          </a:prstGeom>
          <a:ln w="6350">
            <a:solidFill>
              <a:srgbClr val="998B8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32932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388" y="836712"/>
            <a:ext cx="4316983" cy="432048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rgbClr val="E2231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79388" y="1412776"/>
            <a:ext cx="4318000" cy="4713387"/>
          </a:xfrm>
        </p:spPr>
        <p:txBody>
          <a:bodyPr/>
          <a:lstStyle>
            <a:lvl1pPr>
              <a:defRPr sz="2000">
                <a:solidFill>
                  <a:srgbClr val="443D3A"/>
                </a:solidFill>
              </a:defRPr>
            </a:lvl1pPr>
            <a:lvl2pPr>
              <a:defRPr sz="1800">
                <a:solidFill>
                  <a:srgbClr val="443D3A"/>
                </a:solidFill>
              </a:defRPr>
            </a:lvl2pPr>
            <a:lvl3pPr>
              <a:defRPr sz="1600">
                <a:solidFill>
                  <a:srgbClr val="443D3A"/>
                </a:solidFill>
              </a:defRPr>
            </a:lvl3pPr>
            <a:lvl4pPr>
              <a:defRPr sz="1400">
                <a:solidFill>
                  <a:srgbClr val="443D3A"/>
                </a:solidFill>
              </a:defRPr>
            </a:lvl4pPr>
            <a:lvl5pPr>
              <a:defRPr sz="1400">
                <a:solidFill>
                  <a:srgbClr val="443D3A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008" y="836712"/>
            <a:ext cx="4320605" cy="432048"/>
          </a:xfrm>
        </p:spPr>
        <p:txBody>
          <a:bodyPr anchor="b">
            <a:normAutofit/>
          </a:bodyPr>
          <a:lstStyle>
            <a:lvl1pPr marL="0" indent="0">
              <a:buNone/>
              <a:defRPr sz="2000" b="1">
                <a:solidFill>
                  <a:srgbClr val="E2231A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12776"/>
            <a:ext cx="4319588" cy="4713387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A734D-F36D-45C0-9842-8D848282F622}" type="datetimeFigureOut">
              <a:rPr lang="en-GB" smtClean="0"/>
              <a:pPr/>
              <a:t>14/04/2021</a:t>
            </a:fld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9F553-B54A-4CA0-BEC0-A005786B204D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2224" y="6511633"/>
            <a:ext cx="2895600" cy="365125"/>
          </a:xfrm>
        </p:spPr>
        <p:txBody>
          <a:bodyPr/>
          <a:lstStyle>
            <a:lvl1pPr>
              <a:defRPr sz="1000">
                <a:solidFill>
                  <a:srgbClr val="998B86"/>
                </a:solidFill>
              </a:defRPr>
            </a:lvl1pPr>
          </a:lstStyle>
          <a:p>
            <a:r>
              <a:rPr lang="en-GB" dirty="0"/>
              <a:t>© Newham College London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63374" y="836712"/>
            <a:ext cx="0" cy="5400600"/>
          </a:xfrm>
          <a:prstGeom prst="line">
            <a:avLst/>
          </a:prstGeom>
          <a:ln w="6350">
            <a:solidFill>
              <a:srgbClr val="998B8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51270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A734D-F36D-45C0-9842-8D848282F622}" type="datetimeFigureOut">
              <a:rPr lang="en-GB" smtClean="0"/>
              <a:pPr/>
              <a:t>14/04/2021</a:t>
            </a:fld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9F553-B54A-4CA0-BEC0-A005786B204D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2224" y="6511633"/>
            <a:ext cx="2895600" cy="365125"/>
          </a:xfrm>
        </p:spPr>
        <p:txBody>
          <a:bodyPr/>
          <a:lstStyle>
            <a:lvl1pPr>
              <a:defRPr sz="1000">
                <a:solidFill>
                  <a:srgbClr val="998B86"/>
                </a:solidFill>
              </a:defRPr>
            </a:lvl1pPr>
          </a:lstStyle>
          <a:p>
            <a:r>
              <a:rPr lang="en-GB" dirty="0"/>
              <a:t>© Newham College London</a:t>
            </a:r>
          </a:p>
        </p:txBody>
      </p:sp>
    </p:spTree>
    <p:extLst>
      <p:ext uri="{BB962C8B-B14F-4D97-AF65-F5344CB8AC3E}">
        <p14:creationId xmlns:p14="http://schemas.microsoft.com/office/powerpoint/2010/main" val="2253977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A734D-F36D-45C0-9842-8D848282F622}" type="datetimeFigureOut">
              <a:rPr lang="en-GB" smtClean="0"/>
              <a:pPr/>
              <a:t>14/04/2021</a:t>
            </a:fld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9F553-B54A-4CA0-BEC0-A005786B204D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2224" y="6511633"/>
            <a:ext cx="2895600" cy="365125"/>
          </a:xfrm>
        </p:spPr>
        <p:txBody>
          <a:bodyPr/>
          <a:lstStyle>
            <a:lvl1pPr>
              <a:defRPr sz="1000">
                <a:solidFill>
                  <a:srgbClr val="998B86"/>
                </a:solidFill>
              </a:defRPr>
            </a:lvl1pPr>
          </a:lstStyle>
          <a:p>
            <a:r>
              <a:rPr lang="en-GB" dirty="0"/>
              <a:t>© Newham College London</a:t>
            </a:r>
          </a:p>
        </p:txBody>
      </p:sp>
    </p:spTree>
    <p:extLst>
      <p:ext uri="{BB962C8B-B14F-4D97-AF65-F5344CB8AC3E}">
        <p14:creationId xmlns:p14="http://schemas.microsoft.com/office/powerpoint/2010/main" val="916373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96426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78014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A734D-F36D-45C0-9842-8D848282F622}" type="datetimeFigureOut">
              <a:rPr lang="en-GB" smtClean="0"/>
              <a:pPr/>
              <a:t>14/04/2021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9F553-B54A-4CA0-BEC0-A005786B204D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2224" y="6511633"/>
            <a:ext cx="2895600" cy="365125"/>
          </a:xfrm>
        </p:spPr>
        <p:txBody>
          <a:bodyPr/>
          <a:lstStyle>
            <a:lvl1pPr>
              <a:defRPr sz="1000">
                <a:solidFill>
                  <a:srgbClr val="998B86"/>
                </a:solidFill>
              </a:defRPr>
            </a:lvl1pPr>
          </a:lstStyle>
          <a:p>
            <a:r>
              <a:rPr lang="en-GB" dirty="0"/>
              <a:t>© Newham College London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3517758" y="260648"/>
            <a:ext cx="0" cy="5976664"/>
          </a:xfrm>
          <a:prstGeom prst="line">
            <a:avLst/>
          </a:prstGeom>
          <a:ln w="6350">
            <a:solidFill>
              <a:srgbClr val="998B8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462109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rgbClr val="E2231A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2A734D-F36D-45C0-9842-8D848282F622}" type="datetimeFigureOut">
              <a:rPr lang="en-GB" smtClean="0"/>
              <a:pPr/>
              <a:t>14/04/2021</a:t>
            </a:fld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09F553-B54A-4CA0-BEC0-A005786B204D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2224" y="6511633"/>
            <a:ext cx="2895600" cy="365125"/>
          </a:xfrm>
        </p:spPr>
        <p:txBody>
          <a:bodyPr/>
          <a:lstStyle>
            <a:lvl1pPr>
              <a:defRPr sz="1000">
                <a:solidFill>
                  <a:srgbClr val="998B86"/>
                </a:solidFill>
              </a:defRPr>
            </a:lvl1pPr>
          </a:lstStyle>
          <a:p>
            <a:r>
              <a:rPr lang="en-GB" dirty="0"/>
              <a:t>© Newham College London</a:t>
            </a:r>
          </a:p>
        </p:txBody>
      </p:sp>
    </p:spTree>
    <p:extLst>
      <p:ext uri="{BB962C8B-B14F-4D97-AF65-F5344CB8AC3E}">
        <p14:creationId xmlns:p14="http://schemas.microsoft.com/office/powerpoint/2010/main" val="2402160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88" y="179126"/>
            <a:ext cx="8229600" cy="450194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9387" y="836712"/>
            <a:ext cx="8780387" cy="52894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1014" y="6510127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2A734D-F36D-45C0-9842-8D848282F622}" type="datetimeFigureOut">
              <a:rPr lang="en-GB" smtClean="0"/>
              <a:pPr/>
              <a:t>14/04/2021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2224" y="6543124"/>
            <a:ext cx="2895600" cy="30175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dirty="0"/>
              <a:t>© Newham College London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09F553-B54A-4CA0-BEC0-A005786B204D}" type="slidenum">
              <a:rPr lang="en-GB" smtClean="0"/>
              <a:pPr/>
              <a:t>‹#›</a:t>
            </a:fld>
            <a:endParaRPr lang="en-GB"/>
          </a:p>
        </p:txBody>
      </p:sp>
      <p:grpSp>
        <p:nvGrpSpPr>
          <p:cNvPr id="7" name="Group 6"/>
          <p:cNvGrpSpPr/>
          <p:nvPr userDrawn="1"/>
        </p:nvGrpSpPr>
        <p:grpSpPr>
          <a:xfrm>
            <a:off x="5703876" y="5301208"/>
            <a:ext cx="3318544" cy="1492118"/>
            <a:chOff x="5703876" y="5301208"/>
            <a:chExt cx="3318544" cy="1492118"/>
          </a:xfrm>
        </p:grpSpPr>
        <p:pic>
          <p:nvPicPr>
            <p:cNvPr id="8" name="Picture 7"/>
            <p:cNvPicPr>
              <a:picLocks noChangeAspect="1"/>
            </p:cNvPicPr>
            <p:nvPr userDrawn="1"/>
          </p:nvPicPr>
          <p:blipFill>
            <a:blip r:embed="rId1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703876" y="6237312"/>
              <a:ext cx="3318544" cy="556014"/>
            </a:xfrm>
            <a:prstGeom prst="rect">
              <a:avLst/>
            </a:prstGeom>
          </p:spPr>
        </p:pic>
        <p:sp>
          <p:nvSpPr>
            <p:cNvPr id="9" name="Oval 8"/>
            <p:cNvSpPr/>
            <p:nvPr userDrawn="1"/>
          </p:nvSpPr>
          <p:spPr>
            <a:xfrm>
              <a:off x="7951663" y="5301208"/>
              <a:ext cx="1008112" cy="1008112"/>
            </a:xfrm>
            <a:prstGeom prst="ellipse">
              <a:avLst/>
            </a:prstGeom>
            <a:solidFill>
              <a:srgbClr val="E2231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" name="Oval 9"/>
            <p:cNvSpPr/>
            <p:nvPr userDrawn="1"/>
          </p:nvSpPr>
          <p:spPr>
            <a:xfrm>
              <a:off x="7475217" y="5589240"/>
              <a:ext cx="720080" cy="720080"/>
            </a:xfrm>
            <a:prstGeom prst="ellipse">
              <a:avLst/>
            </a:prstGeom>
            <a:solidFill>
              <a:srgbClr val="998B8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11" name="Group 10"/>
          <p:cNvGrpSpPr/>
          <p:nvPr userDrawn="1"/>
        </p:nvGrpSpPr>
        <p:grpSpPr>
          <a:xfrm>
            <a:off x="7996114" y="170494"/>
            <a:ext cx="965649" cy="458826"/>
            <a:chOff x="221975" y="6300688"/>
            <a:chExt cx="965649" cy="458826"/>
          </a:xfrm>
        </p:grpSpPr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1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1975" y="6300688"/>
              <a:ext cx="464318" cy="450194"/>
            </a:xfrm>
            <a:prstGeom prst="rect">
              <a:avLst/>
            </a:prstGeom>
          </p:spPr>
        </p:pic>
        <p:pic>
          <p:nvPicPr>
            <p:cNvPr id="13" name="Picture 12"/>
            <p:cNvPicPr>
              <a:picLocks noChangeAspect="1"/>
            </p:cNvPicPr>
            <p:nvPr userDrawn="1"/>
          </p:nvPicPr>
          <p:blipFill>
            <a:blip r:embed="rId1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6120" y="6309320"/>
              <a:ext cx="431504" cy="450194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64240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b="1" kern="1200">
          <a:solidFill>
            <a:srgbClr val="998B86"/>
          </a:solidFill>
          <a:latin typeface="+mj-lt"/>
          <a:ea typeface="+mj-ea"/>
          <a:cs typeface="+mj-cs"/>
        </a:defRPr>
      </a:lvl1pPr>
    </p:titleStyle>
    <p:bodyStyle>
      <a:lvl1pPr marL="180975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rgbClr val="443D3A"/>
          </a:solidFill>
          <a:latin typeface="+mn-lt"/>
          <a:ea typeface="+mn-ea"/>
          <a:cs typeface="+mn-cs"/>
        </a:defRPr>
      </a:lvl1pPr>
      <a:lvl2pPr marL="534988" indent="-268288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800" kern="1200">
          <a:solidFill>
            <a:srgbClr val="443D3A"/>
          </a:solidFill>
          <a:latin typeface="+mn-lt"/>
          <a:ea typeface="+mn-ea"/>
          <a:cs typeface="+mn-cs"/>
        </a:defRPr>
      </a:lvl2pPr>
      <a:lvl3pPr marL="801688" indent="-1714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rgbClr val="443D3A"/>
          </a:solidFill>
          <a:latin typeface="+mn-lt"/>
          <a:ea typeface="+mn-ea"/>
          <a:cs typeface="+mn-cs"/>
        </a:defRPr>
      </a:lvl3pPr>
      <a:lvl4pPr marL="1077913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400" kern="1200">
          <a:solidFill>
            <a:srgbClr val="443D3A"/>
          </a:solidFill>
          <a:latin typeface="+mn-lt"/>
          <a:ea typeface="+mn-ea"/>
          <a:cs typeface="+mn-cs"/>
        </a:defRPr>
      </a:lvl4pPr>
      <a:lvl5pPr marL="1346200" indent="-180975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rgbClr val="443D3A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www.youtube.com/watch?v=cnA0INKCu00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sv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40BF962F-4C6F-461E-86F2-C43F56CC939B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10597" y="1690688"/>
            <a:ext cx="6533402" cy="5167312"/>
          </a:xfrm>
          <a:custGeom>
            <a:avLst/>
            <a:gdLst>
              <a:gd name="connsiteX0" fmla="*/ 0 w 8711202"/>
              <a:gd name="connsiteY0" fmla="*/ 0 h 5167312"/>
              <a:gd name="connsiteX1" fmla="*/ 7243482 w 8711202"/>
              <a:gd name="connsiteY1" fmla="*/ 0 h 5167312"/>
              <a:gd name="connsiteX2" fmla="*/ 8711202 w 8711202"/>
              <a:gd name="connsiteY2" fmla="*/ 0 h 5167312"/>
              <a:gd name="connsiteX3" fmla="*/ 8711202 w 8711202"/>
              <a:gd name="connsiteY3" fmla="*/ 5167312 h 5167312"/>
              <a:gd name="connsiteX4" fmla="*/ 7243482 w 8711202"/>
              <a:gd name="connsiteY4" fmla="*/ 5167312 h 5167312"/>
              <a:gd name="connsiteX5" fmla="*/ 221324 w 8711202"/>
              <a:gd name="connsiteY5" fmla="*/ 5167312 h 5167312"/>
              <a:gd name="connsiteX6" fmla="*/ 2615203 w 8711202"/>
              <a:gd name="connsiteY6" fmla="*/ 952 h 5167312"/>
              <a:gd name="connsiteX7" fmla="*/ 0 w 8711202"/>
              <a:gd name="connsiteY7" fmla="*/ 952 h 5167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8711202" h="5167312">
                <a:moveTo>
                  <a:pt x="0" y="0"/>
                </a:moveTo>
                <a:lnTo>
                  <a:pt x="7243482" y="0"/>
                </a:lnTo>
                <a:lnTo>
                  <a:pt x="8711202" y="0"/>
                </a:lnTo>
                <a:lnTo>
                  <a:pt x="8711202" y="5167312"/>
                </a:lnTo>
                <a:lnTo>
                  <a:pt x="7243482" y="5167312"/>
                </a:lnTo>
                <a:lnTo>
                  <a:pt x="221324" y="5167312"/>
                </a:lnTo>
                <a:lnTo>
                  <a:pt x="2615203" y="952"/>
                </a:lnTo>
                <a:lnTo>
                  <a:pt x="0" y="952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2E94A4F7-38E4-45EA-8E2E-CE1B5766B4F1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691640"/>
            <a:ext cx="4448591" cy="5166360"/>
          </a:xfrm>
          <a:custGeom>
            <a:avLst/>
            <a:gdLst>
              <a:gd name="connsiteX0" fmla="*/ 0 w 5931454"/>
              <a:gd name="connsiteY0" fmla="*/ 0 h 5166360"/>
              <a:gd name="connsiteX1" fmla="*/ 5931454 w 5931454"/>
              <a:gd name="connsiteY1" fmla="*/ 0 h 5166360"/>
              <a:gd name="connsiteX2" fmla="*/ 3537575 w 5931454"/>
              <a:gd name="connsiteY2" fmla="*/ 5166360 h 5166360"/>
              <a:gd name="connsiteX3" fmla="*/ 0 w 5931454"/>
              <a:gd name="connsiteY3" fmla="*/ 5166360 h 5166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931454" h="5166360">
                <a:moveTo>
                  <a:pt x="0" y="0"/>
                </a:moveTo>
                <a:lnTo>
                  <a:pt x="5931454" y="0"/>
                </a:lnTo>
                <a:lnTo>
                  <a:pt x="3537575" y="5166360"/>
                </a:lnTo>
                <a:lnTo>
                  <a:pt x="0" y="5166360"/>
                </a:lnTo>
                <a:close/>
              </a:path>
            </a:pathLst>
          </a:custGeom>
          <a:solidFill>
            <a:schemeClr val="tx1">
              <a:alpha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5" name="Picture 4" descr="A picture containing spectacles, accessory, mirror, sunglasses&#10;&#10;Description generated with very high confidence">
            <a:extLst>
              <a:ext uri="{FF2B5EF4-FFF2-40B4-BE49-F238E27FC236}">
                <a16:creationId xmlns:a16="http://schemas.microsoft.com/office/drawing/2014/main" id="{34B3D099-C002-4FD4-A330-B0AB918EC33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/>
          <a:stretch/>
        </p:blipFill>
        <p:spPr>
          <a:xfrm>
            <a:off x="4637316" y="2968087"/>
            <a:ext cx="3878033" cy="2414075"/>
          </a:xfrm>
          <a:custGeom>
            <a:avLst/>
            <a:gdLst>
              <a:gd name="connsiteX0" fmla="*/ 0 w 4636009"/>
              <a:gd name="connsiteY0" fmla="*/ 0 h 5032375"/>
              <a:gd name="connsiteX1" fmla="*/ 4636009 w 4636009"/>
              <a:gd name="connsiteY1" fmla="*/ 0 h 5032375"/>
              <a:gd name="connsiteX2" fmla="*/ 4636009 w 4636009"/>
              <a:gd name="connsiteY2" fmla="*/ 5032375 h 5032375"/>
              <a:gd name="connsiteX3" fmla="*/ 0 w 4636009"/>
              <a:gd name="connsiteY3" fmla="*/ 5032375 h 50323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36009" h="5032375">
                <a:moveTo>
                  <a:pt x="0" y="0"/>
                </a:moveTo>
                <a:lnTo>
                  <a:pt x="4636009" y="0"/>
                </a:lnTo>
                <a:lnTo>
                  <a:pt x="4636009" y="5032375"/>
                </a:lnTo>
                <a:lnTo>
                  <a:pt x="0" y="5032375"/>
                </a:lnTo>
                <a:close/>
              </a:path>
            </a:pathLst>
          </a:custGeom>
        </p:spPr>
      </p:pic>
      <p:sp>
        <p:nvSpPr>
          <p:cNvPr id="19" name="Freeform: Shape 18">
            <a:extLst>
              <a:ext uri="{FF2B5EF4-FFF2-40B4-BE49-F238E27FC236}">
                <a16:creationId xmlns:a16="http://schemas.microsoft.com/office/drawing/2014/main" id="{05C7EBC3-4672-4DAB-81C2-58661FAFAED6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4103" y="-2"/>
            <a:ext cx="4509896" cy="1511304"/>
          </a:xfrm>
          <a:custGeom>
            <a:avLst/>
            <a:gdLst>
              <a:gd name="connsiteX0" fmla="*/ 4545473 w 6013194"/>
              <a:gd name="connsiteY0" fmla="*/ 0 h 1511304"/>
              <a:gd name="connsiteX1" fmla="*/ 6013194 w 6013194"/>
              <a:gd name="connsiteY1" fmla="*/ 0 h 1511304"/>
              <a:gd name="connsiteX2" fmla="*/ 6013194 w 6013194"/>
              <a:gd name="connsiteY2" fmla="*/ 1508760 h 1511304"/>
              <a:gd name="connsiteX3" fmla="*/ 4545474 w 6013194"/>
              <a:gd name="connsiteY3" fmla="*/ 1508760 h 1511304"/>
              <a:gd name="connsiteX4" fmla="*/ 4545474 w 6013194"/>
              <a:gd name="connsiteY4" fmla="*/ 1511304 h 1511304"/>
              <a:gd name="connsiteX5" fmla="*/ 0 w 6013194"/>
              <a:gd name="connsiteY5" fmla="*/ 1511304 h 1511304"/>
              <a:gd name="connsiteX6" fmla="*/ 697617 w 6013194"/>
              <a:gd name="connsiteY6" fmla="*/ 3 h 1511304"/>
              <a:gd name="connsiteX7" fmla="*/ 4545473 w 6013194"/>
              <a:gd name="connsiteY7" fmla="*/ 3 h 15113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013194" h="1511304">
                <a:moveTo>
                  <a:pt x="4545473" y="0"/>
                </a:moveTo>
                <a:lnTo>
                  <a:pt x="6013194" y="0"/>
                </a:lnTo>
                <a:lnTo>
                  <a:pt x="6013194" y="1508760"/>
                </a:lnTo>
                <a:lnTo>
                  <a:pt x="4545474" y="1508760"/>
                </a:lnTo>
                <a:lnTo>
                  <a:pt x="4545474" y="1511304"/>
                </a:lnTo>
                <a:lnTo>
                  <a:pt x="0" y="1511304"/>
                </a:lnTo>
                <a:lnTo>
                  <a:pt x="697617" y="3"/>
                </a:lnTo>
                <a:lnTo>
                  <a:pt x="4545473" y="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4005453" cy="1146176"/>
          </a:xfrm>
        </p:spPr>
        <p:txBody>
          <a:bodyPr>
            <a:normAutofit/>
          </a:bodyPr>
          <a:lstStyle/>
          <a:p>
            <a:r>
              <a:rPr lang="en-GB" b="1"/>
              <a:t>Today’s Menu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173288"/>
            <a:ext cx="2702378" cy="3639684"/>
          </a:xfrm>
        </p:spPr>
        <p:txBody>
          <a:bodyPr anchor="ctr">
            <a:normAutofit/>
          </a:bodyPr>
          <a:lstStyle/>
          <a:p>
            <a:r>
              <a:rPr lang="en-GB" sz="1700">
                <a:solidFill>
                  <a:schemeClr val="bg1"/>
                </a:solidFill>
              </a:rPr>
              <a:t>Gross and net profit</a:t>
            </a:r>
          </a:p>
          <a:p>
            <a:r>
              <a:rPr lang="en-GB" sz="1700">
                <a:solidFill>
                  <a:schemeClr val="bg1"/>
                </a:solidFill>
              </a:rPr>
              <a:t>Start up costs</a:t>
            </a:r>
          </a:p>
          <a:p>
            <a:r>
              <a:rPr lang="en-GB" sz="1700">
                <a:solidFill>
                  <a:schemeClr val="bg1"/>
                </a:solidFill>
              </a:rPr>
              <a:t>Direct and indirect costs</a:t>
            </a:r>
          </a:p>
          <a:p>
            <a:r>
              <a:rPr lang="en-GB" sz="1700">
                <a:solidFill>
                  <a:schemeClr val="bg1"/>
                </a:solidFill>
              </a:rPr>
              <a:t>Costings</a:t>
            </a:r>
          </a:p>
          <a:p>
            <a:r>
              <a:rPr lang="en-GB" sz="1700">
                <a:solidFill>
                  <a:schemeClr val="bg1"/>
                </a:solidFill>
              </a:rPr>
              <a:t>Pricing strategies</a:t>
            </a:r>
          </a:p>
        </p:txBody>
      </p:sp>
    </p:spTree>
    <p:extLst>
      <p:ext uri="{BB962C8B-B14F-4D97-AF65-F5344CB8AC3E}">
        <p14:creationId xmlns:p14="http://schemas.microsoft.com/office/powerpoint/2010/main" val="42394487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>
            <a:extLst>
              <a:ext uri="{FF2B5EF4-FFF2-40B4-BE49-F238E27FC236}">
                <a16:creationId xmlns:a16="http://schemas.microsoft.com/office/drawing/2014/main" id="{8D70B121-56F4-4848-B38B-182089D909F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41173" y="320040"/>
            <a:ext cx="8661654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2D72A2C9-F3CA-4216-8BAD-FA4C970C3C4E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28650" y="963877"/>
            <a:ext cx="2620771" cy="493024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lnSpc>
                <a:spcPct val="90000"/>
              </a:lnSpc>
            </a:pPr>
            <a:r>
              <a:rPr lang="en-US" altLang="en-US" sz="4400" kern="120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Service based business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732023" y="963877"/>
            <a:ext cx="4783327" cy="493024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lnSpc>
                <a:spcPct val="90000"/>
              </a:lnSpc>
            </a:pPr>
            <a:endParaRPr lang="en-US" altLang="en-US" sz="2100">
              <a:solidFill>
                <a:schemeClr val="tx1"/>
              </a:solidFill>
            </a:endParaRPr>
          </a:p>
          <a:p>
            <a:pPr indent="-228600">
              <a:lnSpc>
                <a:spcPct val="90000"/>
              </a:lnSpc>
            </a:pPr>
            <a:r>
              <a:rPr lang="en-US" altLang="en-US" sz="2100">
                <a:solidFill>
                  <a:schemeClr val="tx1"/>
                </a:solidFill>
              </a:rPr>
              <a:t>Calculate no. of productive (paid for) days (or hours) per year</a:t>
            </a:r>
          </a:p>
          <a:p>
            <a:pPr indent="-228600">
              <a:lnSpc>
                <a:spcPct val="90000"/>
              </a:lnSpc>
            </a:pPr>
            <a:endParaRPr lang="en-US" altLang="en-US" sz="2100">
              <a:solidFill>
                <a:schemeClr val="tx1"/>
              </a:solidFill>
            </a:endParaRPr>
          </a:p>
          <a:p>
            <a:pPr indent="-228600">
              <a:lnSpc>
                <a:spcPct val="90000"/>
              </a:lnSpc>
            </a:pPr>
            <a:r>
              <a:rPr lang="en-US" altLang="en-US" sz="2100">
                <a:solidFill>
                  <a:schemeClr val="tx1"/>
                </a:solidFill>
              </a:rPr>
              <a:t>Annual indirect (overhead) costs / no. productive days = daily cost</a:t>
            </a:r>
          </a:p>
          <a:p>
            <a:pPr indent="-228600">
              <a:lnSpc>
                <a:spcPct val="90000"/>
              </a:lnSpc>
            </a:pPr>
            <a:r>
              <a:rPr lang="en-US" altLang="en-US" sz="2100">
                <a:solidFill>
                  <a:schemeClr val="tx1"/>
                </a:solidFill>
              </a:rPr>
              <a:t>Daily cost + direct costs = cost per day</a:t>
            </a:r>
          </a:p>
          <a:p>
            <a:pPr indent="-228600">
              <a:lnSpc>
                <a:spcPct val="90000"/>
              </a:lnSpc>
            </a:pPr>
            <a:endParaRPr lang="en-US" altLang="en-US" sz="2100">
              <a:solidFill>
                <a:schemeClr val="tx1"/>
              </a:solidFill>
            </a:endParaRPr>
          </a:p>
          <a:p>
            <a:pPr indent="-228600">
              <a:lnSpc>
                <a:spcPct val="90000"/>
              </a:lnSpc>
            </a:pPr>
            <a:r>
              <a:rPr lang="en-US" altLang="en-US" sz="2100">
                <a:solidFill>
                  <a:schemeClr val="tx1"/>
                </a:solidFill>
              </a:rPr>
              <a:t>(but remember you haven’t made any profit yet…)</a:t>
            </a:r>
          </a:p>
          <a:p>
            <a:pPr indent="-228600">
              <a:lnSpc>
                <a:spcPct val="90000"/>
              </a:lnSpc>
            </a:pPr>
            <a:endParaRPr lang="en-US" altLang="en-US" sz="21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30624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79388"/>
            <a:ext cx="8229600" cy="449262"/>
          </a:xfrm>
        </p:spPr>
        <p:txBody>
          <a:bodyPr>
            <a:noAutofit/>
          </a:bodyPr>
          <a:lstStyle/>
          <a:p>
            <a:pPr algn="ctr" eaLnBrk="1" hangingPunct="1"/>
            <a:r>
              <a:rPr lang="en-GB" altLang="en-US" sz="4000" dirty="0">
                <a:solidFill>
                  <a:srgbClr val="0070C0"/>
                </a:solidFill>
              </a:rPr>
              <a:t>Cost Plus Pricing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914400" y="1268413"/>
            <a:ext cx="8229600" cy="4525962"/>
          </a:xfrm>
        </p:spPr>
        <p:txBody>
          <a:bodyPr>
            <a:normAutofit/>
          </a:bodyPr>
          <a:lstStyle/>
          <a:p>
            <a:pPr eaLnBrk="1" hangingPunct="1"/>
            <a:r>
              <a:rPr lang="en-GB" altLang="en-US" sz="2800" b="1" dirty="0"/>
              <a:t>Cost</a:t>
            </a:r>
            <a:r>
              <a:rPr lang="en-GB" altLang="en-US" sz="2800" dirty="0"/>
              <a:t> plus a </a:t>
            </a:r>
            <a:r>
              <a:rPr lang="en-GB" altLang="en-US" sz="2800" b="1" dirty="0"/>
              <a:t>mark up</a:t>
            </a:r>
            <a:r>
              <a:rPr lang="en-GB" altLang="en-US" sz="2800" dirty="0"/>
              <a:t> expressed as a %age</a:t>
            </a:r>
          </a:p>
          <a:p>
            <a:pPr eaLnBrk="1" hangingPunct="1"/>
            <a:r>
              <a:rPr lang="en-GB" altLang="en-US" sz="2800" dirty="0"/>
              <a:t>The </a:t>
            </a:r>
            <a:r>
              <a:rPr lang="en-GB" altLang="en-US" sz="2800" b="1" dirty="0"/>
              <a:t>mark up</a:t>
            </a:r>
            <a:r>
              <a:rPr lang="en-GB" altLang="en-US" sz="2800" dirty="0"/>
              <a:t> is what you need to add to make the desired profit</a:t>
            </a:r>
          </a:p>
          <a:p>
            <a:pPr marL="0" indent="0" eaLnBrk="1" hangingPunct="1">
              <a:buNone/>
            </a:pPr>
            <a:r>
              <a:rPr lang="en-GB" altLang="en-US" sz="2800" dirty="0"/>
              <a:t>Examples of retail mark-ups:</a:t>
            </a: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1769459" y="3041900"/>
            <a:ext cx="6001963" cy="32316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1800" dirty="0">
              <a:solidFill>
                <a:prstClr val="black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solidFill>
                  <a:prstClr val="black"/>
                </a:solidFill>
              </a:rPr>
              <a:t>Most retail : cost plus 50 per cent. 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en-GB" altLang="en-US" sz="2400" dirty="0">
                <a:solidFill>
                  <a:prstClr val="black"/>
                </a:solidFill>
              </a:rPr>
              <a:t>Restaurants: cost plus 60 per cent or more</a:t>
            </a:r>
            <a:endParaRPr lang="en-GB" altLang="en-US" sz="1800" dirty="0">
              <a:solidFill>
                <a:prstClr val="black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solidFill>
                  <a:prstClr val="black"/>
                </a:solidFill>
              </a:rPr>
              <a:t>Branded clothing: cost plus 135 per cent.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solidFill>
                  <a:prstClr val="black"/>
                </a:solidFill>
              </a:rPr>
              <a:t>Jewellery: cost plus 250 per cent or more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en-GB" altLang="en-US" sz="2400" dirty="0">
              <a:solidFill>
                <a:prstClr val="black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solidFill>
                  <a:prstClr val="black"/>
                </a:solidFill>
              </a:rPr>
              <a:t>Example: Item costs £20, mark up is 50%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GB" altLang="en-US" sz="2400" dirty="0">
                <a:solidFill>
                  <a:prstClr val="black"/>
                </a:solidFill>
              </a:rPr>
              <a:t>£20 x 0.5 = £10; £10 plus £20 = £30</a:t>
            </a:r>
            <a:r>
              <a:rPr lang="en-GB" altLang="en-US" sz="1800" dirty="0">
                <a:solidFill>
                  <a:prstClr val="black"/>
                </a:solidFill>
              </a:rPr>
              <a:t>.</a:t>
            </a:r>
          </a:p>
          <a:p>
            <a:pPr algn="ctr">
              <a:spcBef>
                <a:spcPct val="0"/>
              </a:spcBef>
              <a:buFontTx/>
              <a:buNone/>
            </a:pPr>
            <a:endParaRPr lang="en-GB" altLang="en-US" sz="18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59820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>
            <a:extLst>
              <a:ext uri="{FF2B5EF4-FFF2-40B4-BE49-F238E27FC236}">
                <a16:creationId xmlns:a16="http://schemas.microsoft.com/office/drawing/2014/main" id="{8D70B121-56F4-4848-B38B-182089D909F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41173" y="320040"/>
            <a:ext cx="8661654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2D72A2C9-F3CA-4216-8BAD-FA4C970C3C4E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1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28650" y="963877"/>
            <a:ext cx="2620771" cy="493024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lnSpc>
                <a:spcPct val="90000"/>
              </a:lnSpc>
            </a:pPr>
            <a:r>
              <a:rPr lang="en-US" altLang="en-US" sz="4400" kern="120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Cost Plus Pricing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732023" y="963877"/>
            <a:ext cx="4783327" cy="493024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lnSpc>
                <a:spcPct val="90000"/>
              </a:lnSpc>
            </a:pPr>
            <a:endParaRPr lang="en-US" altLang="en-US" sz="2100">
              <a:solidFill>
                <a:schemeClr val="tx1"/>
              </a:solidFill>
            </a:endParaRPr>
          </a:p>
          <a:p>
            <a:pPr indent="-228600">
              <a:lnSpc>
                <a:spcPct val="90000"/>
              </a:lnSpc>
            </a:pPr>
            <a:r>
              <a:rPr lang="en-US" altLang="en-US" sz="2100">
                <a:solidFill>
                  <a:schemeClr val="tx1"/>
                </a:solidFill>
              </a:rPr>
              <a:t>Does not take into account the price of competing products </a:t>
            </a:r>
          </a:p>
          <a:p>
            <a:pPr indent="-228600">
              <a:lnSpc>
                <a:spcPct val="90000"/>
              </a:lnSpc>
            </a:pPr>
            <a:endParaRPr lang="en-US" altLang="en-US" sz="2100">
              <a:solidFill>
                <a:schemeClr val="tx1"/>
              </a:solidFill>
            </a:endParaRPr>
          </a:p>
          <a:p>
            <a:pPr indent="-228600">
              <a:lnSpc>
                <a:spcPct val="90000"/>
              </a:lnSpc>
            </a:pPr>
            <a:r>
              <a:rPr lang="en-US" altLang="en-US" sz="2100">
                <a:solidFill>
                  <a:schemeClr val="tx1"/>
                </a:solidFill>
              </a:rPr>
              <a:t>Ignores what the product is worth to the buyer </a:t>
            </a:r>
          </a:p>
        </p:txBody>
      </p:sp>
    </p:spTree>
    <p:extLst>
      <p:ext uri="{BB962C8B-B14F-4D97-AF65-F5344CB8AC3E}">
        <p14:creationId xmlns:p14="http://schemas.microsoft.com/office/powerpoint/2010/main" val="14862957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>
            <a:extLst>
              <a:ext uri="{FF2B5EF4-FFF2-40B4-BE49-F238E27FC236}">
                <a16:creationId xmlns:a16="http://schemas.microsoft.com/office/drawing/2014/main" id="{8D70B121-56F4-4848-B38B-182089D909F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41173" y="320040"/>
            <a:ext cx="8661654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2D72A2C9-F3CA-4216-8BAD-FA4C970C3C4E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28650" y="963877"/>
            <a:ext cx="2620771" cy="493024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lnSpc>
                <a:spcPct val="90000"/>
              </a:lnSpc>
            </a:pPr>
            <a:r>
              <a:rPr lang="en-US" altLang="en-US" sz="4400" kern="120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Value Based Pricing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732023" y="963877"/>
            <a:ext cx="4783327" cy="493024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lnSpc>
                <a:spcPct val="90000"/>
              </a:lnSpc>
            </a:pPr>
            <a:endParaRPr lang="en-US" altLang="en-US" sz="2100" dirty="0">
              <a:solidFill>
                <a:schemeClr val="tx1"/>
              </a:solidFill>
            </a:endParaRPr>
          </a:p>
          <a:p>
            <a:pPr indent="-228600">
              <a:lnSpc>
                <a:spcPct val="90000"/>
              </a:lnSpc>
            </a:pPr>
            <a:r>
              <a:rPr lang="en-US" altLang="en-US" sz="2100" dirty="0">
                <a:solidFill>
                  <a:schemeClr val="tx1"/>
                </a:solidFill>
              </a:rPr>
              <a:t>What’s it worth?</a:t>
            </a:r>
          </a:p>
          <a:p>
            <a:pPr indent="-228600">
              <a:lnSpc>
                <a:spcPct val="90000"/>
              </a:lnSpc>
            </a:pPr>
            <a:r>
              <a:rPr lang="en-US" altLang="en-US" sz="2100" dirty="0">
                <a:solidFill>
                  <a:schemeClr val="tx1"/>
                </a:solidFill>
              </a:rPr>
              <a:t>Ask your customers</a:t>
            </a:r>
          </a:p>
          <a:p>
            <a:pPr indent="-228600">
              <a:lnSpc>
                <a:spcPct val="90000"/>
              </a:lnSpc>
            </a:pPr>
            <a:r>
              <a:rPr lang="en-US" altLang="en-US" sz="2100" dirty="0">
                <a:solidFill>
                  <a:schemeClr val="tx1"/>
                </a:solidFill>
              </a:rPr>
              <a:t>Choose a competitor : How much is your product or service? How much is your competitor’s? </a:t>
            </a:r>
          </a:p>
          <a:p>
            <a:pPr indent="-228600">
              <a:lnSpc>
                <a:spcPct val="90000"/>
              </a:lnSpc>
            </a:pPr>
            <a:r>
              <a:rPr lang="en-US" altLang="en-US" sz="2100" dirty="0">
                <a:solidFill>
                  <a:schemeClr val="tx1"/>
                </a:solidFill>
              </a:rPr>
              <a:t>What are </a:t>
            </a:r>
            <a:r>
              <a:rPr lang="en-US" altLang="en-US" sz="2100" b="1" dirty="0">
                <a:solidFill>
                  <a:schemeClr val="tx1"/>
                </a:solidFill>
              </a:rPr>
              <a:t>all</a:t>
            </a:r>
            <a:r>
              <a:rPr lang="en-US" altLang="en-US" sz="2100" dirty="0">
                <a:solidFill>
                  <a:schemeClr val="tx1"/>
                </a:solidFill>
              </a:rPr>
              <a:t> of the differences? </a:t>
            </a:r>
          </a:p>
          <a:p>
            <a:pPr indent="-228600">
              <a:lnSpc>
                <a:spcPct val="90000"/>
              </a:lnSpc>
            </a:pPr>
            <a:r>
              <a:rPr lang="en-US" altLang="en-US" sz="2100" dirty="0">
                <a:solidFill>
                  <a:schemeClr val="tx1"/>
                </a:solidFill>
              </a:rPr>
              <a:t>Tweak this price up or down based on your judgement and experience</a:t>
            </a:r>
          </a:p>
          <a:p>
            <a:pPr indent="-228600">
              <a:lnSpc>
                <a:spcPct val="90000"/>
              </a:lnSpc>
            </a:pPr>
            <a:endParaRPr lang="en-US" altLang="en-US" sz="21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09466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1" name="Rectangle 73">
            <a:extLst>
              <a:ext uri="{FF2B5EF4-FFF2-40B4-BE49-F238E27FC236}">
                <a16:creationId xmlns:a16="http://schemas.microsoft.com/office/drawing/2014/main" id="{08E89D5E-1885-4160-AC77-CC471DD1D0DB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7700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272" name="Straight Connector 75">
            <a:extLst>
              <a:ext uri="{FF2B5EF4-FFF2-40B4-BE49-F238E27FC236}">
                <a16:creationId xmlns:a16="http://schemas.microsoft.com/office/drawing/2014/main" id="{550D2BD1-98F9-412D-905B-3A843EF4078B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571500" y="2971800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707457" y="712269"/>
            <a:ext cx="2528249" cy="5502264"/>
          </a:xfr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US" altLang="en-US" sz="44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Value based pricing</a:t>
            </a:r>
          </a:p>
        </p:txBody>
      </p:sp>
      <p:graphicFrame>
        <p:nvGraphicFramePr>
          <p:cNvPr id="11273" name="Rectangle 3"/>
          <p:cNvGraphicFramePr/>
          <p:nvPr>
            <p:extLst>
              <p:ext uri="{D42A27DB-BD31-4B8C-83A1-F6EECF244321}">
                <p14:modId xmlns:p14="http://schemas.microsoft.com/office/powerpoint/2010/main" val="1768992906"/>
              </p:ext>
            </p:extLst>
          </p:nvPr>
        </p:nvGraphicFramePr>
        <p:xfrm>
          <a:off x="3960018" y="642938"/>
          <a:ext cx="4701779" cy="5572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4052630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79388"/>
            <a:ext cx="8229600" cy="449262"/>
          </a:xfrm>
        </p:spPr>
        <p:txBody>
          <a:bodyPr>
            <a:noAutofit/>
          </a:bodyPr>
          <a:lstStyle/>
          <a:p>
            <a:pPr algn="ctr" eaLnBrk="1" hangingPunct="1"/>
            <a:r>
              <a:rPr lang="en-GB" altLang="en-US" sz="4000" dirty="0">
                <a:solidFill>
                  <a:srgbClr val="0070C0"/>
                </a:solidFill>
              </a:rPr>
              <a:t>Setting prices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0" y="836613"/>
            <a:ext cx="8780463" cy="5289550"/>
          </a:xfrm>
        </p:spPr>
        <p:txBody>
          <a:bodyPr>
            <a:normAutofit/>
          </a:bodyPr>
          <a:lstStyle/>
          <a:p>
            <a:pPr marL="609600" indent="-609600" eaLnBrk="1" hangingPunct="1">
              <a:buFontTx/>
              <a:buNone/>
            </a:pPr>
            <a:endParaRPr lang="en-GB" altLang="en-US" sz="2800" dirty="0"/>
          </a:p>
        </p:txBody>
      </p:sp>
    </p:spTree>
    <p:extLst>
      <p:ext uri="{BB962C8B-B14F-4D97-AF65-F5344CB8AC3E}">
        <p14:creationId xmlns:p14="http://schemas.microsoft.com/office/powerpoint/2010/main" val="28620009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GB" altLang="en-US" sz="4000" dirty="0">
                <a:solidFill>
                  <a:srgbClr val="0070C0"/>
                </a:solidFill>
              </a:rPr>
              <a:t>Gross and net profit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341438"/>
            <a:ext cx="8229600" cy="4525962"/>
          </a:xfrm>
        </p:spPr>
        <p:txBody>
          <a:bodyPr/>
          <a:lstStyle/>
          <a:p>
            <a:pPr>
              <a:buNone/>
            </a:pPr>
            <a:r>
              <a:rPr lang="en-GB" altLang="en-US" sz="2800" b="1" dirty="0">
                <a:hlinkClick r:id="rId2"/>
              </a:rPr>
              <a:t>https://www.youtube.com/watch?v=cnA0INKCu00</a:t>
            </a:r>
            <a:endParaRPr lang="en-GB" altLang="en-US" sz="2800" b="1" dirty="0"/>
          </a:p>
          <a:p>
            <a:pPr>
              <a:buNone/>
            </a:pPr>
            <a:endParaRPr lang="en-GB" altLang="en-US" b="1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2206846"/>
            <a:ext cx="3700344" cy="33103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3251249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GB" altLang="en-US" sz="4000" dirty="0">
                <a:solidFill>
                  <a:srgbClr val="0070C0"/>
                </a:solidFill>
              </a:rPr>
              <a:t>Gross and net profit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341438"/>
            <a:ext cx="8229600" cy="4525962"/>
          </a:xfrm>
        </p:spPr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en-GB" altLang="en-US" sz="2800" b="1" dirty="0">
                <a:solidFill>
                  <a:schemeClr val="tx1"/>
                </a:solidFill>
              </a:rPr>
              <a:t>Sales revenue		£8,000</a:t>
            </a:r>
          </a:p>
          <a:p>
            <a:pPr eaLnBrk="1" hangingPunct="1">
              <a:buFontTx/>
              <a:buNone/>
            </a:pPr>
            <a:r>
              <a:rPr lang="en-GB" altLang="en-US" sz="2800" b="1" dirty="0">
                <a:solidFill>
                  <a:schemeClr val="tx1"/>
                </a:solidFill>
              </a:rPr>
              <a:t>Less cost of sales</a:t>
            </a:r>
          </a:p>
          <a:p>
            <a:pPr eaLnBrk="1" hangingPunct="1">
              <a:buFontTx/>
              <a:buNone/>
            </a:pPr>
            <a:r>
              <a:rPr lang="en-GB" altLang="en-US" sz="2400" b="1" dirty="0">
                <a:solidFill>
                  <a:schemeClr val="tx1"/>
                </a:solidFill>
              </a:rPr>
              <a:t>(direct costs) </a:t>
            </a:r>
            <a:r>
              <a:rPr lang="en-GB" altLang="en-US" sz="2800" b="1" dirty="0">
                <a:solidFill>
                  <a:schemeClr val="tx1"/>
                </a:solidFill>
              </a:rPr>
              <a:t>			£5,000</a:t>
            </a:r>
          </a:p>
          <a:p>
            <a:pPr eaLnBrk="1" hangingPunct="1">
              <a:buFontTx/>
              <a:buNone/>
            </a:pPr>
            <a:endParaRPr lang="en-GB" altLang="en-US" sz="900" b="1" i="1" dirty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</a:pPr>
            <a:r>
              <a:rPr lang="en-GB" altLang="en-US" sz="2800" b="1" i="1" u="sng" dirty="0">
                <a:solidFill>
                  <a:schemeClr val="tx1"/>
                </a:solidFill>
              </a:rPr>
              <a:t>Gross profit			£3,000</a:t>
            </a:r>
          </a:p>
          <a:p>
            <a:pPr eaLnBrk="1" hangingPunct="1">
              <a:buFontTx/>
              <a:buNone/>
            </a:pPr>
            <a:endParaRPr lang="en-GB" altLang="en-US" sz="2800" b="1" dirty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</a:pPr>
            <a:r>
              <a:rPr lang="en-GB" altLang="en-US" sz="2800" b="1" dirty="0">
                <a:solidFill>
                  <a:schemeClr val="tx1"/>
                </a:solidFill>
              </a:rPr>
              <a:t>Less other expenses	£2,000</a:t>
            </a:r>
          </a:p>
          <a:p>
            <a:pPr eaLnBrk="1" hangingPunct="1">
              <a:buFontTx/>
              <a:buNone/>
            </a:pPr>
            <a:r>
              <a:rPr lang="en-GB" altLang="en-US" sz="2400" b="1">
                <a:solidFill>
                  <a:schemeClr val="tx1"/>
                </a:solidFill>
              </a:rPr>
              <a:t>(overheads, tax)</a:t>
            </a:r>
            <a:endParaRPr lang="en-GB" altLang="en-US" sz="2400" b="1" dirty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</a:pPr>
            <a:endParaRPr lang="en-GB" altLang="en-US" sz="700" b="1" dirty="0">
              <a:solidFill>
                <a:schemeClr val="tx1"/>
              </a:solidFill>
            </a:endParaRPr>
          </a:p>
          <a:p>
            <a:pPr eaLnBrk="1" hangingPunct="1">
              <a:buFontTx/>
              <a:buNone/>
            </a:pPr>
            <a:r>
              <a:rPr lang="en-GB" altLang="en-US" sz="2800" b="1" i="1" u="sng" dirty="0">
                <a:solidFill>
                  <a:schemeClr val="tx1"/>
                </a:solidFill>
              </a:rPr>
              <a:t>Net profit			£1,000</a:t>
            </a:r>
          </a:p>
        </p:txBody>
      </p:sp>
    </p:spTree>
    <p:extLst>
      <p:ext uri="{BB962C8B-B14F-4D97-AF65-F5344CB8AC3E}">
        <p14:creationId xmlns:p14="http://schemas.microsoft.com/office/powerpoint/2010/main" val="133896666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5106" name="Rectangle 2">
            <a:extLst>
              <a:ext uri="{FF2B5EF4-FFF2-40B4-BE49-F238E27FC236}">
                <a16:creationId xmlns:a16="http://schemas.microsoft.com/office/drawing/2014/main" id="{2805F2F6-1E43-4A24-846A-1C5B5026F74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altLang="en-US"/>
              <a:t>Protecting Your Business</a:t>
            </a:r>
          </a:p>
        </p:txBody>
      </p:sp>
      <p:sp>
        <p:nvSpPr>
          <p:cNvPr id="815107" name="Rectangle 3">
            <a:extLst>
              <a:ext uri="{FF2B5EF4-FFF2-40B4-BE49-F238E27FC236}">
                <a16:creationId xmlns:a16="http://schemas.microsoft.com/office/drawing/2014/main" id="{7C494547-33D4-4A09-B9F0-987DA0E03F9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/>
              <a:t>Business Insurance</a:t>
            </a:r>
          </a:p>
          <a:p>
            <a:r>
              <a:rPr lang="en-GB" altLang="en-US"/>
              <a:t>Public Liability</a:t>
            </a:r>
          </a:p>
          <a:p>
            <a:r>
              <a:rPr lang="en-GB" altLang="en-US"/>
              <a:t>Employee Liability</a:t>
            </a:r>
          </a:p>
          <a:p>
            <a:r>
              <a:rPr lang="en-GB" altLang="en-US"/>
              <a:t>Professional Indemnity</a:t>
            </a:r>
          </a:p>
          <a:p>
            <a:r>
              <a:rPr lang="en-GB" altLang="en-US"/>
              <a:t>Business Interruption</a:t>
            </a:r>
          </a:p>
          <a:p>
            <a:r>
              <a:rPr lang="en-GB" altLang="en-US"/>
              <a:t>Personal Interruption</a:t>
            </a:r>
          </a:p>
          <a:p>
            <a:r>
              <a:rPr lang="en-GB" altLang="en-US"/>
              <a:t>Income protection and critical illness</a:t>
            </a:r>
          </a:p>
          <a:p>
            <a:endParaRPr lang="en-GB" alt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377A6F-141E-4DF5-950F-F5F059CA5978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</p:spPr>
        <p:txBody>
          <a:bodyPr/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altLang="en-US" sz="2000" b="0" i="0" u="none" strike="noStrike" kern="1200" cap="none" spc="0" normalizeH="0" baseline="0" noProof="0">
                <a:ln>
                  <a:noFill/>
                </a:ln>
                <a:solidFill>
                  <a:srgbClr val="CC0066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be inspired</a:t>
            </a:r>
            <a:endParaRPr kumimoji="0" lang="en-GB" altLang="en-US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474150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Rectangle 73">
            <a:extLst>
              <a:ext uri="{FF2B5EF4-FFF2-40B4-BE49-F238E27FC236}">
                <a16:creationId xmlns:a16="http://schemas.microsoft.com/office/drawing/2014/main" id="{08E89D5E-1885-4160-AC77-CC471DD1D0DB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3477006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550D2BD1-98F9-412D-905B-3A843EF4078B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571500" y="2971800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707457" y="712269"/>
            <a:ext cx="2528249" cy="5502264"/>
          </a:xfrm>
        </p:spPr>
        <p:txBody>
          <a:bodyPr>
            <a:normAutofit/>
          </a:bodyPr>
          <a:lstStyle/>
          <a:p>
            <a:r>
              <a:rPr lang="en-GB" altLang="en-US">
                <a:solidFill>
                  <a:srgbClr val="FFFFFF"/>
                </a:solidFill>
              </a:rPr>
              <a:t>Start Up Costs</a:t>
            </a:r>
          </a:p>
        </p:txBody>
      </p:sp>
      <p:graphicFrame>
        <p:nvGraphicFramePr>
          <p:cNvPr id="11269" name="Rectangle 3"/>
          <p:cNvGraphicFramePr/>
          <p:nvPr>
            <p:extLst>
              <p:ext uri="{D42A27DB-BD31-4B8C-83A1-F6EECF244321}">
                <p14:modId xmlns:p14="http://schemas.microsoft.com/office/powerpoint/2010/main" val="3329206091"/>
              </p:ext>
            </p:extLst>
          </p:nvPr>
        </p:nvGraphicFramePr>
        <p:xfrm>
          <a:off x="3960018" y="642938"/>
          <a:ext cx="4701779" cy="55721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13039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>
            <a:extLst>
              <a:ext uri="{FF2B5EF4-FFF2-40B4-BE49-F238E27FC236}">
                <a16:creationId xmlns:a16="http://schemas.microsoft.com/office/drawing/2014/main" id="{8CE06232-69FD-453D-8EB2-706087A9021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86295" y="-2"/>
            <a:ext cx="5157705" cy="6858002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622335" y="2745736"/>
            <a:ext cx="2774103" cy="1366528"/>
          </a:xfrm>
          <a:solidFill>
            <a:schemeClr val="bg1">
              <a:alpha val="50000"/>
            </a:schemeClr>
          </a:solidFill>
          <a:ln w="25400" cap="sq">
            <a:solidFill>
              <a:schemeClr val="tx1"/>
            </a:solidFill>
            <a:miter lim="800000"/>
          </a:ln>
        </p:spPr>
        <p:txBody>
          <a:bodyPr>
            <a:normAutofit/>
          </a:bodyPr>
          <a:lstStyle/>
          <a:p>
            <a:pPr algn="ctr"/>
            <a:r>
              <a:rPr lang="en-GB" altLang="en-US">
                <a:solidFill>
                  <a:schemeClr val="tx1"/>
                </a:solidFill>
              </a:rPr>
              <a:t>Start Up Costs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36886" y="332656"/>
            <a:ext cx="4056522" cy="6525344"/>
          </a:xfrm>
          <a:noFill/>
        </p:spPr>
        <p:txBody>
          <a:bodyPr anchor="ctr">
            <a:normAutofit/>
          </a:bodyPr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en-GB" altLang="en-US" sz="1300" dirty="0">
              <a:solidFill>
                <a:schemeClr val="bg1"/>
              </a:solidFill>
            </a:endParaRPr>
          </a:p>
          <a:p>
            <a:pPr eaLnBrk="1" hangingPunct="1">
              <a:lnSpc>
                <a:spcPct val="90000"/>
              </a:lnSpc>
            </a:pPr>
            <a:r>
              <a:rPr lang="en-GB" altLang="en-US" sz="1300" b="1" dirty="0">
                <a:solidFill>
                  <a:schemeClr val="bg1"/>
                </a:solidFill>
                <a:latin typeface="+mj-lt"/>
              </a:rPr>
              <a:t>Cost of sales</a:t>
            </a:r>
            <a:r>
              <a:rPr lang="en-GB" altLang="en-US" sz="1300" dirty="0">
                <a:solidFill>
                  <a:schemeClr val="bg1"/>
                </a:solidFill>
                <a:latin typeface="+mj-lt"/>
              </a:rPr>
              <a:t>:  raw materials, manufacturing equipment, shipping, packaging, warehousing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GB" altLang="en-US" sz="1300" dirty="0">
              <a:solidFill>
                <a:schemeClr val="bg1"/>
              </a:solidFill>
              <a:latin typeface="+mj-lt"/>
            </a:endParaRPr>
          </a:p>
          <a:p>
            <a:pPr eaLnBrk="1" hangingPunct="1">
              <a:lnSpc>
                <a:spcPct val="90000"/>
              </a:lnSpc>
            </a:pPr>
            <a:r>
              <a:rPr lang="en-GB" altLang="en-US" sz="1300" b="1" dirty="0">
                <a:solidFill>
                  <a:schemeClr val="bg1"/>
                </a:solidFill>
                <a:latin typeface="+mj-lt"/>
              </a:rPr>
              <a:t>Professional fees</a:t>
            </a:r>
            <a:r>
              <a:rPr lang="en-GB" altLang="en-US" sz="1300" dirty="0">
                <a:solidFill>
                  <a:schemeClr val="bg1"/>
                </a:solidFill>
                <a:latin typeface="+mj-lt"/>
              </a:rPr>
              <a:t>:  Setting up legal structure, trademarks, copyrights, patents, drafting partnership or non-disclosure agreements, accountant, coach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GB" altLang="en-US" sz="1300" dirty="0">
              <a:solidFill>
                <a:schemeClr val="bg1"/>
              </a:solidFill>
              <a:latin typeface="+mj-lt"/>
            </a:endParaRPr>
          </a:p>
          <a:p>
            <a:pPr eaLnBrk="1" hangingPunct="1">
              <a:lnSpc>
                <a:spcPct val="90000"/>
              </a:lnSpc>
            </a:pPr>
            <a:r>
              <a:rPr lang="en-GB" altLang="en-US" sz="1300" b="1" dirty="0">
                <a:solidFill>
                  <a:schemeClr val="bg1"/>
                </a:solidFill>
                <a:latin typeface="+mj-lt"/>
              </a:rPr>
              <a:t>Technology costs:  </a:t>
            </a:r>
            <a:r>
              <a:rPr lang="en-GB" altLang="en-US" sz="1300" dirty="0">
                <a:solidFill>
                  <a:schemeClr val="bg1"/>
                </a:solidFill>
                <a:latin typeface="+mj-lt"/>
              </a:rPr>
              <a:t>Computer hardware and software, printers, mobiles, website development, internet access, security measures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GB" altLang="en-US" sz="1300" dirty="0">
              <a:solidFill>
                <a:schemeClr val="bg1"/>
              </a:solidFill>
              <a:latin typeface="+mj-lt"/>
            </a:endParaRPr>
          </a:p>
          <a:p>
            <a:pPr eaLnBrk="1" hangingPunct="1">
              <a:lnSpc>
                <a:spcPct val="90000"/>
              </a:lnSpc>
            </a:pPr>
            <a:r>
              <a:rPr lang="en-GB" altLang="en-US" sz="1300" b="1" dirty="0">
                <a:solidFill>
                  <a:schemeClr val="bg1"/>
                </a:solidFill>
                <a:latin typeface="+mj-lt"/>
              </a:rPr>
              <a:t>Admin costs:  </a:t>
            </a:r>
            <a:r>
              <a:rPr lang="en-GB" altLang="en-US" sz="1300" dirty="0">
                <a:solidFill>
                  <a:schemeClr val="bg1"/>
                </a:solidFill>
                <a:latin typeface="+mj-lt"/>
              </a:rPr>
              <a:t>Business insurance, office supplies, licenses and permits, postage, parking, rent, utilities, phone bills, copier, desks, chairs, filing cabinets, stationery – anything else you need to have on a daily basis to operate a business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GB" altLang="en-US" sz="1300" dirty="0">
              <a:solidFill>
                <a:schemeClr val="bg1"/>
              </a:solidFill>
              <a:latin typeface="+mj-lt"/>
            </a:endParaRPr>
          </a:p>
          <a:p>
            <a:pPr eaLnBrk="1" hangingPunct="1">
              <a:lnSpc>
                <a:spcPct val="90000"/>
              </a:lnSpc>
            </a:pPr>
            <a:r>
              <a:rPr lang="en-GB" altLang="en-US" sz="1300" b="1" dirty="0">
                <a:solidFill>
                  <a:schemeClr val="bg1"/>
                </a:solidFill>
                <a:latin typeface="+mj-lt"/>
              </a:rPr>
              <a:t>Sales and marketing costs:</a:t>
            </a:r>
            <a:r>
              <a:rPr lang="en-GB" altLang="en-US" sz="1300" dirty="0">
                <a:solidFill>
                  <a:schemeClr val="bg1"/>
                </a:solidFill>
                <a:latin typeface="+mj-lt"/>
              </a:rPr>
              <a:t> designing and printing stationery, marketing materials, advertising, trade show attendance, networking fees, mailing or lead lists  </a:t>
            </a:r>
          </a:p>
          <a:p>
            <a:pPr marL="0" indent="0" eaLnBrk="1" hangingPunct="1">
              <a:lnSpc>
                <a:spcPct val="90000"/>
              </a:lnSpc>
              <a:buNone/>
            </a:pPr>
            <a:endParaRPr lang="en-GB" altLang="en-US" sz="1300" dirty="0">
              <a:solidFill>
                <a:schemeClr val="bg1"/>
              </a:solidFill>
              <a:latin typeface="+mj-lt"/>
            </a:endParaRPr>
          </a:p>
          <a:p>
            <a:pPr eaLnBrk="1" hangingPunct="1">
              <a:lnSpc>
                <a:spcPct val="90000"/>
              </a:lnSpc>
            </a:pPr>
            <a:r>
              <a:rPr lang="en-GB" altLang="en-US" sz="1300" b="1" dirty="0">
                <a:solidFill>
                  <a:schemeClr val="bg1"/>
                </a:solidFill>
                <a:latin typeface="+mj-lt"/>
              </a:rPr>
              <a:t>Wages and benefits</a:t>
            </a:r>
            <a:r>
              <a:rPr lang="en-GB" altLang="en-US" sz="1300" dirty="0">
                <a:solidFill>
                  <a:schemeClr val="bg1"/>
                </a:solidFill>
                <a:latin typeface="+mj-lt"/>
              </a:rPr>
              <a:t>:  Employee salaries, payroll taxes, benefits</a:t>
            </a:r>
          </a:p>
        </p:txBody>
      </p:sp>
    </p:spTree>
    <p:extLst>
      <p:ext uri="{BB962C8B-B14F-4D97-AF65-F5344CB8AC3E}">
        <p14:creationId xmlns:p14="http://schemas.microsoft.com/office/powerpoint/2010/main" val="39032788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7" name="Rectangle 135">
            <a:extLst>
              <a:ext uri="{FF2B5EF4-FFF2-40B4-BE49-F238E27FC236}">
                <a16:creationId xmlns:a16="http://schemas.microsoft.com/office/drawing/2014/main" id="{59A309A7-1751-4ABE-A3C1-EEC40366AD89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566660" y="0"/>
            <a:ext cx="1577340" cy="6858000"/>
          </a:xfrm>
          <a:prstGeom prst="rect">
            <a:avLst/>
          </a:prstGeom>
          <a:solidFill>
            <a:srgbClr val="46566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318" name="Oval 137">
            <a:extLst>
              <a:ext uri="{FF2B5EF4-FFF2-40B4-BE49-F238E27FC236}">
                <a16:creationId xmlns:a16="http://schemas.microsoft.com/office/drawing/2014/main" id="{967D8EB6-EAE1-4F9C-B398-83321E287204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86550" y="2358913"/>
            <a:ext cx="1605129" cy="2140172"/>
          </a:xfrm>
          <a:prstGeom prst="ellipse">
            <a:avLst/>
          </a:prstGeom>
          <a:solidFill>
            <a:srgbClr val="FFFFFF"/>
          </a:solidFill>
          <a:ln>
            <a:solidFill>
              <a:srgbClr val="4A85C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1" name="Graphic 70">
            <a:extLst>
              <a:ext uri="{FF2B5EF4-FFF2-40B4-BE49-F238E27FC236}">
                <a16:creationId xmlns:a16="http://schemas.microsoft.com/office/drawing/2014/main" id="{DF0EDE2E-DA7A-4F4E-95DE-2519D854961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940831" y="2880717"/>
            <a:ext cx="1096566" cy="1096566"/>
          </a:xfrm>
          <a:prstGeom prst="rect">
            <a:avLst/>
          </a:prstGeom>
        </p:spPr>
      </p:pic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852321" y="627564"/>
            <a:ext cx="5605629" cy="1325563"/>
          </a:xfrm>
        </p:spPr>
        <p:txBody>
          <a:bodyPr>
            <a:normAutofit/>
          </a:bodyPr>
          <a:lstStyle/>
          <a:p>
            <a:r>
              <a:rPr lang="en-GB" altLang="en-US" dirty="0"/>
              <a:t>Limiting Start Up Costs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852321" y="2278173"/>
            <a:ext cx="4850901" cy="3450613"/>
          </a:xfrm>
        </p:spPr>
        <p:txBody>
          <a:bodyPr anchor="ctr">
            <a:normAutofit/>
          </a:bodyPr>
          <a:lstStyle/>
          <a:p>
            <a:pPr eaLnBrk="1" hangingPunct="1">
              <a:buFontTx/>
              <a:buNone/>
            </a:pPr>
            <a:r>
              <a:rPr lang="en-GB" altLang="en-US" sz="1900" dirty="0"/>
              <a:t>The less you spend, the less you’ll have to</a:t>
            </a:r>
          </a:p>
          <a:p>
            <a:pPr eaLnBrk="1" hangingPunct="1">
              <a:buFontTx/>
              <a:buNone/>
            </a:pPr>
            <a:r>
              <a:rPr lang="en-GB" altLang="en-US" sz="1900" dirty="0"/>
              <a:t>turnover to cover all of your costs</a:t>
            </a:r>
          </a:p>
          <a:p>
            <a:pPr eaLnBrk="1" hangingPunct="1">
              <a:buFontTx/>
              <a:buNone/>
            </a:pPr>
            <a:endParaRPr lang="en-GB" altLang="en-US" sz="1900" dirty="0"/>
          </a:p>
          <a:p>
            <a:pPr eaLnBrk="1" hangingPunct="1">
              <a:buFontTx/>
              <a:buNone/>
            </a:pPr>
            <a:r>
              <a:rPr lang="en-GB" altLang="en-US" sz="1900" dirty="0"/>
              <a:t>The more likely you’ll be able to afford any</a:t>
            </a:r>
          </a:p>
          <a:p>
            <a:pPr eaLnBrk="1" hangingPunct="1">
              <a:buFontTx/>
              <a:buNone/>
            </a:pPr>
            <a:r>
              <a:rPr lang="en-GB" altLang="en-US" sz="1900" dirty="0"/>
              <a:t>unexpected costs</a:t>
            </a:r>
          </a:p>
          <a:p>
            <a:pPr eaLnBrk="1" hangingPunct="1">
              <a:buFontTx/>
              <a:buNone/>
            </a:pPr>
            <a:endParaRPr lang="en-GB" altLang="en-US" sz="19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900" dirty="0"/>
              <a:t>Every penny you spend must earn money for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900" dirty="0"/>
              <a:t>your business – otherwise you're wasting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GB" altLang="en-US" sz="1900" dirty="0"/>
              <a:t>money</a:t>
            </a:r>
          </a:p>
          <a:p>
            <a:pPr eaLnBrk="1" hangingPunct="1">
              <a:buFontTx/>
              <a:buNone/>
            </a:pPr>
            <a:endParaRPr lang="en-GB" altLang="en-US" sz="1900" dirty="0"/>
          </a:p>
        </p:txBody>
      </p:sp>
    </p:spTree>
    <p:extLst>
      <p:ext uri="{BB962C8B-B14F-4D97-AF65-F5344CB8AC3E}">
        <p14:creationId xmlns:p14="http://schemas.microsoft.com/office/powerpoint/2010/main" val="29958480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>
            <a:extLst>
              <a:ext uri="{FF2B5EF4-FFF2-40B4-BE49-F238E27FC236}">
                <a16:creationId xmlns:a16="http://schemas.microsoft.com/office/drawing/2014/main" id="{8D70B121-56F4-4848-B38B-182089D909F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41173" y="320040"/>
            <a:ext cx="8661654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2D72A2C9-F3CA-4216-8BAD-FA4C970C3C4E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628650" y="963877"/>
            <a:ext cx="2620771" cy="4930246"/>
          </a:xfrm>
        </p:spPr>
        <p:txBody>
          <a:bodyPr>
            <a:normAutofit/>
          </a:bodyPr>
          <a:lstStyle/>
          <a:p>
            <a:pPr algn="r"/>
            <a:r>
              <a:rPr lang="en-GB" altLang="en-US">
                <a:solidFill>
                  <a:schemeClr val="accent1"/>
                </a:solidFill>
              </a:rPr>
              <a:t>Limiting Start Up Costs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3732023" y="963877"/>
            <a:ext cx="4783327" cy="4930246"/>
          </a:xfrm>
        </p:spPr>
        <p:txBody>
          <a:bodyPr anchor="ctr">
            <a:normAutofit/>
          </a:bodyPr>
          <a:lstStyle/>
          <a:p>
            <a:pPr eaLnBrk="1" hangingPunct="1">
              <a:buFontTx/>
              <a:buNone/>
            </a:pPr>
            <a:r>
              <a:rPr lang="en-GB" altLang="en-US" sz="2100" i="1"/>
              <a:t>Look for no-cost or low-cost alternatives first</a:t>
            </a:r>
          </a:p>
          <a:p>
            <a:pPr eaLnBrk="1" hangingPunct="1">
              <a:buFontTx/>
              <a:buNone/>
            </a:pPr>
            <a:r>
              <a:rPr lang="en-GB" altLang="en-US" sz="2100"/>
              <a:t> </a:t>
            </a:r>
          </a:p>
          <a:p>
            <a:pPr eaLnBrk="1" hangingPunct="1">
              <a:buFontTx/>
              <a:buNone/>
            </a:pPr>
            <a:r>
              <a:rPr lang="en-GB" altLang="en-US" sz="2100"/>
              <a:t>- Ask yourself “is this item essential?”</a:t>
            </a:r>
          </a:p>
          <a:p>
            <a:pPr eaLnBrk="1" hangingPunct="1">
              <a:buFontTx/>
              <a:buChar char="-"/>
            </a:pPr>
            <a:r>
              <a:rPr lang="en-GB" altLang="en-US" sz="2100"/>
              <a:t>Borrow</a:t>
            </a:r>
          </a:p>
          <a:p>
            <a:pPr eaLnBrk="1" hangingPunct="1">
              <a:buFontTx/>
              <a:buChar char="-"/>
            </a:pPr>
            <a:r>
              <a:rPr lang="en-GB" altLang="en-US" sz="2100"/>
              <a:t>Second hand</a:t>
            </a:r>
          </a:p>
          <a:p>
            <a:pPr eaLnBrk="1" hangingPunct="1">
              <a:buFontTx/>
              <a:buChar char="-"/>
            </a:pPr>
            <a:r>
              <a:rPr lang="en-GB" altLang="en-US" sz="2100"/>
              <a:t>Share costs with other businesses (i.e. co-working)</a:t>
            </a:r>
          </a:p>
          <a:p>
            <a:pPr eaLnBrk="1" hangingPunct="1">
              <a:buFontTx/>
              <a:buChar char="-"/>
            </a:pPr>
            <a:r>
              <a:rPr lang="en-GB" altLang="en-US" sz="2100"/>
              <a:t>Drive a hard bargain</a:t>
            </a:r>
          </a:p>
          <a:p>
            <a:pPr eaLnBrk="1" hangingPunct="1">
              <a:buFontTx/>
              <a:buChar char="-"/>
            </a:pPr>
            <a:r>
              <a:rPr lang="en-GB" altLang="en-US" sz="2100"/>
              <a:t>Ask for help</a:t>
            </a:r>
          </a:p>
          <a:p>
            <a:pPr eaLnBrk="1" hangingPunct="1">
              <a:buFontTx/>
              <a:buChar char="-"/>
            </a:pPr>
            <a:r>
              <a:rPr lang="en-GB" altLang="en-US" sz="2100"/>
              <a:t>Try Fiverr, Fivesquids and People Per Hour</a:t>
            </a:r>
          </a:p>
        </p:txBody>
      </p:sp>
    </p:spTree>
    <p:extLst>
      <p:ext uri="{BB962C8B-B14F-4D97-AF65-F5344CB8AC3E}">
        <p14:creationId xmlns:p14="http://schemas.microsoft.com/office/powerpoint/2010/main" val="5647015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>
            <a:extLst>
              <a:ext uri="{FF2B5EF4-FFF2-40B4-BE49-F238E27FC236}">
                <a16:creationId xmlns:a16="http://schemas.microsoft.com/office/drawing/2014/main" id="{8D70B121-56F4-4848-B38B-182089D909F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41173" y="320040"/>
            <a:ext cx="8661654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2D72A2C9-F3CA-4216-8BAD-FA4C970C3C4E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28650" y="963877"/>
            <a:ext cx="2620771" cy="493024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lnSpc>
                <a:spcPct val="90000"/>
              </a:lnSpc>
            </a:pPr>
            <a:r>
              <a:rPr lang="en-US" altLang="en-US" sz="4400" kern="120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Costs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732023" y="963877"/>
            <a:ext cx="4783327" cy="493024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lnSpc>
                <a:spcPct val="90000"/>
              </a:lnSpc>
            </a:pPr>
            <a:endParaRPr lang="en-US" altLang="en-US" sz="2100">
              <a:solidFill>
                <a:schemeClr val="tx1"/>
              </a:solidFill>
            </a:endParaRPr>
          </a:p>
          <a:p>
            <a:pPr indent="-228600">
              <a:lnSpc>
                <a:spcPct val="90000"/>
              </a:lnSpc>
            </a:pPr>
            <a:r>
              <a:rPr lang="en-US" altLang="en-US" sz="2100">
                <a:solidFill>
                  <a:schemeClr val="tx1"/>
                </a:solidFill>
              </a:rPr>
              <a:t>Direct costs – to produce the product or service</a:t>
            </a:r>
          </a:p>
          <a:p>
            <a:pPr indent="-228600">
              <a:lnSpc>
                <a:spcPct val="90000"/>
              </a:lnSpc>
            </a:pPr>
            <a:endParaRPr lang="en-US" altLang="en-US" sz="2100">
              <a:solidFill>
                <a:schemeClr val="tx1"/>
              </a:solidFill>
            </a:endParaRPr>
          </a:p>
          <a:p>
            <a:pPr indent="-228600">
              <a:lnSpc>
                <a:spcPct val="90000"/>
              </a:lnSpc>
            </a:pPr>
            <a:r>
              <a:rPr lang="en-US" altLang="en-US" sz="2100">
                <a:solidFill>
                  <a:schemeClr val="tx1"/>
                </a:solidFill>
              </a:rPr>
              <a:t>Indirect costs (overheads) – incurred whether you make or sell anything or not</a:t>
            </a:r>
          </a:p>
        </p:txBody>
      </p:sp>
    </p:spTree>
    <p:extLst>
      <p:ext uri="{BB962C8B-B14F-4D97-AF65-F5344CB8AC3E}">
        <p14:creationId xmlns:p14="http://schemas.microsoft.com/office/powerpoint/2010/main" val="37025856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6F9EB9F2-07E2-4D64-BBD8-BB5B217F1218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41173" y="320040"/>
            <a:ext cx="8661654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0C57C7C-DFE9-4A1E-B7A9-DF40E63366BB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041918" y="2057399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85441" y="965199"/>
            <a:ext cx="5074558" cy="4927601"/>
          </a:xfrm>
        </p:spPr>
        <p:txBody>
          <a:bodyPr anchor="ctr">
            <a:normAutofit/>
          </a:bodyPr>
          <a:lstStyle/>
          <a:p>
            <a:pPr algn="l"/>
            <a:r>
              <a:rPr lang="en-GB" sz="4700">
                <a:solidFill>
                  <a:schemeClr val="tx1">
                    <a:lumMod val="85000"/>
                    <a:lumOff val="15000"/>
                  </a:schemeClr>
                </a:solidFill>
              </a:rPr>
              <a:t>Homework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7442" y="965198"/>
            <a:ext cx="2030953" cy="4927602"/>
          </a:xfrm>
        </p:spPr>
        <p:txBody>
          <a:bodyPr anchor="ctr">
            <a:normAutofit/>
          </a:bodyPr>
          <a:lstStyle/>
          <a:p>
            <a:pPr algn="r"/>
            <a:r>
              <a:rPr lang="en-GB" sz="1700">
                <a:solidFill>
                  <a:schemeClr val="accent1"/>
                </a:solidFill>
              </a:rPr>
              <a:t>List your start up costs</a:t>
            </a:r>
          </a:p>
          <a:p>
            <a:pPr algn="r"/>
            <a:r>
              <a:rPr lang="en-GB" sz="1700">
                <a:solidFill>
                  <a:schemeClr val="accent1"/>
                </a:solidFill>
              </a:rPr>
              <a:t>List your direct and indirect costs</a:t>
            </a:r>
          </a:p>
          <a:p>
            <a:pPr algn="r"/>
            <a:endParaRPr lang="en-GB" sz="1700">
              <a:solidFill>
                <a:schemeClr val="accent1"/>
              </a:solidFill>
            </a:endParaRPr>
          </a:p>
          <a:p>
            <a:pPr algn="r"/>
            <a:r>
              <a:rPr lang="en-GB" sz="1700">
                <a:solidFill>
                  <a:schemeClr val="accent1"/>
                </a:solidFill>
              </a:rPr>
              <a:t>Research the actual cost of each item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Rectangle 135">
            <a:extLst>
              <a:ext uri="{FF2B5EF4-FFF2-40B4-BE49-F238E27FC236}">
                <a16:creationId xmlns:a16="http://schemas.microsoft.com/office/drawing/2014/main" id="{8D70B121-56F4-4848-B38B-182089D909F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41173" y="320040"/>
            <a:ext cx="8661654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103" name="Straight Connector 137">
            <a:extLst>
              <a:ext uri="{FF2B5EF4-FFF2-40B4-BE49-F238E27FC236}">
                <a16:creationId xmlns:a16="http://schemas.microsoft.com/office/drawing/2014/main" id="{2D72A2C9-F3CA-4216-8BAD-FA4C970C3C4E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9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28650" y="963877"/>
            <a:ext cx="2620771" cy="493024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lnSpc>
                <a:spcPct val="90000"/>
              </a:lnSpc>
            </a:pPr>
            <a:r>
              <a:rPr lang="en-US" altLang="en-US" sz="4400" kern="1200" dirty="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Pricing your product or service</a:t>
            </a:r>
          </a:p>
        </p:txBody>
      </p:sp>
      <p:sp>
        <p:nvSpPr>
          <p:cNvPr id="410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732023" y="963877"/>
            <a:ext cx="4783327" cy="493024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152400" indent="0">
              <a:lnSpc>
                <a:spcPct val="90000"/>
              </a:lnSpc>
              <a:buNone/>
            </a:pPr>
            <a:r>
              <a:rPr lang="en-US" altLang="en-US" sz="2100" dirty="0">
                <a:solidFill>
                  <a:schemeClr val="tx1"/>
                </a:solidFill>
              </a:rPr>
              <a:t>Pricing is based on three critical points: </a:t>
            </a:r>
          </a:p>
          <a:p>
            <a:pPr marL="609600" indent="-228600">
              <a:lnSpc>
                <a:spcPct val="90000"/>
              </a:lnSpc>
            </a:pPr>
            <a:endParaRPr lang="en-US" altLang="en-US" sz="2100" dirty="0">
              <a:solidFill>
                <a:schemeClr val="tx1"/>
              </a:solidFill>
            </a:endParaRPr>
          </a:p>
          <a:p>
            <a:pPr marL="609600" indent="-228600">
              <a:lnSpc>
                <a:spcPct val="90000"/>
              </a:lnSpc>
            </a:pPr>
            <a:r>
              <a:rPr lang="en-US" altLang="en-US" sz="2100" dirty="0">
                <a:solidFill>
                  <a:schemeClr val="tx1"/>
                </a:solidFill>
              </a:rPr>
              <a:t>What your product or service is worth to your customers - its value</a:t>
            </a:r>
          </a:p>
          <a:p>
            <a:pPr marL="609600" indent="-228600">
              <a:lnSpc>
                <a:spcPct val="90000"/>
              </a:lnSpc>
            </a:pPr>
            <a:r>
              <a:rPr lang="en-US" altLang="en-US" sz="2100" dirty="0">
                <a:solidFill>
                  <a:schemeClr val="tx1"/>
                </a:solidFill>
              </a:rPr>
              <a:t>What it costs you to produce your product or provide your service</a:t>
            </a:r>
          </a:p>
          <a:p>
            <a:pPr marL="609600" indent="-228600">
              <a:lnSpc>
                <a:spcPct val="90000"/>
              </a:lnSpc>
            </a:pPr>
            <a:r>
              <a:rPr lang="en-US" altLang="en-US" sz="2100" dirty="0">
                <a:solidFill>
                  <a:schemeClr val="tx1"/>
                </a:solidFill>
              </a:rPr>
              <a:t>The price your competitors charge </a:t>
            </a:r>
          </a:p>
        </p:txBody>
      </p:sp>
    </p:spTree>
    <p:extLst>
      <p:ext uri="{BB962C8B-B14F-4D97-AF65-F5344CB8AC3E}">
        <p14:creationId xmlns:p14="http://schemas.microsoft.com/office/powerpoint/2010/main" val="30103319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Rectangle 71">
            <a:extLst>
              <a:ext uri="{FF2B5EF4-FFF2-40B4-BE49-F238E27FC236}">
                <a16:creationId xmlns:a16="http://schemas.microsoft.com/office/drawing/2014/main" id="{8D70B121-56F4-4848-B38B-182089D909F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ltGray">
          <a:xfrm>
            <a:off x="241173" y="320040"/>
            <a:ext cx="8661654" cy="6217920"/>
          </a:xfrm>
          <a:prstGeom prst="rect">
            <a:avLst/>
          </a:prstGeom>
          <a:solidFill>
            <a:schemeClr val="tx1">
              <a:alpha val="8000"/>
            </a:schemeClr>
          </a:solidFill>
          <a:ln w="127000" cap="sq" cmpd="thinThick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2D72A2C9-F3CA-4216-8BAD-FA4C970C3C4E}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490722" y="2057400"/>
            <a:ext cx="0" cy="2743200"/>
          </a:xfrm>
          <a:prstGeom prst="line">
            <a:avLst/>
          </a:prstGeom>
          <a:ln w="1905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628650" y="963877"/>
            <a:ext cx="2620771" cy="493024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lnSpc>
                <a:spcPct val="90000"/>
              </a:lnSpc>
            </a:pPr>
            <a:r>
              <a:rPr lang="en-US" altLang="en-US" sz="4100" kern="1200">
                <a:solidFill>
                  <a:schemeClr val="accent1"/>
                </a:solidFill>
                <a:latin typeface="+mj-lt"/>
                <a:ea typeface="+mj-ea"/>
                <a:cs typeface="+mj-cs"/>
              </a:rPr>
              <a:t>Production based business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732023" y="963877"/>
            <a:ext cx="4783327" cy="493024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indent="-228600">
              <a:lnSpc>
                <a:spcPct val="90000"/>
              </a:lnSpc>
            </a:pPr>
            <a:endParaRPr lang="en-US" altLang="en-US" sz="2100">
              <a:solidFill>
                <a:schemeClr val="tx1"/>
              </a:solidFill>
            </a:endParaRPr>
          </a:p>
          <a:p>
            <a:pPr indent="-228600">
              <a:lnSpc>
                <a:spcPct val="90000"/>
              </a:lnSpc>
            </a:pPr>
            <a:r>
              <a:rPr lang="en-US" altLang="en-US" sz="2100">
                <a:solidFill>
                  <a:schemeClr val="tx1"/>
                </a:solidFill>
              </a:rPr>
              <a:t>Total Indirect (overhead) costs / no. of units </a:t>
            </a:r>
          </a:p>
          <a:p>
            <a:pPr indent="-228600">
              <a:lnSpc>
                <a:spcPct val="90000"/>
              </a:lnSpc>
            </a:pPr>
            <a:r>
              <a:rPr lang="en-US" altLang="en-US" sz="2100">
                <a:solidFill>
                  <a:schemeClr val="tx1"/>
                </a:solidFill>
              </a:rPr>
              <a:t>= (Indirect cost per unit)</a:t>
            </a:r>
          </a:p>
          <a:p>
            <a:pPr indent="-228600">
              <a:lnSpc>
                <a:spcPct val="90000"/>
              </a:lnSpc>
            </a:pPr>
            <a:endParaRPr lang="en-US" altLang="en-US" sz="2100">
              <a:solidFill>
                <a:schemeClr val="tx1"/>
              </a:solidFill>
            </a:endParaRPr>
          </a:p>
          <a:p>
            <a:pPr indent="-228600">
              <a:lnSpc>
                <a:spcPct val="90000"/>
              </a:lnSpc>
            </a:pPr>
            <a:r>
              <a:rPr lang="en-US" altLang="en-US" sz="2100">
                <a:solidFill>
                  <a:schemeClr val="tx1"/>
                </a:solidFill>
              </a:rPr>
              <a:t>Indirect cost per unit + direct costs </a:t>
            </a:r>
          </a:p>
          <a:p>
            <a:pPr indent="-228600">
              <a:lnSpc>
                <a:spcPct val="90000"/>
              </a:lnSpc>
            </a:pPr>
            <a:r>
              <a:rPr lang="en-US" altLang="en-US" sz="2100">
                <a:solidFill>
                  <a:schemeClr val="tx1"/>
                </a:solidFill>
              </a:rPr>
              <a:t>= total </a:t>
            </a:r>
            <a:r>
              <a:rPr lang="en-US" altLang="en-US" sz="2100" b="1">
                <a:solidFill>
                  <a:schemeClr val="tx1"/>
                </a:solidFill>
              </a:rPr>
              <a:t>cost</a:t>
            </a:r>
            <a:r>
              <a:rPr lang="en-US" altLang="en-US" sz="2100">
                <a:solidFill>
                  <a:schemeClr val="tx1"/>
                </a:solidFill>
              </a:rPr>
              <a:t> per item</a:t>
            </a:r>
          </a:p>
          <a:p>
            <a:pPr indent="-228600">
              <a:lnSpc>
                <a:spcPct val="90000"/>
              </a:lnSpc>
            </a:pPr>
            <a:endParaRPr lang="en-US" altLang="en-US" sz="2100">
              <a:solidFill>
                <a:schemeClr val="tx1"/>
              </a:solidFill>
            </a:endParaRPr>
          </a:p>
          <a:p>
            <a:pPr indent="-228600">
              <a:lnSpc>
                <a:spcPct val="90000"/>
              </a:lnSpc>
            </a:pPr>
            <a:r>
              <a:rPr lang="en-US" altLang="en-US" sz="2100" i="1">
                <a:solidFill>
                  <a:schemeClr val="tx1"/>
                </a:solidFill>
              </a:rPr>
              <a:t>(but remember you haven’t made any profit yet…)</a:t>
            </a:r>
          </a:p>
          <a:p>
            <a:pPr indent="-228600">
              <a:lnSpc>
                <a:spcPct val="90000"/>
              </a:lnSpc>
            </a:pPr>
            <a:endParaRPr lang="en-US" altLang="en-US" sz="2100">
              <a:solidFill>
                <a:schemeClr val="tx1"/>
              </a:solidFill>
            </a:endParaRPr>
          </a:p>
          <a:p>
            <a:pPr indent="-228600">
              <a:lnSpc>
                <a:spcPct val="90000"/>
              </a:lnSpc>
            </a:pPr>
            <a:endParaRPr lang="en-US" altLang="en-US" sz="21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74430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1119</TotalTime>
  <Words>911</Words>
  <Application>Microsoft Office PowerPoint</Application>
  <PresentationFormat>On-screen Show (4:3)</PresentationFormat>
  <Paragraphs>133</Paragraphs>
  <Slides>18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Calibri</vt:lpstr>
      <vt:lpstr>Times New Roman</vt:lpstr>
      <vt:lpstr>Office Theme</vt:lpstr>
      <vt:lpstr>Today’s Menu</vt:lpstr>
      <vt:lpstr>Start Up Costs</vt:lpstr>
      <vt:lpstr>Start Up Costs</vt:lpstr>
      <vt:lpstr>Limiting Start Up Costs</vt:lpstr>
      <vt:lpstr>Limiting Start Up Costs</vt:lpstr>
      <vt:lpstr>Costs</vt:lpstr>
      <vt:lpstr>Homework</vt:lpstr>
      <vt:lpstr>Pricing your product or service</vt:lpstr>
      <vt:lpstr>Production based business</vt:lpstr>
      <vt:lpstr>Service based business</vt:lpstr>
      <vt:lpstr>Cost Plus Pricing</vt:lpstr>
      <vt:lpstr>Cost Plus Pricing</vt:lpstr>
      <vt:lpstr>Value Based Pricing</vt:lpstr>
      <vt:lpstr>Value based pricing</vt:lpstr>
      <vt:lpstr>Setting prices</vt:lpstr>
      <vt:lpstr>Gross and net profit</vt:lpstr>
      <vt:lpstr>Gross and net profit</vt:lpstr>
      <vt:lpstr>Protecting Your Business</vt:lpstr>
    </vt:vector>
  </TitlesOfParts>
  <Company>Newham College of Further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Fonseca Simone -CIPS</dc:creator>
  <cp:lastModifiedBy>Beckles, Janice</cp:lastModifiedBy>
  <cp:revision>73</cp:revision>
  <cp:lastPrinted>2017-01-10T11:19:43Z</cp:lastPrinted>
  <dcterms:created xsi:type="dcterms:W3CDTF">2015-01-29T11:00:37Z</dcterms:created>
  <dcterms:modified xsi:type="dcterms:W3CDTF">2021-04-14T19:15:52Z</dcterms:modified>
</cp:coreProperties>
</file>