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6" r:id="rId5"/>
    <p:sldId id="259" r:id="rId6"/>
    <p:sldId id="261" r:id="rId7"/>
    <p:sldId id="260"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070" autoAdjust="0"/>
  </p:normalViewPr>
  <p:slideViewPr>
    <p:cSldViewPr snapToGrid="0">
      <p:cViewPr varScale="1">
        <p:scale>
          <a:sx n="95" d="100"/>
          <a:sy n="95" d="100"/>
        </p:scale>
        <p:origin x="9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DEC9E-0133-45F3-99BA-6420832C7BAF}" type="datetimeFigureOut">
              <a:rPr lang="en-GB" smtClean="0"/>
              <a:t>22/09/2021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B94B8-0DBD-4CD2-B188-4280E88F36BF}" type="slidenum">
              <a:rPr lang="en-GB" smtClean="0"/>
              <a:t>‹#›</a:t>
            </a:fld>
            <a:endParaRPr lang="en-GB"/>
          </a:p>
        </p:txBody>
      </p:sp>
    </p:spTree>
    <p:extLst>
      <p:ext uri="{BB962C8B-B14F-4D97-AF65-F5344CB8AC3E}">
        <p14:creationId xmlns:p14="http://schemas.microsoft.com/office/powerpoint/2010/main" val="318892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143601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235045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201881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359419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796819-0D4E-4D4B-903E-E1A9D523FBD2}"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400959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96819-0D4E-4D4B-903E-E1A9D523FBD2}"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112847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796819-0D4E-4D4B-903E-E1A9D523FBD2}" type="datetimeFigureOut">
              <a:rPr lang="en-GB" smtClean="0"/>
              <a:t>22/09/2021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290564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796819-0D4E-4D4B-903E-E1A9D523FBD2}" type="datetimeFigureOut">
              <a:rPr lang="en-GB" smtClean="0"/>
              <a:t>22/09/2021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43624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96819-0D4E-4D4B-903E-E1A9D523FBD2}" type="datetimeFigureOut">
              <a:rPr lang="en-GB" smtClean="0"/>
              <a:t>22/09/2021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335273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796819-0D4E-4D4B-903E-E1A9D523FBD2}"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407851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796819-0D4E-4D4B-903E-E1A9D523FBD2}"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10796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00B0F0"/>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96819-0D4E-4D4B-903E-E1A9D523FBD2}" type="datetimeFigureOut">
              <a:rPr lang="en-GB" smtClean="0"/>
              <a:t>22/09/2021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7F1D3-9BBE-445E-A7B9-CED3486072D4}" type="slidenum">
              <a:rPr lang="en-GB" smtClean="0"/>
              <a:t>‹#›</a:t>
            </a:fld>
            <a:endParaRPr lang="en-GB"/>
          </a:p>
        </p:txBody>
      </p:sp>
    </p:spTree>
    <p:extLst>
      <p:ext uri="{BB962C8B-B14F-4D97-AF65-F5344CB8AC3E}">
        <p14:creationId xmlns:p14="http://schemas.microsoft.com/office/powerpoint/2010/main" val="3721078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A583E4-AC62-4829-B1F0-0C5D082FA7AC}"/>
              </a:ext>
            </a:extLst>
          </p:cNvPr>
          <p:cNvPicPr>
            <a:picLocks noChangeAspect="1"/>
          </p:cNvPicPr>
          <p:nvPr/>
        </p:nvPicPr>
        <p:blipFill>
          <a:blip r:embed="rId2"/>
          <a:stretch>
            <a:fillRect/>
          </a:stretch>
        </p:blipFill>
        <p:spPr>
          <a:xfrm>
            <a:off x="275045" y="560941"/>
            <a:ext cx="8635461" cy="5682101"/>
          </a:xfrm>
          <a:prstGeom prst="rect">
            <a:avLst/>
          </a:prstGeom>
        </p:spPr>
      </p:pic>
      <p:sp>
        <p:nvSpPr>
          <p:cNvPr id="18" name="Text Box 3">
            <a:extLst>
              <a:ext uri="{FF2B5EF4-FFF2-40B4-BE49-F238E27FC236}">
                <a16:creationId xmlns:a16="http://schemas.microsoft.com/office/drawing/2014/main" id="{8335395C-EDE0-49A9-84E3-22D639100F83}"/>
              </a:ext>
            </a:extLst>
          </p:cNvPr>
          <p:cNvSpPr txBox="1">
            <a:spLocks noChangeArrowheads="1"/>
          </p:cNvSpPr>
          <p:nvPr/>
        </p:nvSpPr>
        <p:spPr bwMode="auto">
          <a:xfrm>
            <a:off x="275045" y="194300"/>
            <a:ext cx="8635461" cy="1446550"/>
          </a:xfrm>
          <a:prstGeom prst="rect">
            <a:avLst/>
          </a:prstGeom>
          <a:solidFill>
            <a:srgbClr val="FFFFFF"/>
          </a:solid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rPr>
              <a:t>Discovering different jobs and careers that might suit us</a:t>
            </a:r>
          </a:p>
        </p:txBody>
      </p:sp>
      <p:pic>
        <p:nvPicPr>
          <p:cNvPr id="11" name="Picture 10">
            <a:extLst>
              <a:ext uri="{FF2B5EF4-FFF2-40B4-BE49-F238E27FC236}">
                <a16:creationId xmlns:a16="http://schemas.microsoft.com/office/drawing/2014/main" id="{A50D3F68-C24E-4D56-BB48-EC7D894908CF}"/>
              </a:ext>
            </a:extLst>
          </p:cNvPr>
          <p:cNvPicPr>
            <a:picLocks noChangeAspect="1"/>
          </p:cNvPicPr>
          <p:nvPr/>
        </p:nvPicPr>
        <p:blipFill>
          <a:blip r:embed="rId3"/>
          <a:stretch>
            <a:fillRect/>
          </a:stretch>
        </p:blipFill>
        <p:spPr>
          <a:xfrm>
            <a:off x="233494" y="1884409"/>
            <a:ext cx="1622407" cy="506283"/>
          </a:xfrm>
          <a:prstGeom prst="rect">
            <a:avLst/>
          </a:prstGeom>
        </p:spPr>
      </p:pic>
      <p:sp>
        <p:nvSpPr>
          <p:cNvPr id="8" name="TextBox 7">
            <a:extLst>
              <a:ext uri="{FF2B5EF4-FFF2-40B4-BE49-F238E27FC236}">
                <a16:creationId xmlns:a16="http://schemas.microsoft.com/office/drawing/2014/main" id="{3DA34FB8-9E65-413E-A9C3-E61579A818FE}"/>
              </a:ext>
            </a:extLst>
          </p:cNvPr>
          <p:cNvSpPr txBox="1"/>
          <p:nvPr/>
        </p:nvSpPr>
        <p:spPr>
          <a:xfrm>
            <a:off x="275045" y="5214910"/>
            <a:ext cx="8635461" cy="1261884"/>
          </a:xfrm>
          <a:prstGeom prst="rect">
            <a:avLst/>
          </a:prstGeom>
          <a:solidFill>
            <a:srgbClr val="FFFFCC"/>
          </a:solidFill>
          <a:ln w="3175">
            <a:solidFill>
              <a:srgbClr val="7030A0"/>
            </a:solidFill>
          </a:ln>
        </p:spPr>
        <p:txBody>
          <a:bodyPr wrap="square" rtlCol="0">
            <a:spAutoFit/>
          </a:bodyPr>
          <a:lstStyle/>
          <a:p>
            <a:r>
              <a:rPr lang="en-GB" sz="1900" b="1" dirty="0">
                <a:solidFill>
                  <a:srgbClr val="FF0000"/>
                </a:solidFill>
                <a:latin typeface="Comic Sans MS" panose="030F0702030302020204" pitchFamily="66" charset="0"/>
              </a:rPr>
              <a:t>Challenging: </a:t>
            </a:r>
            <a:r>
              <a:rPr lang="en-GB" sz="1900" dirty="0">
                <a:latin typeface="Comic Sans MS" panose="030F0702030302020204" pitchFamily="66" charset="0"/>
              </a:rPr>
              <a:t>Read the headline above. Why do you think this is the case?</a:t>
            </a:r>
          </a:p>
          <a:p>
            <a:r>
              <a:rPr lang="en-GB" sz="1900" b="1" dirty="0">
                <a:solidFill>
                  <a:schemeClr val="accent2">
                    <a:lumMod val="75000"/>
                  </a:schemeClr>
                </a:solidFill>
                <a:latin typeface="Comic Sans MS" panose="030F0702030302020204" pitchFamily="66" charset="0"/>
              </a:rPr>
              <a:t>More Challenging</a:t>
            </a:r>
            <a:r>
              <a:rPr lang="en-GB" sz="1900" dirty="0">
                <a:solidFill>
                  <a:schemeClr val="accent2">
                    <a:lumMod val="75000"/>
                  </a:schemeClr>
                </a:solidFill>
                <a:latin typeface="Comic Sans MS" panose="030F0702030302020204" pitchFamily="66" charset="0"/>
              </a:rPr>
              <a:t>: </a:t>
            </a:r>
            <a:r>
              <a:rPr lang="en-GB" sz="1900" dirty="0">
                <a:latin typeface="Comic Sans MS" panose="030F0702030302020204" pitchFamily="66" charset="0"/>
              </a:rPr>
              <a:t>What does this mean for people starting careers today?</a:t>
            </a:r>
          </a:p>
          <a:p>
            <a:r>
              <a:rPr lang="en-GB" sz="1900" b="1" dirty="0">
                <a:solidFill>
                  <a:srgbClr val="00B050"/>
                </a:solidFill>
                <a:latin typeface="Comic Sans MS" panose="030F0702030302020204" pitchFamily="66" charset="0"/>
              </a:rPr>
              <a:t>Mega Challenging: </a:t>
            </a:r>
            <a:r>
              <a:rPr lang="en-GB" sz="1900" dirty="0">
                <a:latin typeface="Comic Sans MS" panose="030F0702030302020204" pitchFamily="66" charset="0"/>
              </a:rPr>
              <a:t>How can we best prepare for an ever-changing future, when it comes to careers? Explain three ideas. </a:t>
            </a:r>
          </a:p>
        </p:txBody>
      </p:sp>
      <p:sp>
        <p:nvSpPr>
          <p:cNvPr id="2" name="TextBox 1">
            <a:extLst>
              <a:ext uri="{FF2B5EF4-FFF2-40B4-BE49-F238E27FC236}">
                <a16:creationId xmlns:a16="http://schemas.microsoft.com/office/drawing/2014/main" id="{A56E539D-736C-4DBE-AE22-8644D4E2015A}"/>
              </a:ext>
            </a:extLst>
          </p:cNvPr>
          <p:cNvSpPr txBox="1"/>
          <p:nvPr/>
        </p:nvSpPr>
        <p:spPr>
          <a:xfrm rot="21379116">
            <a:off x="1043164" y="2792388"/>
            <a:ext cx="7313557" cy="1692771"/>
          </a:xfrm>
          <a:prstGeom prst="rect">
            <a:avLst/>
          </a:prstGeom>
          <a:solidFill>
            <a:srgbClr val="FF0000"/>
          </a:solidFill>
          <a:ln>
            <a:solidFill>
              <a:schemeClr val="tx1"/>
            </a:solidFill>
          </a:ln>
        </p:spPr>
        <p:txBody>
          <a:bodyPr wrap="square" rtlCol="0">
            <a:spAutoFit/>
          </a:bodyPr>
          <a:lstStyle/>
          <a:p>
            <a:r>
              <a:rPr lang="en-GB" sz="3400" dirty="0">
                <a:effectLst>
                  <a:outerShdw blurRad="38100" dist="38100" dir="2700000" algn="tl">
                    <a:srgbClr val="000000">
                      <a:alpha val="43137"/>
                    </a:srgbClr>
                  </a:outerShdw>
                </a:effectLst>
                <a:highlight>
                  <a:srgbClr val="FFFF00"/>
                </a:highlight>
                <a:latin typeface="Adler" panose="00000400000000000000" pitchFamily="2" charset="0"/>
              </a:rPr>
              <a:t>47% of current jobs will no longer exist in 25 years.</a:t>
            </a:r>
          </a:p>
          <a:p>
            <a:r>
              <a:rPr lang="en-GB" sz="3600" dirty="0">
                <a:highlight>
                  <a:srgbClr val="FFFF00"/>
                </a:highlight>
                <a:latin typeface="Adler" panose="00000400000000000000" pitchFamily="2" charset="0"/>
              </a:rPr>
              <a:t>- </a:t>
            </a:r>
            <a:r>
              <a:rPr lang="en-GB" sz="2400" dirty="0">
                <a:highlight>
                  <a:srgbClr val="FFFF00"/>
                </a:highlight>
                <a:latin typeface="Adler" panose="00000400000000000000" pitchFamily="2" charset="0"/>
              </a:rPr>
              <a:t>Oxford University Researchers</a:t>
            </a:r>
            <a:r>
              <a:rPr lang="en-GB" sz="3200" dirty="0">
                <a:highlight>
                  <a:srgbClr val="FFFF00"/>
                </a:highlight>
                <a:latin typeface="Adler" panose="00000400000000000000" pitchFamily="2" charset="0"/>
              </a:rPr>
              <a:t>’</a:t>
            </a:r>
            <a:endParaRPr lang="en-GB" dirty="0">
              <a:highlight>
                <a:srgbClr val="FFFF00"/>
              </a:highlight>
              <a:latin typeface="Adler" panose="00000400000000000000" pitchFamily="2" charset="0"/>
            </a:endParaRPr>
          </a:p>
        </p:txBody>
      </p:sp>
    </p:spTree>
    <p:extLst>
      <p:ext uri="{BB962C8B-B14F-4D97-AF65-F5344CB8AC3E}">
        <p14:creationId xmlns:p14="http://schemas.microsoft.com/office/powerpoint/2010/main" val="54985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D7979737-8238-447D-BFD5-BC7D6B1FC4AD}"/>
              </a:ext>
            </a:extLst>
          </p:cNvPr>
          <p:cNvSpPr txBox="1">
            <a:spLocks noChangeArrowheads="1"/>
          </p:cNvSpPr>
          <p:nvPr/>
        </p:nvSpPr>
        <p:spPr bwMode="auto">
          <a:xfrm>
            <a:off x="274351" y="4010231"/>
            <a:ext cx="8515834" cy="25545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2000" b="1" i="0" u="sng" strike="noStrike" kern="0" cap="none" spc="0" normalizeH="0" baseline="0" noProof="0" dirty="0">
                <a:ln>
                  <a:noFill/>
                </a:ln>
                <a:solidFill>
                  <a:srgbClr val="000000"/>
                </a:solidFill>
                <a:effectLst/>
                <a:uLnTx/>
                <a:uFillTx/>
                <a:latin typeface="Comic Sans MS" panose="030F0702030302020204" pitchFamily="66" charset="0"/>
                <a:cs typeface="Arial" panose="020B0604020202020204" pitchFamily="34" charset="0"/>
              </a:rPr>
              <a:t>Learning Outcomes – Career Research Lesson:</a:t>
            </a:r>
          </a:p>
          <a:p>
            <a:pPr marL="0" marR="0" lvl="0" indent="0" defTabSz="914400" eaLnBrk="1" fontAlgn="base" latinLnBrk="0" hangingPunct="1">
              <a:lnSpc>
                <a:spcPct val="100000"/>
              </a:lnSpc>
              <a:spcBef>
                <a:spcPct val="0"/>
              </a:spcBef>
              <a:spcAft>
                <a:spcPct val="0"/>
              </a:spcAft>
              <a:buClrTx/>
              <a:buSzTx/>
              <a:buFontTx/>
              <a:buNone/>
              <a:tabLst/>
              <a:defRPr/>
            </a:pPr>
            <a:r>
              <a:rPr lang="en-GB" altLang="en-US" sz="2000" b="1" kern="0" dirty="0">
                <a:solidFill>
                  <a:srgbClr val="FF0000"/>
                </a:solidFill>
                <a:latin typeface="Comic Sans MS" panose="030F0702030302020204" pitchFamily="66" charset="0"/>
              </a:rPr>
              <a:t>Challenge: </a:t>
            </a:r>
            <a:r>
              <a:rPr lang="en-GB" altLang="en-US" sz="2000" kern="0" dirty="0">
                <a:latin typeface="Comic Sans MS" panose="030F0702030302020204" pitchFamily="66" charset="0"/>
              </a:rPr>
              <a:t>Identify</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 what different jobs entail in a variety of sectors a</a:t>
            </a:r>
            <a:r>
              <a:rPr lang="en-GB" altLang="en-US" sz="2000" kern="0" dirty="0" err="1">
                <a:latin typeface="Comic Sans MS" panose="030F0702030302020204" pitchFamily="66" charset="0"/>
              </a:rPr>
              <a:t>nd</a:t>
            </a:r>
            <a:r>
              <a:rPr lang="en-GB" altLang="en-US" sz="2000" kern="0" dirty="0">
                <a:latin typeface="Comic Sans MS" panose="030F0702030302020204" pitchFamily="66" charset="0"/>
              </a:rPr>
              <a:t> d</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escribe the positives and negatives of these.</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2000" b="1" i="0" u="none" strike="noStrike" kern="0" cap="none" spc="0" normalizeH="0" baseline="0" noProof="0" dirty="0">
                <a:ln>
                  <a:noFill/>
                </a:ln>
                <a:solidFill>
                  <a:schemeClr val="accent4">
                    <a:lumMod val="75000"/>
                  </a:schemeClr>
                </a:solidFill>
                <a:effectLst/>
                <a:uLnTx/>
                <a:uFillTx/>
                <a:latin typeface="Comic Sans MS" panose="030F0702030302020204" pitchFamily="66" charset="0"/>
                <a:cs typeface="Arial" panose="020B0604020202020204" pitchFamily="34" charset="0"/>
              </a:rPr>
              <a:t>More challenging: </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Describe what we would have to achieve in terms of qualifications, work experience and more to break into a variety of different careers.</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2000" b="1" i="0" u="none" strike="noStrike" kern="0" cap="none" spc="0" normalizeH="0" baseline="0" noProof="0" dirty="0">
                <a:ln>
                  <a:noFill/>
                </a:ln>
                <a:solidFill>
                  <a:srgbClr val="00B050"/>
                </a:solidFill>
                <a:effectLst/>
                <a:uLnTx/>
                <a:uFillTx/>
                <a:latin typeface="Comic Sans MS" panose="030F0702030302020204" pitchFamily="66" charset="0"/>
                <a:cs typeface="Arial" panose="020B0604020202020204" pitchFamily="34" charset="0"/>
              </a:rPr>
              <a:t>Mega challenging: </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Explain why particular jobs may or may not be suited to our personalities, skills and attributes. </a:t>
            </a:r>
            <a:endParaRPr kumimoji="0" lang="en-GB" altLang="en-US" sz="2000" i="0" u="none" strike="noStrike" kern="0" cap="none" spc="0" normalizeH="0" baseline="0" noProof="0" dirty="0">
              <a:ln>
                <a:noFill/>
              </a:ln>
              <a:effectLst/>
              <a:uLnTx/>
              <a:uFillTx/>
              <a:latin typeface="Comic Sans MS" panose="030F0702030302020204" pitchFamily="66" charset="0"/>
            </a:endParaRPr>
          </a:p>
        </p:txBody>
      </p:sp>
      <p:sp>
        <p:nvSpPr>
          <p:cNvPr id="5" name="TextBox 4">
            <a:extLst>
              <a:ext uri="{FF2B5EF4-FFF2-40B4-BE49-F238E27FC236}">
                <a16:creationId xmlns:a16="http://schemas.microsoft.com/office/drawing/2014/main" id="{2B01AAEF-E8FB-4672-B84A-3895097D48EF}"/>
              </a:ext>
            </a:extLst>
          </p:cNvPr>
          <p:cNvSpPr txBox="1"/>
          <p:nvPr/>
        </p:nvSpPr>
        <p:spPr>
          <a:xfrm>
            <a:off x="275045" y="1787055"/>
            <a:ext cx="8515140" cy="1384995"/>
          </a:xfrm>
          <a:prstGeom prst="rect">
            <a:avLst/>
          </a:prstGeom>
          <a:solidFill>
            <a:sysClr val="window" lastClr="FFFFFF"/>
          </a:solidFill>
        </p:spPr>
        <p:txBody>
          <a:bodyPr wrap="square" rtlCol="0">
            <a:spAutoFit/>
          </a:bodyPr>
          <a:lstStyle/>
          <a:p>
            <a:pPr>
              <a:defRPr/>
            </a:pPr>
            <a:r>
              <a:rPr lang="en-GB" sz="2400" kern="0" dirty="0">
                <a:solidFill>
                  <a:prstClr val="black"/>
                </a:solidFill>
                <a:highlight>
                  <a:srgbClr val="FFFF00"/>
                </a:highlight>
                <a:latin typeface="Comic Sans MS" panose="030F0702030302020204" pitchFamily="66" charset="0"/>
                <a:cs typeface="Arial"/>
              </a:rPr>
              <a:t>KEY WORDS:</a:t>
            </a:r>
          </a:p>
          <a:p>
            <a:pPr>
              <a:defRPr/>
            </a:pPr>
            <a:r>
              <a:rPr lang="en-GB" sz="2000" b="1" kern="0" dirty="0">
                <a:solidFill>
                  <a:srgbClr val="7030A0"/>
                </a:solidFill>
                <a:latin typeface="Comic Sans MS" panose="030F0702030302020204" pitchFamily="66" charset="0"/>
              </a:rPr>
              <a:t>Employability -</a:t>
            </a:r>
            <a:r>
              <a:rPr lang="en-GB" altLang="en-US" sz="2000" dirty="0">
                <a:latin typeface="Comic Sans MS" panose="030F0702030302020204" pitchFamily="66" charset="0"/>
              </a:rPr>
              <a:t>how ‘employable’ you appear to be to  potential employers – how much your skillset, qualifications and </a:t>
            </a:r>
          </a:p>
          <a:p>
            <a:pPr>
              <a:defRPr/>
            </a:pPr>
            <a:r>
              <a:rPr lang="en-GB" altLang="en-US" sz="2000" dirty="0">
                <a:latin typeface="Comic Sans MS" panose="030F0702030302020204" pitchFamily="66" charset="0"/>
              </a:rPr>
              <a:t>personal qualities meet the vacancies you are applying for.</a:t>
            </a:r>
            <a:endParaRPr lang="en-GB" sz="2000" b="1" kern="0" dirty="0">
              <a:latin typeface="Comic Sans MS" panose="030F0702030302020204" pitchFamily="66" charset="0"/>
            </a:endParaRPr>
          </a:p>
        </p:txBody>
      </p:sp>
      <p:pic>
        <p:nvPicPr>
          <p:cNvPr id="3" name="Picture 2">
            <a:extLst>
              <a:ext uri="{FF2B5EF4-FFF2-40B4-BE49-F238E27FC236}">
                <a16:creationId xmlns:a16="http://schemas.microsoft.com/office/drawing/2014/main" id="{E6F72EAD-392B-401A-AA93-FFB8D0086FA4}"/>
              </a:ext>
            </a:extLst>
          </p:cNvPr>
          <p:cNvPicPr>
            <a:picLocks noChangeAspect="1"/>
          </p:cNvPicPr>
          <p:nvPr/>
        </p:nvPicPr>
        <p:blipFill>
          <a:blip r:embed="rId2"/>
          <a:stretch>
            <a:fillRect/>
          </a:stretch>
        </p:blipFill>
        <p:spPr>
          <a:xfrm>
            <a:off x="7373038" y="2640076"/>
            <a:ext cx="1537468" cy="1370155"/>
          </a:xfrm>
          <a:prstGeom prst="rect">
            <a:avLst/>
          </a:prstGeom>
        </p:spPr>
      </p:pic>
      <p:sp>
        <p:nvSpPr>
          <p:cNvPr id="7" name="Text Box 3">
            <a:extLst>
              <a:ext uri="{FF2B5EF4-FFF2-40B4-BE49-F238E27FC236}">
                <a16:creationId xmlns:a16="http://schemas.microsoft.com/office/drawing/2014/main" id="{9D622179-6D9F-4A4F-A3A2-053BDA885F29}"/>
              </a:ext>
            </a:extLst>
          </p:cNvPr>
          <p:cNvSpPr txBox="1">
            <a:spLocks noChangeArrowheads="1"/>
          </p:cNvSpPr>
          <p:nvPr/>
        </p:nvSpPr>
        <p:spPr bwMode="auto">
          <a:xfrm>
            <a:off x="275045" y="194300"/>
            <a:ext cx="8635461" cy="1446550"/>
          </a:xfrm>
          <a:prstGeom prst="rect">
            <a:avLst/>
          </a:prstGeom>
          <a:solidFill>
            <a:srgbClr val="FFFFFF"/>
          </a:solid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rPr>
              <a:t>Discovering different jobs and careers that might suit us</a:t>
            </a:r>
          </a:p>
        </p:txBody>
      </p:sp>
    </p:spTree>
    <p:extLst>
      <p:ext uri="{BB962C8B-B14F-4D97-AF65-F5344CB8AC3E}">
        <p14:creationId xmlns:p14="http://schemas.microsoft.com/office/powerpoint/2010/main" val="201045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A583E4-AC62-4829-B1F0-0C5D082FA7AC}"/>
              </a:ext>
            </a:extLst>
          </p:cNvPr>
          <p:cNvPicPr>
            <a:picLocks noChangeAspect="1"/>
          </p:cNvPicPr>
          <p:nvPr/>
        </p:nvPicPr>
        <p:blipFill>
          <a:blip r:embed="rId2"/>
          <a:stretch>
            <a:fillRect/>
          </a:stretch>
        </p:blipFill>
        <p:spPr>
          <a:xfrm>
            <a:off x="0" y="-9182"/>
            <a:ext cx="5225230" cy="3438182"/>
          </a:xfrm>
          <a:prstGeom prst="rect">
            <a:avLst/>
          </a:prstGeom>
        </p:spPr>
      </p:pic>
      <p:sp>
        <p:nvSpPr>
          <p:cNvPr id="8" name="TextBox 7">
            <a:extLst>
              <a:ext uri="{FF2B5EF4-FFF2-40B4-BE49-F238E27FC236}">
                <a16:creationId xmlns:a16="http://schemas.microsoft.com/office/drawing/2014/main" id="{3DA34FB8-9E65-413E-A9C3-E61579A818FE}"/>
              </a:ext>
            </a:extLst>
          </p:cNvPr>
          <p:cNvSpPr txBox="1"/>
          <p:nvPr/>
        </p:nvSpPr>
        <p:spPr>
          <a:xfrm>
            <a:off x="254269" y="3559345"/>
            <a:ext cx="8635461" cy="3016210"/>
          </a:xfrm>
          <a:prstGeom prst="rect">
            <a:avLst/>
          </a:prstGeom>
          <a:solidFill>
            <a:srgbClr val="FFFFCC"/>
          </a:solidFill>
          <a:ln w="3175">
            <a:solidFill>
              <a:srgbClr val="7030A0"/>
            </a:solidFill>
          </a:ln>
        </p:spPr>
        <p:txBody>
          <a:bodyPr wrap="square" rtlCol="0">
            <a:spAutoFit/>
          </a:bodyPr>
          <a:lstStyle/>
          <a:p>
            <a:r>
              <a:rPr lang="en-GB" sz="1900" dirty="0">
                <a:latin typeface="Comic Sans MS" panose="030F0702030302020204" pitchFamily="66" charset="0"/>
              </a:rPr>
              <a:t>Due to automation, innovation and the fact that our economy depends on change and development, there are many jobs from 30 or even 20 years ago that simply don’t exist today, or are fast on the way out.</a:t>
            </a:r>
          </a:p>
          <a:p>
            <a:r>
              <a:rPr lang="en-GB" sz="1900" dirty="0">
                <a:latin typeface="Comic Sans MS" panose="030F0702030302020204" pitchFamily="66" charset="0"/>
              </a:rPr>
              <a:t>How many of you have a milkman deliver milk to your door?</a:t>
            </a:r>
          </a:p>
          <a:p>
            <a:r>
              <a:rPr lang="en-GB" sz="1900" dirty="0">
                <a:latin typeface="Comic Sans MS" panose="030F0702030302020204" pitchFamily="66" charset="0"/>
              </a:rPr>
              <a:t>When’s the last time you needed someone to fix your typewriter – or fax machine?</a:t>
            </a:r>
          </a:p>
          <a:p>
            <a:endParaRPr lang="en-GB" sz="1900" dirty="0">
              <a:latin typeface="Comic Sans MS" panose="030F0702030302020204" pitchFamily="66" charset="0"/>
            </a:endParaRPr>
          </a:p>
          <a:p>
            <a:r>
              <a:rPr lang="en-GB" sz="1900" dirty="0">
                <a:solidFill>
                  <a:srgbClr val="0000FF"/>
                </a:solidFill>
                <a:latin typeface="Comic Sans MS" panose="030F0702030302020204" pitchFamily="66" charset="0"/>
              </a:rPr>
              <a:t>Now - when’s the last time you used an automatic check-out in a shop?</a:t>
            </a:r>
          </a:p>
          <a:p>
            <a:r>
              <a:rPr lang="en-GB" sz="1900" dirty="0">
                <a:solidFill>
                  <a:srgbClr val="0000FF"/>
                </a:solidFill>
                <a:latin typeface="Comic Sans MS" panose="030F0702030302020204" pitchFamily="66" charset="0"/>
              </a:rPr>
              <a:t>This is a good example of how over time, many jobs are being replaced – especially ones for manual labourers or ‘unskilled’ labourers.</a:t>
            </a:r>
          </a:p>
        </p:txBody>
      </p:sp>
      <p:sp>
        <p:nvSpPr>
          <p:cNvPr id="2" name="TextBox 1">
            <a:extLst>
              <a:ext uri="{FF2B5EF4-FFF2-40B4-BE49-F238E27FC236}">
                <a16:creationId xmlns:a16="http://schemas.microsoft.com/office/drawing/2014/main" id="{A56E539D-736C-4DBE-AE22-8644D4E2015A}"/>
              </a:ext>
            </a:extLst>
          </p:cNvPr>
          <p:cNvSpPr txBox="1"/>
          <p:nvPr/>
        </p:nvSpPr>
        <p:spPr>
          <a:xfrm rot="21379116">
            <a:off x="1529373" y="354213"/>
            <a:ext cx="7313557" cy="1692771"/>
          </a:xfrm>
          <a:prstGeom prst="rect">
            <a:avLst/>
          </a:prstGeom>
          <a:solidFill>
            <a:srgbClr val="FF0000"/>
          </a:solidFill>
          <a:ln>
            <a:solidFill>
              <a:schemeClr val="tx1"/>
            </a:solidFill>
          </a:ln>
        </p:spPr>
        <p:txBody>
          <a:bodyPr wrap="square" rtlCol="0">
            <a:spAutoFit/>
          </a:bodyPr>
          <a:lstStyle/>
          <a:p>
            <a:r>
              <a:rPr lang="en-GB" sz="3400" dirty="0">
                <a:effectLst>
                  <a:outerShdw blurRad="38100" dist="38100" dir="2700000" algn="tl">
                    <a:srgbClr val="000000">
                      <a:alpha val="43137"/>
                    </a:srgbClr>
                  </a:outerShdw>
                </a:effectLst>
                <a:highlight>
                  <a:srgbClr val="FFFF00"/>
                </a:highlight>
                <a:latin typeface="Adler" panose="00000400000000000000" pitchFamily="2" charset="0"/>
              </a:rPr>
              <a:t>47% of current jobs will no longer exist in 25 years.</a:t>
            </a:r>
          </a:p>
          <a:p>
            <a:r>
              <a:rPr lang="en-GB" sz="3600" dirty="0">
                <a:highlight>
                  <a:srgbClr val="FFFF00"/>
                </a:highlight>
                <a:latin typeface="Adler" panose="00000400000000000000" pitchFamily="2" charset="0"/>
              </a:rPr>
              <a:t>- </a:t>
            </a:r>
            <a:r>
              <a:rPr lang="en-GB" sz="2400" dirty="0">
                <a:highlight>
                  <a:srgbClr val="FFFF00"/>
                </a:highlight>
                <a:latin typeface="Adler" panose="00000400000000000000" pitchFamily="2" charset="0"/>
              </a:rPr>
              <a:t>Oxford University Researchers</a:t>
            </a:r>
            <a:r>
              <a:rPr lang="en-GB" sz="3200" dirty="0">
                <a:highlight>
                  <a:srgbClr val="FFFF00"/>
                </a:highlight>
                <a:latin typeface="Adler" panose="00000400000000000000" pitchFamily="2" charset="0"/>
              </a:rPr>
              <a:t>’</a:t>
            </a:r>
            <a:endParaRPr lang="en-GB" dirty="0">
              <a:highlight>
                <a:srgbClr val="FFFF00"/>
              </a:highlight>
              <a:latin typeface="Adler" panose="00000400000000000000" pitchFamily="2" charset="0"/>
            </a:endParaRPr>
          </a:p>
        </p:txBody>
      </p:sp>
    </p:spTree>
    <p:extLst>
      <p:ext uri="{BB962C8B-B14F-4D97-AF65-F5344CB8AC3E}">
        <p14:creationId xmlns:p14="http://schemas.microsoft.com/office/powerpoint/2010/main" val="287466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0C43E6-CC57-4879-AAF0-4B218C921CD7}"/>
              </a:ext>
            </a:extLst>
          </p:cNvPr>
          <p:cNvPicPr>
            <a:picLocks noChangeAspect="1"/>
          </p:cNvPicPr>
          <p:nvPr/>
        </p:nvPicPr>
        <p:blipFill>
          <a:blip r:embed="rId2"/>
          <a:stretch>
            <a:fillRect/>
          </a:stretch>
        </p:blipFill>
        <p:spPr>
          <a:xfrm rot="177439">
            <a:off x="6418689" y="3401850"/>
            <a:ext cx="2269181" cy="3261311"/>
          </a:xfrm>
          <a:prstGeom prst="rect">
            <a:avLst/>
          </a:prstGeom>
          <a:ln>
            <a:solidFill>
              <a:schemeClr val="tx1"/>
            </a:solidFill>
          </a:ln>
        </p:spPr>
      </p:pic>
      <p:pic>
        <p:nvPicPr>
          <p:cNvPr id="4" name="Picture 3" descr="A screenshot of a cell phone&#10;&#10;Description automatically generated">
            <a:extLst>
              <a:ext uri="{FF2B5EF4-FFF2-40B4-BE49-F238E27FC236}">
                <a16:creationId xmlns:a16="http://schemas.microsoft.com/office/drawing/2014/main" id="{87C3758D-5255-440C-A244-B1EDEC92E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9935">
            <a:off x="363559" y="3967489"/>
            <a:ext cx="5398265" cy="2163101"/>
          </a:xfrm>
          <a:prstGeom prst="rect">
            <a:avLst/>
          </a:prstGeom>
          <a:ln>
            <a:solidFill>
              <a:schemeClr val="tx1"/>
            </a:solidFill>
          </a:ln>
        </p:spPr>
      </p:pic>
      <p:sp>
        <p:nvSpPr>
          <p:cNvPr id="5" name="TextBox 4">
            <a:extLst>
              <a:ext uri="{FF2B5EF4-FFF2-40B4-BE49-F238E27FC236}">
                <a16:creationId xmlns:a16="http://schemas.microsoft.com/office/drawing/2014/main" id="{07333BB4-11F3-4D71-A425-984A92A99BB9}"/>
              </a:ext>
            </a:extLst>
          </p:cNvPr>
          <p:cNvSpPr txBox="1"/>
          <p:nvPr/>
        </p:nvSpPr>
        <p:spPr>
          <a:xfrm>
            <a:off x="285966" y="138475"/>
            <a:ext cx="8635461" cy="3046988"/>
          </a:xfrm>
          <a:prstGeom prst="rect">
            <a:avLst/>
          </a:prstGeom>
          <a:solidFill>
            <a:srgbClr val="FFFFCC"/>
          </a:solidFill>
          <a:ln w="3175">
            <a:solidFill>
              <a:srgbClr val="7030A0"/>
            </a:solidFill>
          </a:ln>
        </p:spPr>
        <p:txBody>
          <a:bodyPr wrap="square" rtlCol="0">
            <a:spAutoFit/>
          </a:bodyPr>
          <a:lstStyle/>
          <a:p>
            <a:r>
              <a:rPr lang="en-GB" sz="2400" dirty="0">
                <a:latin typeface="Comic Sans MS" panose="030F0702030302020204" pitchFamily="66" charset="0"/>
              </a:rPr>
              <a:t>On your table you will find 16 information sheets about careers in a variety of sectors which ARE likely to still be around in at least 10 years time.</a:t>
            </a:r>
          </a:p>
          <a:p>
            <a:r>
              <a:rPr lang="en-GB" sz="2400" dirty="0">
                <a:latin typeface="Comic Sans MS" panose="030F0702030302020204" pitchFamily="66" charset="0"/>
              </a:rPr>
              <a:t>Your task is to complete a research sheet on at least </a:t>
            </a:r>
            <a:r>
              <a:rPr lang="en-GB" sz="2400" dirty="0" smtClean="0">
                <a:latin typeface="Comic Sans MS" panose="030F0702030302020204" pitchFamily="66" charset="0"/>
              </a:rPr>
              <a:t>three</a:t>
            </a:r>
            <a:r>
              <a:rPr lang="en-GB" sz="2400" dirty="0" smtClean="0">
                <a:latin typeface="Comic Sans MS" panose="030F0702030302020204" pitchFamily="66" charset="0"/>
              </a:rPr>
              <a:t> </a:t>
            </a:r>
            <a:r>
              <a:rPr lang="en-GB" sz="2400" dirty="0">
                <a:latin typeface="Comic Sans MS" panose="030F0702030302020204" pitchFamily="66" charset="0"/>
              </a:rPr>
              <a:t>different careers of your choice.</a:t>
            </a:r>
          </a:p>
          <a:p>
            <a:r>
              <a:rPr lang="en-GB" sz="2400" dirty="0">
                <a:solidFill>
                  <a:srgbClr val="0000FF"/>
                </a:solidFill>
                <a:latin typeface="Comic Sans MS" panose="030F0702030302020204" pitchFamily="66" charset="0"/>
              </a:rPr>
              <a:t>Try to pick jobs that may be relevant to your favourite subjects, or those which you would be interested in as a potential career.</a:t>
            </a:r>
          </a:p>
        </p:txBody>
      </p:sp>
      <p:sp>
        <p:nvSpPr>
          <p:cNvPr id="6" name="Arrow: Right 5">
            <a:extLst>
              <a:ext uri="{FF2B5EF4-FFF2-40B4-BE49-F238E27FC236}">
                <a16:creationId xmlns:a16="http://schemas.microsoft.com/office/drawing/2014/main" id="{7C91E311-D1B4-437F-999F-9B3F7C360A51}"/>
              </a:ext>
            </a:extLst>
          </p:cNvPr>
          <p:cNvSpPr/>
          <p:nvPr/>
        </p:nvSpPr>
        <p:spPr>
          <a:xfrm>
            <a:off x="5266429" y="4081472"/>
            <a:ext cx="1674564" cy="72188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4095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D7979737-8238-447D-BFD5-BC7D6B1FC4AD}"/>
              </a:ext>
            </a:extLst>
          </p:cNvPr>
          <p:cNvSpPr txBox="1">
            <a:spLocks noChangeArrowheads="1"/>
          </p:cNvSpPr>
          <p:nvPr/>
        </p:nvSpPr>
        <p:spPr bwMode="auto">
          <a:xfrm>
            <a:off x="274351" y="4010231"/>
            <a:ext cx="8515834" cy="25545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2000" b="1" i="0" u="sng" strike="noStrike" kern="0" cap="none" spc="0" normalizeH="0" baseline="0" noProof="0" dirty="0">
                <a:ln>
                  <a:noFill/>
                </a:ln>
                <a:solidFill>
                  <a:srgbClr val="000000"/>
                </a:solidFill>
                <a:effectLst/>
                <a:uLnTx/>
                <a:uFillTx/>
                <a:latin typeface="Comic Sans MS" panose="030F0702030302020204" pitchFamily="66" charset="0"/>
                <a:cs typeface="Arial" panose="020B0604020202020204" pitchFamily="34" charset="0"/>
              </a:rPr>
              <a:t>Learning Outcomes – Career Research Lesson:</a:t>
            </a:r>
          </a:p>
          <a:p>
            <a:pPr marL="0" marR="0" lvl="0" indent="0" defTabSz="914400" eaLnBrk="1" fontAlgn="base" latinLnBrk="0" hangingPunct="1">
              <a:lnSpc>
                <a:spcPct val="100000"/>
              </a:lnSpc>
              <a:spcBef>
                <a:spcPct val="0"/>
              </a:spcBef>
              <a:spcAft>
                <a:spcPct val="0"/>
              </a:spcAft>
              <a:buClrTx/>
              <a:buSzTx/>
              <a:buFontTx/>
              <a:buNone/>
              <a:tabLst/>
              <a:defRPr/>
            </a:pPr>
            <a:r>
              <a:rPr lang="en-GB" altLang="en-US" sz="2000" b="1" kern="0" dirty="0">
                <a:solidFill>
                  <a:srgbClr val="FF0000"/>
                </a:solidFill>
                <a:latin typeface="Comic Sans MS" panose="030F0702030302020204" pitchFamily="66" charset="0"/>
              </a:rPr>
              <a:t>Challenge: </a:t>
            </a:r>
            <a:r>
              <a:rPr lang="en-GB" altLang="en-US" sz="2000" kern="0" dirty="0">
                <a:latin typeface="Comic Sans MS" panose="030F0702030302020204" pitchFamily="66" charset="0"/>
              </a:rPr>
              <a:t>Identify</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 what different jobs entail in a variety of sectors a</a:t>
            </a:r>
            <a:r>
              <a:rPr lang="en-GB" altLang="en-US" sz="2000" kern="0" dirty="0" err="1">
                <a:latin typeface="Comic Sans MS" panose="030F0702030302020204" pitchFamily="66" charset="0"/>
              </a:rPr>
              <a:t>nd</a:t>
            </a:r>
            <a:r>
              <a:rPr lang="en-GB" altLang="en-US" sz="2000" kern="0" dirty="0">
                <a:latin typeface="Comic Sans MS" panose="030F0702030302020204" pitchFamily="66" charset="0"/>
              </a:rPr>
              <a:t> d</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escribe the positives and negatives of these.</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2000" b="1" i="0" u="none" strike="noStrike" kern="0" cap="none" spc="0" normalizeH="0" baseline="0" noProof="0" dirty="0">
                <a:ln>
                  <a:noFill/>
                </a:ln>
                <a:solidFill>
                  <a:schemeClr val="accent4">
                    <a:lumMod val="75000"/>
                  </a:schemeClr>
                </a:solidFill>
                <a:effectLst/>
                <a:uLnTx/>
                <a:uFillTx/>
                <a:latin typeface="Comic Sans MS" panose="030F0702030302020204" pitchFamily="66" charset="0"/>
                <a:cs typeface="Arial" panose="020B0604020202020204" pitchFamily="34" charset="0"/>
              </a:rPr>
              <a:t>More challenging: </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Describe what we would have to achieve in terms of qualifications, work experience and more to break into a variety of different careers.</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2000" b="1" i="0" u="none" strike="noStrike" kern="0" cap="none" spc="0" normalizeH="0" baseline="0" noProof="0" dirty="0">
                <a:ln>
                  <a:noFill/>
                </a:ln>
                <a:solidFill>
                  <a:srgbClr val="00B050"/>
                </a:solidFill>
                <a:effectLst/>
                <a:uLnTx/>
                <a:uFillTx/>
                <a:latin typeface="Comic Sans MS" panose="030F0702030302020204" pitchFamily="66" charset="0"/>
                <a:cs typeface="Arial" panose="020B0604020202020204" pitchFamily="34" charset="0"/>
              </a:rPr>
              <a:t>Mega challenging: </a:t>
            </a:r>
            <a:r>
              <a:rPr kumimoji="0" lang="en-GB" altLang="en-US" sz="2000" i="0" u="none" strike="noStrike" kern="0" cap="none" spc="0" normalizeH="0" baseline="0" noProof="0" dirty="0">
                <a:ln>
                  <a:noFill/>
                </a:ln>
                <a:effectLst/>
                <a:uLnTx/>
                <a:uFillTx/>
                <a:latin typeface="Comic Sans MS" panose="030F0702030302020204" pitchFamily="66" charset="0"/>
                <a:cs typeface="Arial" panose="020B0604020202020204" pitchFamily="34" charset="0"/>
              </a:rPr>
              <a:t>Explain why particular jobs may or may not be suited to our personalities, skills and attributes. </a:t>
            </a:r>
            <a:endParaRPr kumimoji="0" lang="en-GB" altLang="en-US" sz="2000" i="0" u="none" strike="noStrike" kern="0" cap="none" spc="0" normalizeH="0" baseline="0" noProof="0" dirty="0">
              <a:ln>
                <a:noFill/>
              </a:ln>
              <a:effectLst/>
              <a:uLnTx/>
              <a:uFillTx/>
              <a:latin typeface="Comic Sans MS" panose="030F0702030302020204" pitchFamily="66" charset="0"/>
            </a:endParaRPr>
          </a:p>
        </p:txBody>
      </p:sp>
      <p:pic>
        <p:nvPicPr>
          <p:cNvPr id="3" name="Picture 2">
            <a:extLst>
              <a:ext uri="{FF2B5EF4-FFF2-40B4-BE49-F238E27FC236}">
                <a16:creationId xmlns:a16="http://schemas.microsoft.com/office/drawing/2014/main" id="{E6F72EAD-392B-401A-AA93-FFB8D0086FA4}"/>
              </a:ext>
            </a:extLst>
          </p:cNvPr>
          <p:cNvPicPr>
            <a:picLocks noChangeAspect="1"/>
          </p:cNvPicPr>
          <p:nvPr/>
        </p:nvPicPr>
        <p:blipFill>
          <a:blip r:embed="rId2"/>
          <a:stretch>
            <a:fillRect/>
          </a:stretch>
        </p:blipFill>
        <p:spPr>
          <a:xfrm>
            <a:off x="7373038" y="2640076"/>
            <a:ext cx="1537468" cy="1370155"/>
          </a:xfrm>
          <a:prstGeom prst="rect">
            <a:avLst/>
          </a:prstGeom>
        </p:spPr>
      </p:pic>
      <p:sp>
        <p:nvSpPr>
          <p:cNvPr id="6" name="TextBox 5">
            <a:extLst>
              <a:ext uri="{FF2B5EF4-FFF2-40B4-BE49-F238E27FC236}">
                <a16:creationId xmlns:a16="http://schemas.microsoft.com/office/drawing/2014/main" id="{522D3C5A-3385-4F1D-9A83-A4C3EAB13339}"/>
              </a:ext>
            </a:extLst>
          </p:cNvPr>
          <p:cNvSpPr txBox="1"/>
          <p:nvPr/>
        </p:nvSpPr>
        <p:spPr>
          <a:xfrm>
            <a:off x="274351" y="785954"/>
            <a:ext cx="5641109" cy="2923877"/>
          </a:xfrm>
          <a:prstGeom prst="rect">
            <a:avLst/>
          </a:prstGeom>
          <a:solidFill>
            <a:srgbClr val="FFFFCC"/>
          </a:solidFill>
          <a:ln w="3175">
            <a:solidFill>
              <a:srgbClr val="7030A0"/>
            </a:solidFill>
          </a:ln>
        </p:spPr>
        <p:txBody>
          <a:bodyPr wrap="square" rtlCol="0">
            <a:spAutoFit/>
          </a:bodyPr>
          <a:lstStyle/>
          <a:p>
            <a:r>
              <a:rPr lang="en-GB" sz="2400" dirty="0">
                <a:solidFill>
                  <a:srgbClr val="0000FF"/>
                </a:solidFill>
                <a:latin typeface="Comic Sans MS" panose="030F0702030302020204" pitchFamily="66" charset="0"/>
              </a:rPr>
              <a:t>Out of all of the careers you’ve studied today – which are your </a:t>
            </a:r>
            <a:r>
              <a:rPr lang="en-GB" sz="2400">
                <a:solidFill>
                  <a:srgbClr val="0000FF"/>
                </a:solidFill>
                <a:latin typeface="Comic Sans MS" panose="030F0702030302020204" pitchFamily="66" charset="0"/>
              </a:rPr>
              <a:t>top </a:t>
            </a:r>
            <a:r>
              <a:rPr lang="en-GB" sz="2400" smtClean="0">
                <a:solidFill>
                  <a:srgbClr val="0000FF"/>
                </a:solidFill>
                <a:latin typeface="Comic Sans MS" panose="030F0702030302020204" pitchFamily="66" charset="0"/>
              </a:rPr>
              <a:t>two </a:t>
            </a:r>
            <a:r>
              <a:rPr lang="en-GB" sz="2400" dirty="0">
                <a:solidFill>
                  <a:srgbClr val="0000FF"/>
                </a:solidFill>
                <a:latin typeface="Comic Sans MS" panose="030F0702030302020204" pitchFamily="66" charset="0"/>
              </a:rPr>
              <a:t>which you would say suit your own individual personality, skills and attributes? </a:t>
            </a:r>
          </a:p>
          <a:p>
            <a:endParaRPr lang="en-GB" sz="1400" dirty="0">
              <a:solidFill>
                <a:srgbClr val="00B0F0"/>
              </a:solidFill>
              <a:latin typeface="Comic Sans MS" panose="030F0702030302020204" pitchFamily="66" charset="0"/>
            </a:endParaRPr>
          </a:p>
          <a:p>
            <a:r>
              <a:rPr lang="en-GB" sz="2400" dirty="0">
                <a:solidFill>
                  <a:srgbClr val="00B050"/>
                </a:solidFill>
                <a:latin typeface="Comic Sans MS" panose="030F0702030302020204" pitchFamily="66" charset="0"/>
              </a:rPr>
              <a:t>Be prepared to justify your ideas in five minutes.</a:t>
            </a:r>
          </a:p>
        </p:txBody>
      </p:sp>
      <p:sp>
        <p:nvSpPr>
          <p:cNvPr id="2" name="TextBox 1">
            <a:extLst>
              <a:ext uri="{FF2B5EF4-FFF2-40B4-BE49-F238E27FC236}">
                <a16:creationId xmlns:a16="http://schemas.microsoft.com/office/drawing/2014/main" id="{25B1BB0C-1880-44DC-A445-F0A65EB56EE3}"/>
              </a:ext>
            </a:extLst>
          </p:cNvPr>
          <p:cNvSpPr txBox="1"/>
          <p:nvPr/>
        </p:nvSpPr>
        <p:spPr>
          <a:xfrm>
            <a:off x="186216" y="131981"/>
            <a:ext cx="2237495" cy="523220"/>
          </a:xfrm>
          <a:prstGeom prst="rect">
            <a:avLst/>
          </a:prstGeom>
          <a:noFill/>
        </p:spPr>
        <p:txBody>
          <a:bodyPr wrap="square" rtlCol="0">
            <a:spAutoFit/>
          </a:bodyPr>
          <a:lstStyle/>
          <a:p>
            <a:r>
              <a:rPr lang="en-GB" sz="2800" b="1" dirty="0">
                <a:highlight>
                  <a:srgbClr val="FFFF00"/>
                </a:highlight>
                <a:latin typeface="Comic Sans MS" panose="030F0702030302020204" pitchFamily="66" charset="0"/>
              </a:rPr>
              <a:t>Plenary:</a:t>
            </a:r>
          </a:p>
        </p:txBody>
      </p:sp>
      <p:pic>
        <p:nvPicPr>
          <p:cNvPr id="10" name="Picture 9">
            <a:extLst>
              <a:ext uri="{FF2B5EF4-FFF2-40B4-BE49-F238E27FC236}">
                <a16:creationId xmlns:a16="http://schemas.microsoft.com/office/drawing/2014/main" id="{5E2F52C6-4ACE-4817-AE32-DF23001224BD}"/>
              </a:ext>
            </a:extLst>
          </p:cNvPr>
          <p:cNvPicPr>
            <a:picLocks noChangeAspect="1"/>
          </p:cNvPicPr>
          <p:nvPr/>
        </p:nvPicPr>
        <p:blipFill rotWithShape="1">
          <a:blip r:embed="rId3"/>
          <a:srcRect t="20500"/>
          <a:stretch/>
        </p:blipFill>
        <p:spPr>
          <a:xfrm>
            <a:off x="6323210" y="785954"/>
            <a:ext cx="2466975" cy="1469045"/>
          </a:xfrm>
          <a:prstGeom prst="rect">
            <a:avLst/>
          </a:prstGeom>
        </p:spPr>
      </p:pic>
    </p:spTree>
    <p:extLst>
      <p:ext uri="{BB962C8B-B14F-4D97-AF65-F5344CB8AC3E}">
        <p14:creationId xmlns:p14="http://schemas.microsoft.com/office/powerpoint/2010/main" val="2136244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81E1819CF9C248B61C0E4D9D0A5454" ma:contentTypeVersion="13" ma:contentTypeDescription="Create a new document." ma:contentTypeScope="" ma:versionID="8a06e8b402dbca04d565ad35f451f3e9">
  <xsd:schema xmlns:xsd="http://www.w3.org/2001/XMLSchema" xmlns:xs="http://www.w3.org/2001/XMLSchema" xmlns:p="http://schemas.microsoft.com/office/2006/metadata/properties" xmlns:ns3="0f018554-3278-4bdb-9f00-d23e665f071e" xmlns:ns4="466ec694-672e-4b5b-bf42-c12a70c56e68" targetNamespace="http://schemas.microsoft.com/office/2006/metadata/properties" ma:root="true" ma:fieldsID="d8173aca2c9b67b1d52e85b658eacec9" ns3:_="" ns4:_="">
    <xsd:import namespace="0f018554-3278-4bdb-9f00-d23e665f071e"/>
    <xsd:import namespace="466ec694-672e-4b5b-bf42-c12a70c56e6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18554-3278-4bdb-9f00-d23e665f0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6ec694-672e-4b5b-bf42-c12a70c56e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F14897-ACD4-4040-A579-50500EBC5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18554-3278-4bdb-9f00-d23e665f071e"/>
    <ds:schemaRef ds:uri="466ec694-672e-4b5b-bf42-c12a70c56e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A4D7D1-6598-4013-B379-881A19B48317}">
  <ds:schemaRefs>
    <ds:schemaRef ds:uri="http://schemas.microsoft.com/sharepoint/v3/contenttype/forms"/>
  </ds:schemaRefs>
</ds:datastoreItem>
</file>

<file path=customXml/itemProps3.xml><?xml version="1.0" encoding="utf-8"?>
<ds:datastoreItem xmlns:ds="http://schemas.openxmlformats.org/officeDocument/2006/customXml" ds:itemID="{0AF9A498-3E13-427C-B788-D72B0AC9A8CA}">
  <ds:schemaRefs>
    <ds:schemaRef ds:uri="http://purl.org/dc/term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466ec694-672e-4b5b-bf42-c12a70c56e68"/>
    <ds:schemaRef ds:uri="0f018554-3278-4bdb-9f00-d23e665f071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1791</TotalTime>
  <Words>522</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Adler</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P Wassell;ecpublishing.co.uk</dc:creator>
  <cp:keywords>careers lessons</cp:keywords>
  <cp:lastModifiedBy>Hill, Deborah</cp:lastModifiedBy>
  <cp:revision>121</cp:revision>
  <dcterms:created xsi:type="dcterms:W3CDTF">2018-10-24T08:17:36Z</dcterms:created>
  <dcterms:modified xsi:type="dcterms:W3CDTF">2021-09-22T14:55:16Z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0x0101002981E1819CF9C248B61C0E4D9D0A5454</vt:lpwstr>
  </property>
</Properties>
</file>