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60" r:id="rId7"/>
    <p:sldId id="261" r:id="rId8"/>
    <p:sldId id="262" r:id="rId9"/>
    <p:sldId id="263" r:id="rId10"/>
    <p:sldId id="264"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7" autoAdjust="0"/>
    <p:restoredTop sz="94660"/>
  </p:normalViewPr>
  <p:slideViewPr>
    <p:cSldViewPr snapToGrid="0">
      <p:cViewPr varScale="1">
        <p:scale>
          <a:sx n="91" d="100"/>
          <a:sy n="91" d="100"/>
        </p:scale>
        <p:origin x="63" y="6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A0A429E-85C1-4E76-814B-2D67C1792566}"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2443354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0A429E-85C1-4E76-814B-2D67C1792566}"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2001193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0A429E-85C1-4E76-814B-2D67C1792566}"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629230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A0A429E-85C1-4E76-814B-2D67C1792566}"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226161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0A429E-85C1-4E76-814B-2D67C1792566}" type="datetimeFigureOut">
              <a:rPr lang="en-GB" smtClean="0"/>
              <a:t>15/10/2020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320395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A0A429E-85C1-4E76-814B-2D67C1792566}" type="datetimeFigureOut">
              <a:rPr lang="en-GB" smtClean="0"/>
              <a:t>15/10/2020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136547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A0A429E-85C1-4E76-814B-2D67C1792566}" type="datetimeFigureOut">
              <a:rPr lang="en-GB" smtClean="0"/>
              <a:t>15/10/2020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4283975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A0A429E-85C1-4E76-814B-2D67C1792566}" type="datetimeFigureOut">
              <a:rPr lang="en-GB" smtClean="0"/>
              <a:t>15/10/2020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154190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A429E-85C1-4E76-814B-2D67C1792566}" type="datetimeFigureOut">
              <a:rPr lang="en-GB" smtClean="0"/>
              <a:t>15/10/2020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4065337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0A429E-85C1-4E76-814B-2D67C1792566}" type="datetimeFigureOut">
              <a:rPr lang="en-GB" smtClean="0"/>
              <a:t>15/10/2020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627106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A0A429E-85C1-4E76-814B-2D67C1792566}" type="datetimeFigureOut">
              <a:rPr lang="en-GB" smtClean="0"/>
              <a:t>15/10/2020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5DEBA97-6B9F-488A-9E30-A73DF1A5F5E1}" type="slidenum">
              <a:rPr lang="en-GB" smtClean="0"/>
              <a:t>‹#›</a:t>
            </a:fld>
            <a:endParaRPr lang="en-GB"/>
          </a:p>
        </p:txBody>
      </p:sp>
    </p:spTree>
    <p:extLst>
      <p:ext uri="{BB962C8B-B14F-4D97-AF65-F5344CB8AC3E}">
        <p14:creationId xmlns:p14="http://schemas.microsoft.com/office/powerpoint/2010/main" val="598155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A429E-85C1-4E76-814B-2D67C1792566}" type="datetimeFigureOut">
              <a:rPr lang="en-GB" smtClean="0"/>
              <a:t>15/10/2020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EBA97-6B9F-488A-9E30-A73DF1A5F5E1}" type="slidenum">
              <a:rPr lang="en-GB" smtClean="0"/>
              <a:t>‹#›</a:t>
            </a:fld>
            <a:endParaRPr lang="en-GB"/>
          </a:p>
        </p:txBody>
      </p:sp>
    </p:spTree>
    <p:extLst>
      <p:ext uri="{BB962C8B-B14F-4D97-AF65-F5344CB8AC3E}">
        <p14:creationId xmlns:p14="http://schemas.microsoft.com/office/powerpoint/2010/main" val="349677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2041"/>
            <a:ext cx="9144000" cy="1413642"/>
          </a:xfrm>
        </p:spPr>
        <p:txBody>
          <a:bodyPr>
            <a:normAutofit/>
          </a:bodyPr>
          <a:lstStyle/>
          <a:p>
            <a:r>
              <a:rPr lang="en-GB" sz="3200" dirty="0" smtClean="0"/>
              <a:t>Good afternoon</a:t>
            </a:r>
            <a:br>
              <a:rPr lang="en-GB" sz="3200" dirty="0" smtClean="0"/>
            </a:br>
            <a:r>
              <a:rPr lang="en-GB" sz="3200" dirty="0" smtClean="0"/>
              <a:t>Welcome to your online ESOL class</a:t>
            </a:r>
            <a:endParaRPr lang="en-GB" sz="3200" dirty="0"/>
          </a:p>
        </p:txBody>
      </p:sp>
      <p:sp>
        <p:nvSpPr>
          <p:cNvPr id="3" name="Subtitle 2"/>
          <p:cNvSpPr>
            <a:spLocks noGrp="1"/>
          </p:cNvSpPr>
          <p:nvPr>
            <p:ph type="subTitle" idx="1"/>
          </p:nvPr>
        </p:nvSpPr>
        <p:spPr>
          <a:xfrm>
            <a:off x="1524000" y="1707931"/>
            <a:ext cx="9144000" cy="3549869"/>
          </a:xfrm>
        </p:spPr>
        <p:txBody>
          <a:bodyPr/>
          <a:lstStyle/>
          <a:p>
            <a:pPr algn="l"/>
            <a:r>
              <a:rPr lang="en-GB" dirty="0" smtClean="0"/>
              <a:t>Today we will:</a:t>
            </a:r>
          </a:p>
          <a:p>
            <a:pPr marL="342900" indent="-342900" algn="l">
              <a:buFont typeface="Arial" panose="020B0604020202020204" pitchFamily="34" charset="0"/>
              <a:buChar char="•"/>
            </a:pPr>
            <a:r>
              <a:rPr lang="en-GB" dirty="0" smtClean="0"/>
              <a:t>Have a spelling test</a:t>
            </a:r>
          </a:p>
          <a:p>
            <a:pPr marL="342900" indent="-342900" algn="l">
              <a:buFont typeface="Arial" panose="020B0604020202020204" pitchFamily="34" charset="0"/>
              <a:buChar char="•"/>
            </a:pPr>
            <a:r>
              <a:rPr lang="en-GB" dirty="0" smtClean="0"/>
              <a:t>Look at a story in pictures and describe what happened</a:t>
            </a:r>
          </a:p>
          <a:p>
            <a:pPr marL="342900" indent="-342900" algn="l">
              <a:buFont typeface="Arial" panose="020B0604020202020204" pitchFamily="34" charset="0"/>
              <a:buChar char="•"/>
            </a:pPr>
            <a:r>
              <a:rPr lang="en-GB" dirty="0" smtClean="0"/>
              <a:t>Write about the story</a:t>
            </a:r>
          </a:p>
          <a:p>
            <a:pPr marL="342900" indent="-342900" algn="l">
              <a:buFont typeface="Arial" panose="020B0604020202020204" pitchFamily="34" charset="0"/>
              <a:buChar char="•"/>
            </a:pPr>
            <a:r>
              <a:rPr lang="en-GB" dirty="0" smtClean="0"/>
              <a:t>Write about our experience of going to the doctor</a:t>
            </a:r>
          </a:p>
          <a:p>
            <a:pPr marL="342900" indent="-342900" algn="l">
              <a:buFont typeface="Arial" panose="020B0604020202020204" pitchFamily="34" charset="0"/>
              <a:buChar char="•"/>
            </a:pPr>
            <a:r>
              <a:rPr lang="en-GB" dirty="0" smtClean="0"/>
              <a:t>Listen to dialogues to get detailed information</a:t>
            </a:r>
          </a:p>
          <a:p>
            <a:pPr marL="342900" indent="-342900" algn="l">
              <a:buFont typeface="Arial" panose="020B0604020202020204" pitchFamily="34" charset="0"/>
              <a:buChar char="•"/>
            </a:pPr>
            <a:endParaRPr lang="en-GB" dirty="0"/>
          </a:p>
        </p:txBody>
      </p:sp>
    </p:spTree>
    <p:extLst>
      <p:ext uri="{BB962C8B-B14F-4D97-AF65-F5344CB8AC3E}">
        <p14:creationId xmlns:p14="http://schemas.microsoft.com/office/powerpoint/2010/main" val="1623020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Look at the story in pictures</a:t>
            </a:r>
            <a:endParaRPr lang="en-GB" dirty="0"/>
          </a:p>
        </p:txBody>
      </p:sp>
      <p:sp>
        <p:nvSpPr>
          <p:cNvPr id="3" name="Content Placeholder 2"/>
          <p:cNvSpPr>
            <a:spLocks noGrp="1"/>
          </p:cNvSpPr>
          <p:nvPr>
            <p:ph idx="1"/>
          </p:nvPr>
        </p:nvSpPr>
        <p:spPr/>
        <p:txBody>
          <a:bodyPr/>
          <a:lstStyle/>
          <a:p>
            <a:r>
              <a:rPr lang="en-US" dirty="0" smtClean="0"/>
              <a:t>What questions can we ask to get information about this story?</a:t>
            </a:r>
          </a:p>
          <a:p>
            <a:r>
              <a:rPr lang="en-US" dirty="0" smtClean="0"/>
              <a:t>Can you answer in your own words?</a:t>
            </a:r>
          </a:p>
          <a:p>
            <a:r>
              <a:rPr lang="en-US" dirty="0" smtClean="0"/>
              <a:t>Have you ever had a similar experience?</a:t>
            </a:r>
          </a:p>
          <a:p>
            <a:endParaRPr lang="en-US" dirty="0" smtClean="0"/>
          </a:p>
          <a:p>
            <a:endParaRPr lang="en-GB" dirty="0"/>
          </a:p>
        </p:txBody>
      </p:sp>
    </p:spTree>
    <p:extLst>
      <p:ext uri="{BB962C8B-B14F-4D97-AF65-F5344CB8AC3E}">
        <p14:creationId xmlns:p14="http://schemas.microsoft.com/office/powerpoint/2010/main" val="863239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What about you?</a:t>
            </a:r>
            <a:endParaRPr lang="en-GB" dirty="0"/>
          </a:p>
        </p:txBody>
      </p:sp>
      <p:sp>
        <p:nvSpPr>
          <p:cNvPr id="3" name="Text Placeholder 2"/>
          <p:cNvSpPr>
            <a:spLocks noGrp="1"/>
          </p:cNvSpPr>
          <p:nvPr>
            <p:ph type="body" idx="1"/>
          </p:nvPr>
        </p:nvSpPr>
        <p:spPr>
          <a:xfrm>
            <a:off x="839788" y="1681163"/>
            <a:ext cx="5157787" cy="45719"/>
          </a:xfrm>
        </p:spPr>
        <p:txBody>
          <a:bodyPr>
            <a:normAutofit fontScale="25000" lnSpcReduction="20000"/>
          </a:bodyPr>
          <a:lstStyle/>
          <a:p>
            <a:endParaRPr lang="en-GB" dirty="0"/>
          </a:p>
        </p:txBody>
      </p:sp>
      <p:sp>
        <p:nvSpPr>
          <p:cNvPr id="5" name="Text Placeholder 4"/>
          <p:cNvSpPr>
            <a:spLocks noGrp="1"/>
          </p:cNvSpPr>
          <p:nvPr>
            <p:ph type="body" sz="quarter" idx="3"/>
          </p:nvPr>
        </p:nvSpPr>
        <p:spPr>
          <a:xfrm>
            <a:off x="6172200" y="1681163"/>
            <a:ext cx="5183188" cy="45719"/>
          </a:xfrm>
        </p:spPr>
        <p:txBody>
          <a:bodyPr>
            <a:normAutofit fontScale="25000" lnSpcReduction="20000"/>
          </a:bodyPr>
          <a:lstStyle/>
          <a:p>
            <a:endParaRPr lang="en-GB" dirty="0"/>
          </a:p>
        </p:txBody>
      </p:sp>
      <p:sp>
        <p:nvSpPr>
          <p:cNvPr id="6" name="Content Placeholder 5"/>
          <p:cNvSpPr>
            <a:spLocks noGrp="1"/>
          </p:cNvSpPr>
          <p:nvPr>
            <p:ph sz="quarter" idx="4"/>
          </p:nvPr>
        </p:nvSpPr>
        <p:spPr/>
        <p:txBody>
          <a:bodyPr>
            <a:normAutofit fontScale="77500" lnSpcReduction="20000"/>
          </a:bodyPr>
          <a:lstStyle/>
          <a:p>
            <a:r>
              <a:rPr lang="en-US" dirty="0" smtClean="0"/>
              <a:t>How often do you go to your doctor?</a:t>
            </a:r>
          </a:p>
          <a:p>
            <a:r>
              <a:rPr lang="en-US" dirty="0" smtClean="0"/>
              <a:t>How long do you need to  wait for a visit?</a:t>
            </a:r>
          </a:p>
          <a:p>
            <a:r>
              <a:rPr lang="en-US" dirty="0" smtClean="0"/>
              <a:t>How easy is it to communicate?</a:t>
            </a:r>
          </a:p>
          <a:p>
            <a:r>
              <a:rPr lang="en-US" dirty="0" smtClean="0"/>
              <a:t>Do you need an interpreter?</a:t>
            </a:r>
          </a:p>
          <a:p>
            <a:r>
              <a:rPr lang="en-US" dirty="0" smtClean="0"/>
              <a:t>Do you ask your doctor any questions?</a:t>
            </a:r>
          </a:p>
          <a:p>
            <a:r>
              <a:rPr lang="en-US" dirty="0" smtClean="0"/>
              <a:t>If you get a medicine what questions do you ask?</a:t>
            </a:r>
          </a:p>
          <a:p>
            <a:endParaRPr lang="en-US" dirty="0" smtClean="0"/>
          </a:p>
          <a:p>
            <a:r>
              <a:rPr lang="en-US" dirty="0" smtClean="0"/>
              <a:t>Write about a visit to your GP or a specialist. Write in full sentences. </a:t>
            </a:r>
          </a:p>
          <a:p>
            <a:endParaRPr lang="en-GB"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39788" y="2628107"/>
            <a:ext cx="5157787" cy="3438524"/>
          </a:xfrm>
        </p:spPr>
      </p:pic>
    </p:spTree>
    <p:extLst>
      <p:ext uri="{BB962C8B-B14F-4D97-AF65-F5344CB8AC3E}">
        <p14:creationId xmlns:p14="http://schemas.microsoft.com/office/powerpoint/2010/main" val="687757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51033"/>
            <a:ext cx="10515600" cy="2123091"/>
          </a:xfrm>
        </p:spPr>
        <p:txBody>
          <a:bodyPr>
            <a:noAutofit/>
          </a:bodyPr>
          <a:lstStyle/>
          <a:p>
            <a:r>
              <a:rPr lang="en-US" sz="2400" dirty="0" smtClean="0"/>
              <a:t>The Four Elms Health Centre is a large, busy medical </a:t>
            </a:r>
            <a:r>
              <a:rPr lang="en-US" sz="2400" dirty="0" err="1" smtClean="0"/>
              <a:t>centre</a:t>
            </a:r>
            <a:r>
              <a:rPr lang="en-US" sz="2400" dirty="0" smtClean="0"/>
              <a:t> which offers many different services to its patients.</a:t>
            </a:r>
            <a:br>
              <a:rPr lang="en-US" sz="2400" dirty="0" smtClean="0"/>
            </a:br>
            <a:r>
              <a:rPr lang="en-US" sz="2400" dirty="0" smtClean="0"/>
              <a:t/>
            </a:r>
            <a:br>
              <a:rPr lang="en-US" sz="2400" dirty="0" smtClean="0"/>
            </a:br>
            <a:r>
              <a:rPr lang="en-US" sz="2000" b="1" dirty="0" smtClean="0"/>
              <a:t>1. Listen to three phone calls. Write the purpose of each call in the first part of the table.</a:t>
            </a:r>
            <a:br>
              <a:rPr lang="en-US" sz="2000" b="1" dirty="0" smtClean="0"/>
            </a:br>
            <a:r>
              <a:rPr lang="en-US" sz="2000" b="1" dirty="0" smtClean="0"/>
              <a:t/>
            </a:r>
            <a:br>
              <a:rPr lang="en-US" sz="2000" b="1" dirty="0" smtClean="0"/>
            </a:br>
            <a:r>
              <a:rPr lang="en-US" sz="2000" b="1" dirty="0" smtClean="0"/>
              <a:t>2. Listen again and complete the details about the appointments.</a:t>
            </a:r>
            <a:br>
              <a:rPr lang="en-US" sz="2000" b="1" dirty="0" smtClean="0"/>
            </a:br>
            <a:r>
              <a:rPr lang="en-US" sz="2000" b="1" dirty="0" smtClean="0"/>
              <a:t/>
            </a:r>
            <a:br>
              <a:rPr lang="en-US" sz="2000" b="1" dirty="0" smtClean="0"/>
            </a:br>
            <a:r>
              <a:rPr lang="en-US" sz="2000" b="1" dirty="0" smtClean="0"/>
              <a:t>3. Listen to phone calls 1 and 2 again. What reasons do the callers give to explain why the appointment is no good for them</a:t>
            </a:r>
            <a:br>
              <a:rPr lang="en-US" sz="2000" b="1" dirty="0" smtClean="0"/>
            </a:br>
            <a:r>
              <a:rPr lang="en-US" sz="2400" b="1" dirty="0" smtClean="0"/>
              <a:t/>
            </a:r>
            <a:br>
              <a:rPr lang="en-US" sz="2400" b="1" dirty="0" smtClean="0"/>
            </a:br>
            <a:endParaRPr lang="en-GB" sz="2400" b="1" dirty="0"/>
          </a:p>
        </p:txBody>
      </p:sp>
      <p:pic>
        <p:nvPicPr>
          <p:cNvPr id="5" name="Content Placeholder 4"/>
          <p:cNvPicPr>
            <a:picLocks noGrp="1" noChangeAspect="1"/>
          </p:cNvPicPr>
          <p:nvPr>
            <p:ph sz="half" idx="1"/>
          </p:nvPr>
        </p:nvPicPr>
        <p:blipFill>
          <a:blip r:embed="rId2"/>
          <a:stretch>
            <a:fillRect/>
          </a:stretch>
        </p:blipFill>
        <p:spPr>
          <a:xfrm>
            <a:off x="643759" y="3611177"/>
            <a:ext cx="4826875" cy="2704663"/>
          </a:xfrm>
          <a:prstGeom prst="rect">
            <a:avLst/>
          </a:prstGeom>
        </p:spPr>
      </p:pic>
      <p:graphicFrame>
        <p:nvGraphicFramePr>
          <p:cNvPr id="6" name="Content Placeholder 5"/>
          <p:cNvGraphicFramePr>
            <a:graphicFrameLocks noGrp="1"/>
          </p:cNvGraphicFramePr>
          <p:nvPr>
            <p:ph sz="half" idx="2"/>
            <p:extLst>
              <p:ext uri="{D42A27DB-BD31-4B8C-83A1-F6EECF244321}">
                <p14:modId xmlns:p14="http://schemas.microsoft.com/office/powerpoint/2010/main" val="478351690"/>
              </p:ext>
            </p:extLst>
          </p:nvPr>
        </p:nvGraphicFramePr>
        <p:xfrm>
          <a:off x="6172200" y="3394839"/>
          <a:ext cx="5181600" cy="3137340"/>
        </p:xfrm>
        <a:graphic>
          <a:graphicData uri="http://schemas.openxmlformats.org/drawingml/2006/table">
            <a:tbl>
              <a:tblPr firstRow="1" bandRow="1">
                <a:tableStyleId>{5C22544A-7EE6-4342-B048-85BDC9FD1C3A}</a:tableStyleId>
              </a:tblPr>
              <a:tblGrid>
                <a:gridCol w="654269">
                  <a:extLst>
                    <a:ext uri="{9D8B030D-6E8A-4147-A177-3AD203B41FA5}">
                      <a16:colId xmlns:a16="http://schemas.microsoft.com/office/drawing/2014/main" val="313977363"/>
                    </a:ext>
                  </a:extLst>
                </a:gridCol>
                <a:gridCol w="1936531">
                  <a:extLst>
                    <a:ext uri="{9D8B030D-6E8A-4147-A177-3AD203B41FA5}">
                      <a16:colId xmlns:a16="http://schemas.microsoft.com/office/drawing/2014/main" val="1346522800"/>
                    </a:ext>
                  </a:extLst>
                </a:gridCol>
                <a:gridCol w="1295400">
                  <a:extLst>
                    <a:ext uri="{9D8B030D-6E8A-4147-A177-3AD203B41FA5}">
                      <a16:colId xmlns:a16="http://schemas.microsoft.com/office/drawing/2014/main" val="3296391105"/>
                    </a:ext>
                  </a:extLst>
                </a:gridCol>
                <a:gridCol w="1295400">
                  <a:extLst>
                    <a:ext uri="{9D8B030D-6E8A-4147-A177-3AD203B41FA5}">
                      <a16:colId xmlns:a16="http://schemas.microsoft.com/office/drawing/2014/main" val="1254646794"/>
                    </a:ext>
                  </a:extLst>
                </a:gridCol>
              </a:tblGrid>
              <a:tr h="784335">
                <a:tc>
                  <a:txBody>
                    <a:bodyPr/>
                    <a:lstStyle/>
                    <a:p>
                      <a:r>
                        <a:rPr lang="en-GB" dirty="0" smtClean="0"/>
                        <a:t>Call</a:t>
                      </a:r>
                      <a:endParaRPr lang="en-GB" dirty="0"/>
                    </a:p>
                  </a:txBody>
                  <a:tcPr/>
                </a:tc>
                <a:tc>
                  <a:txBody>
                    <a:bodyPr/>
                    <a:lstStyle/>
                    <a:p>
                      <a:r>
                        <a:rPr lang="en-GB" dirty="0" smtClean="0"/>
                        <a:t>Purpose of call </a:t>
                      </a:r>
                      <a:endParaRPr lang="en-GB" dirty="0"/>
                    </a:p>
                  </a:txBody>
                  <a:tcPr/>
                </a:tc>
                <a:tc>
                  <a:txBody>
                    <a:bodyPr/>
                    <a:lstStyle/>
                    <a:p>
                      <a:r>
                        <a:rPr lang="en-GB" dirty="0" smtClean="0"/>
                        <a:t>Day and Time</a:t>
                      </a:r>
                      <a:endParaRPr lang="en-GB" dirty="0"/>
                    </a:p>
                  </a:txBody>
                  <a:tcPr/>
                </a:tc>
                <a:tc>
                  <a:txBody>
                    <a:bodyPr/>
                    <a:lstStyle/>
                    <a:p>
                      <a:r>
                        <a:rPr lang="en-GB" dirty="0" smtClean="0"/>
                        <a:t>Who with</a:t>
                      </a:r>
                      <a:endParaRPr lang="en-GB" dirty="0"/>
                    </a:p>
                  </a:txBody>
                  <a:tcPr/>
                </a:tc>
                <a:extLst>
                  <a:ext uri="{0D108BD9-81ED-4DB2-BD59-A6C34878D82A}">
                    <a16:rowId xmlns:a16="http://schemas.microsoft.com/office/drawing/2014/main" val="4255623589"/>
                  </a:ext>
                </a:extLst>
              </a:tr>
              <a:tr h="784335">
                <a:tc>
                  <a:txBody>
                    <a:bodyPr/>
                    <a:lstStyle/>
                    <a:p>
                      <a:r>
                        <a:rPr lang="en-GB" dirty="0" smtClean="0"/>
                        <a:t>1</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586194976"/>
                  </a:ext>
                </a:extLst>
              </a:tr>
              <a:tr h="784335">
                <a:tc>
                  <a:txBody>
                    <a:bodyPr/>
                    <a:lstStyle/>
                    <a:p>
                      <a:r>
                        <a:rPr lang="en-GB" dirty="0" smtClean="0"/>
                        <a:t>2</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25086612"/>
                  </a:ext>
                </a:extLst>
              </a:tr>
              <a:tr h="784335">
                <a:tc>
                  <a:txBody>
                    <a:bodyPr/>
                    <a:lstStyle/>
                    <a:p>
                      <a:r>
                        <a:rPr lang="en-GB" dirty="0" smtClean="0"/>
                        <a:t>3</a:t>
                      </a:r>
                      <a:endParaRPr lang="en-GB" dirty="0"/>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724071500"/>
                  </a:ext>
                </a:extLst>
              </a:tr>
            </a:tbl>
          </a:graphicData>
        </a:graphic>
      </p:graphicFrame>
    </p:spTree>
    <p:extLst>
      <p:ext uri="{BB962C8B-B14F-4D97-AF65-F5344CB8AC3E}">
        <p14:creationId xmlns:p14="http://schemas.microsoft.com/office/powerpoint/2010/main" val="3152042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3200" dirty="0" smtClean="0"/>
              <a:t>Your turn:</a:t>
            </a:r>
            <a:br>
              <a:rPr lang="en-GB" sz="3200" dirty="0" smtClean="0"/>
            </a:br>
            <a:r>
              <a:rPr lang="en-GB" sz="3200" dirty="0" smtClean="0"/>
              <a:t>Speaking: changing arrangements</a:t>
            </a:r>
            <a:br>
              <a:rPr lang="en-GB" sz="3200" dirty="0" smtClean="0"/>
            </a:br>
            <a:endParaRPr lang="en-GB" sz="3200" dirty="0"/>
          </a:p>
        </p:txBody>
      </p:sp>
      <p:sp>
        <p:nvSpPr>
          <p:cNvPr id="3" name="Content Placeholder 2"/>
          <p:cNvSpPr>
            <a:spLocks noGrp="1"/>
          </p:cNvSpPr>
          <p:nvPr>
            <p:ph sz="half" idx="1"/>
          </p:nvPr>
        </p:nvSpPr>
        <p:spPr/>
        <p:txBody>
          <a:bodyPr/>
          <a:lstStyle/>
          <a:p>
            <a:pPr marL="0" indent="0">
              <a:buNone/>
            </a:pPr>
            <a:endParaRPr lang="en-US" dirty="0" smtClean="0"/>
          </a:p>
          <a:p>
            <a:r>
              <a:rPr lang="en-US" dirty="0" err="1" smtClean="0"/>
              <a:t>Practise</a:t>
            </a:r>
            <a:r>
              <a:rPr lang="en-US" dirty="0" smtClean="0"/>
              <a:t> giving apologies and different explanations for these situations. </a:t>
            </a:r>
          </a:p>
          <a:p>
            <a:r>
              <a:rPr lang="en-US" dirty="0" smtClean="0"/>
              <a:t> You didn’t phone your friend last night. </a:t>
            </a:r>
          </a:p>
          <a:p>
            <a:r>
              <a:rPr lang="en-US" dirty="0" smtClean="0"/>
              <a:t> You can’t meet your friend tomorrow. </a:t>
            </a:r>
          </a:p>
          <a:p>
            <a:r>
              <a:rPr lang="en-US" dirty="0" smtClean="0"/>
              <a:t> You are late for an appointment.</a:t>
            </a:r>
          </a:p>
          <a:p>
            <a:endParaRPr lang="en-GB" dirty="0"/>
          </a:p>
        </p:txBody>
      </p:sp>
      <p:sp>
        <p:nvSpPr>
          <p:cNvPr id="4" name="Content Placeholder 3"/>
          <p:cNvSpPr>
            <a:spLocks noGrp="1"/>
          </p:cNvSpPr>
          <p:nvPr>
            <p:ph sz="half" idx="2"/>
          </p:nvPr>
        </p:nvSpPr>
        <p:spPr/>
        <p:txBody>
          <a:bodyPr/>
          <a:lstStyle/>
          <a:p>
            <a:r>
              <a:rPr lang="en-GB" dirty="0" smtClean="0"/>
              <a:t>What expressions can we use when giving apologies and explanations?</a:t>
            </a:r>
          </a:p>
          <a:p>
            <a:endParaRPr lang="en-GB" dirty="0"/>
          </a:p>
          <a:p>
            <a:r>
              <a:rPr lang="en-GB" dirty="0" smtClean="0"/>
              <a:t>1</a:t>
            </a:r>
          </a:p>
          <a:p>
            <a:r>
              <a:rPr lang="en-GB" dirty="0" smtClean="0"/>
              <a:t>2</a:t>
            </a:r>
          </a:p>
          <a:p>
            <a:r>
              <a:rPr lang="en-GB" dirty="0" smtClean="0"/>
              <a:t>3</a:t>
            </a:r>
          </a:p>
          <a:p>
            <a:r>
              <a:rPr lang="en-GB" dirty="0"/>
              <a:t>4</a:t>
            </a:r>
          </a:p>
        </p:txBody>
      </p:sp>
    </p:spTree>
    <p:extLst>
      <p:ext uri="{BB962C8B-B14F-4D97-AF65-F5344CB8AC3E}">
        <p14:creationId xmlns:p14="http://schemas.microsoft.com/office/powerpoint/2010/main" val="3986939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dirty="0" smtClean="0"/>
              <a:t>Useful phrases when booking/changing an appointment</a:t>
            </a:r>
            <a:endParaRPr lang="en-GB" sz="3200" dirty="0"/>
          </a:p>
        </p:txBody>
      </p:sp>
      <p:sp>
        <p:nvSpPr>
          <p:cNvPr id="3" name="Content Placeholder 2"/>
          <p:cNvSpPr>
            <a:spLocks noGrp="1"/>
          </p:cNvSpPr>
          <p:nvPr>
            <p:ph sz="half" idx="1"/>
          </p:nvPr>
        </p:nvSpPr>
        <p:spPr/>
        <p:txBody>
          <a:bodyPr/>
          <a:lstStyle/>
          <a:p>
            <a:r>
              <a:rPr lang="en-US" dirty="0" smtClean="0"/>
              <a:t>I’m sorry, I can’t wait until tomorrow. </a:t>
            </a:r>
          </a:p>
          <a:p>
            <a:r>
              <a:rPr lang="en-US" dirty="0" smtClean="0"/>
              <a:t> I really must see him today. </a:t>
            </a:r>
          </a:p>
          <a:p>
            <a:r>
              <a:rPr lang="en-US" dirty="0" smtClean="0"/>
              <a:t> It really is important. </a:t>
            </a:r>
          </a:p>
          <a:p>
            <a:r>
              <a:rPr lang="en-US" dirty="0" smtClean="0"/>
              <a:t> It isn’t possible for me to come then.</a:t>
            </a:r>
          </a:p>
          <a:p>
            <a:endParaRPr lang="en-GB" dirty="0"/>
          </a:p>
        </p:txBody>
      </p:sp>
      <p:sp>
        <p:nvSpPr>
          <p:cNvPr id="4" name="Content Placeholder 3"/>
          <p:cNvSpPr>
            <a:spLocks noGrp="1"/>
          </p:cNvSpPr>
          <p:nvPr>
            <p:ph sz="half" idx="2"/>
          </p:nvPr>
        </p:nvSpPr>
        <p:spPr/>
        <p:txBody>
          <a:bodyPr/>
          <a:lstStyle/>
          <a:p>
            <a:endParaRPr lang="en-GB"/>
          </a:p>
        </p:txBody>
      </p:sp>
    </p:spTree>
    <p:extLst>
      <p:ext uri="{BB962C8B-B14F-4D97-AF65-F5344CB8AC3E}">
        <p14:creationId xmlns:p14="http://schemas.microsoft.com/office/powerpoint/2010/main" val="30324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Work in pairs. Role play a telephone call to change an appointment with your doctor, dentist or optician. Use the flow chart to help you.</a:t>
            </a:r>
            <a:br>
              <a:rPr lang="en-US" sz="2800" dirty="0" smtClean="0"/>
            </a:br>
            <a:endParaRPr lang="en-GB" sz="2800" dirty="0"/>
          </a:p>
        </p:txBody>
      </p:sp>
      <p:sp>
        <p:nvSpPr>
          <p:cNvPr id="3" name="Content Placeholder 2"/>
          <p:cNvSpPr>
            <a:spLocks noGrp="1"/>
          </p:cNvSpPr>
          <p:nvPr>
            <p:ph sz="half" idx="1"/>
          </p:nvPr>
        </p:nvSpPr>
        <p:spPr/>
        <p:txBody>
          <a:bodyPr>
            <a:normAutofit/>
          </a:bodyPr>
          <a:lstStyle/>
          <a:p>
            <a:r>
              <a:rPr lang="en-US" dirty="0" smtClean="0"/>
              <a:t>Patient </a:t>
            </a:r>
          </a:p>
          <a:p>
            <a:r>
              <a:rPr lang="en-US" dirty="0" smtClean="0"/>
              <a:t>Give your name and explain the problem.  </a:t>
            </a:r>
          </a:p>
          <a:p>
            <a:r>
              <a:rPr lang="en-US" dirty="0" smtClean="0"/>
              <a:t>Say it’s not possible and ask for another time.</a:t>
            </a:r>
          </a:p>
          <a:p>
            <a:r>
              <a:rPr lang="en-US" dirty="0" smtClean="0"/>
              <a:t> Say it’s difficult and explain why. </a:t>
            </a:r>
          </a:p>
          <a:p>
            <a:r>
              <a:rPr lang="en-US" dirty="0" smtClean="0"/>
              <a:t>Say how urgent your problem is and suggest another solution</a:t>
            </a:r>
          </a:p>
          <a:p>
            <a:endParaRPr lang="en-GB" dirty="0"/>
          </a:p>
        </p:txBody>
      </p:sp>
      <p:sp>
        <p:nvSpPr>
          <p:cNvPr id="4" name="Content Placeholder 3"/>
          <p:cNvSpPr>
            <a:spLocks noGrp="1"/>
          </p:cNvSpPr>
          <p:nvPr>
            <p:ph sz="half" idx="2"/>
          </p:nvPr>
        </p:nvSpPr>
        <p:spPr/>
        <p:txBody>
          <a:bodyPr>
            <a:normAutofit/>
          </a:bodyPr>
          <a:lstStyle/>
          <a:p>
            <a:r>
              <a:rPr lang="en-GB" dirty="0" smtClean="0"/>
              <a:t>Receptionist:</a:t>
            </a:r>
          </a:p>
          <a:p>
            <a:r>
              <a:rPr lang="en-GB" dirty="0" smtClean="0"/>
              <a:t>Suggest a new time</a:t>
            </a:r>
          </a:p>
          <a:p>
            <a:endParaRPr lang="en-GB" dirty="0" smtClean="0"/>
          </a:p>
          <a:p>
            <a:r>
              <a:rPr lang="en-GB" dirty="0" smtClean="0"/>
              <a:t> Agree. Suggest a time.</a:t>
            </a:r>
          </a:p>
          <a:p>
            <a:pPr marL="0" indent="0">
              <a:buNone/>
            </a:pPr>
            <a:endParaRPr lang="en-GB" dirty="0" smtClean="0"/>
          </a:p>
          <a:p>
            <a:r>
              <a:rPr lang="en-GB" dirty="0" smtClean="0"/>
              <a:t>Repeat the details of the appointment and end the call.</a:t>
            </a:r>
          </a:p>
          <a:p>
            <a:endParaRPr lang="en-GB" dirty="0"/>
          </a:p>
        </p:txBody>
      </p:sp>
    </p:spTree>
    <p:extLst>
      <p:ext uri="{BB962C8B-B14F-4D97-AF65-F5344CB8AC3E}">
        <p14:creationId xmlns:p14="http://schemas.microsoft.com/office/powerpoint/2010/main" val="3853276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297"/>
            <a:ext cx="10515600" cy="551793"/>
          </a:xfrm>
        </p:spPr>
        <p:txBody>
          <a:bodyPr>
            <a:normAutofit/>
          </a:bodyPr>
          <a:lstStyle/>
          <a:p>
            <a:pPr algn="ctr"/>
            <a:r>
              <a:rPr lang="en-GB" sz="3200" dirty="0" smtClean="0"/>
              <a:t>Giving advice</a:t>
            </a:r>
            <a:endParaRPr lang="en-GB" sz="3200" dirty="0"/>
          </a:p>
        </p:txBody>
      </p:sp>
      <p:sp>
        <p:nvSpPr>
          <p:cNvPr id="3" name="Content Placeholder 2"/>
          <p:cNvSpPr>
            <a:spLocks noGrp="1"/>
          </p:cNvSpPr>
          <p:nvPr>
            <p:ph sz="half" idx="1"/>
          </p:nvPr>
        </p:nvSpPr>
        <p:spPr>
          <a:xfrm>
            <a:off x="838200" y="893379"/>
            <a:ext cx="5181600" cy="5283584"/>
          </a:xfrm>
        </p:spPr>
        <p:txBody>
          <a:bodyPr>
            <a:normAutofit fontScale="85000" lnSpcReduction="20000"/>
          </a:bodyPr>
          <a:lstStyle/>
          <a:p>
            <a:r>
              <a:rPr lang="en-US" dirty="0" smtClean="0"/>
              <a:t>HOW CAN I LOOK AFTER MY ELDERLY MOTHER? </a:t>
            </a:r>
          </a:p>
          <a:p>
            <a:endParaRPr lang="en-US" dirty="0" smtClean="0"/>
          </a:p>
          <a:p>
            <a:r>
              <a:rPr lang="en-US" dirty="0" smtClean="0"/>
              <a:t>My father died a couple of years ago, leaving my mother, who is now in her late seventies.</a:t>
            </a:r>
          </a:p>
          <a:p>
            <a:r>
              <a:rPr lang="en-US" dirty="0" smtClean="0"/>
              <a:t>At first she coped very well on her own, but recently I’ve noticed that she is getting frail and has started to need my help more. </a:t>
            </a:r>
          </a:p>
          <a:p>
            <a:r>
              <a:rPr lang="en-US" dirty="0" smtClean="0"/>
              <a:t>The trouble is I live in the city and she’s 200 miles away in the country. I would like her to move into an old people’s home near my house. </a:t>
            </a:r>
          </a:p>
          <a:p>
            <a:r>
              <a:rPr lang="en-US" dirty="0" smtClean="0"/>
              <a:t>However, she doesn’t like the idea as she’s very independent. </a:t>
            </a:r>
          </a:p>
          <a:p>
            <a:r>
              <a:rPr lang="en-US" dirty="0" smtClean="0"/>
              <a:t>What do you think I should do?</a:t>
            </a:r>
          </a:p>
          <a:p>
            <a:endParaRPr lang="en-GB" dirty="0"/>
          </a:p>
        </p:txBody>
      </p:sp>
      <p:sp>
        <p:nvSpPr>
          <p:cNvPr id="4" name="Content Placeholder 3"/>
          <p:cNvSpPr>
            <a:spLocks noGrp="1"/>
          </p:cNvSpPr>
          <p:nvPr>
            <p:ph sz="half" idx="2"/>
          </p:nvPr>
        </p:nvSpPr>
        <p:spPr>
          <a:xfrm>
            <a:off x="6172200" y="893379"/>
            <a:ext cx="5181600" cy="5283584"/>
          </a:xfrm>
        </p:spPr>
        <p:txBody>
          <a:bodyPr>
            <a:normAutofit fontScale="85000" lnSpcReduction="20000"/>
          </a:bodyPr>
          <a:lstStyle/>
          <a:p>
            <a:r>
              <a:rPr lang="en-US" dirty="0" smtClean="0"/>
              <a:t>HOW CAN I PERSUADE MY 15-YEAR-OLD DAUGHTER TO EAT NORMALLY? </a:t>
            </a:r>
          </a:p>
          <a:p>
            <a:endParaRPr lang="en-US" dirty="0" smtClean="0"/>
          </a:p>
          <a:p>
            <a:r>
              <a:rPr lang="en-US" dirty="0" smtClean="0"/>
              <a:t>I’m beginning to get a bit concerned about my daughter. Until now, she’s been a happy, carefree teenager. </a:t>
            </a:r>
          </a:p>
          <a:p>
            <a:r>
              <a:rPr lang="en-US" dirty="0" smtClean="0"/>
              <a:t>However, recently she has become more obsessed with her figure and has decided to go on a strict diet. She only weighs eight stone and is not overweight. </a:t>
            </a:r>
          </a:p>
          <a:p>
            <a:r>
              <a:rPr lang="en-US" dirty="0" smtClean="0"/>
              <a:t>I’ve tried to persuade her to eat more, but she won’t listen to me. </a:t>
            </a:r>
          </a:p>
          <a:p>
            <a:r>
              <a:rPr lang="en-US" dirty="0" smtClean="0"/>
              <a:t>I think all the fashion magazines she’s always reading have influenced her. </a:t>
            </a:r>
          </a:p>
          <a:p>
            <a:r>
              <a:rPr lang="en-US" dirty="0" smtClean="0"/>
              <a:t>What is the best way to deal with the situation?</a:t>
            </a:r>
            <a:endParaRPr lang="en-GB" dirty="0"/>
          </a:p>
        </p:txBody>
      </p:sp>
    </p:spTree>
    <p:extLst>
      <p:ext uri="{BB962C8B-B14F-4D97-AF65-F5344CB8AC3E}">
        <p14:creationId xmlns:p14="http://schemas.microsoft.com/office/powerpoint/2010/main" val="11788018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1957863D837747B66F84C4AB4A93EE" ma:contentTypeVersion="12" ma:contentTypeDescription="Create a new document." ma:contentTypeScope="" ma:versionID="82d1f4aeb79fe79c0fd49f32d5cae5f9">
  <xsd:schema xmlns:xsd="http://www.w3.org/2001/XMLSchema" xmlns:xs="http://www.w3.org/2001/XMLSchema" xmlns:p="http://schemas.microsoft.com/office/2006/metadata/properties" xmlns:ns3="864a162b-6542-4936-93da-60f3c2cf7848" xmlns:ns4="fda347e8-585c-4e63-a911-a81b04e8784d" targetNamespace="http://schemas.microsoft.com/office/2006/metadata/properties" ma:root="true" ma:fieldsID="03cdce0e11b92fdbfe7e6b0564a8d4dc" ns3:_="" ns4:_="">
    <xsd:import namespace="864a162b-6542-4936-93da-60f3c2cf7848"/>
    <xsd:import namespace="fda347e8-585c-4e63-a911-a81b04e878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a162b-6542-4936-93da-60f3c2cf784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a347e8-585c-4e63-a911-a81b04e878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6FD215-CA92-43E3-B00C-C738E2D1B1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4a162b-6542-4936-93da-60f3c2cf7848"/>
    <ds:schemaRef ds:uri="fda347e8-585c-4e63-a911-a81b04e878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E0FFF5-FBA7-4360-8304-78D01D067BC2}">
  <ds:schemaRefs>
    <ds:schemaRef ds:uri="http://schemas.microsoft.com/sharepoint/v3/contenttype/forms"/>
  </ds:schemaRefs>
</ds:datastoreItem>
</file>

<file path=customXml/itemProps3.xml><?xml version="1.0" encoding="utf-8"?>
<ds:datastoreItem xmlns:ds="http://schemas.openxmlformats.org/officeDocument/2006/customXml" ds:itemID="{C3754E5E-0C1C-4D85-A2E2-0050808DF72D}">
  <ds:schemaRefs>
    <ds:schemaRef ds:uri="http://purl.org/dc/terms/"/>
    <ds:schemaRef ds:uri="http://www.w3.org/XML/1998/namespace"/>
    <ds:schemaRef ds:uri="fda347e8-585c-4e63-a911-a81b04e8784d"/>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864a162b-6542-4936-93da-60f3c2cf7848"/>
  </ds:schemaRefs>
</ds:datastoreItem>
</file>

<file path=docProps/app.xml><?xml version="1.0" encoding="utf-8"?>
<Properties xmlns="http://schemas.openxmlformats.org/officeDocument/2006/extended-properties" xmlns:vt="http://schemas.openxmlformats.org/officeDocument/2006/docPropsVTypes">
  <TotalTime>40</TotalTime>
  <Words>660</Words>
  <Application>Microsoft Office PowerPoint</Application>
  <PresentationFormat>Widescreen</PresentationFormat>
  <Paragraphs>72</Paragraphs>
  <Slides>8</Slides>
  <Notes>0</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Good afternoon Welcome to your online ESOL class</vt:lpstr>
      <vt:lpstr>Look at the story in pictures</vt:lpstr>
      <vt:lpstr>What about you?</vt:lpstr>
      <vt:lpstr>The Four Elms Health Centre is a large, busy medical centre which offers many different services to its patients.  1. Listen to three phone calls. Write the purpose of each call in the first part of the table.  2. Listen again and complete the details about the appointments.  3. Listen to phone calls 1 and 2 again. What reasons do the callers give to explain why the appointment is no good for them  </vt:lpstr>
      <vt:lpstr>Your turn: Speaking: changing arrangements </vt:lpstr>
      <vt:lpstr>Useful phrases when booking/changing an appointment</vt:lpstr>
      <vt:lpstr>Work in pairs. Role play a telephone call to change an appointment with your doctor, dentist or optician. Use the flow chart to help you. </vt:lpstr>
      <vt:lpstr>Giving advice</vt:lpstr>
    </vt:vector>
  </TitlesOfParts>
  <Company>London Borough of Islington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afternoon Welcome to your online ESOL class</dc:title>
  <dc:creator>Jakubowska-Chaaban, Malgorzata</dc:creator>
  <cp:lastModifiedBy>Jakubowska-Chaaban, Malgorzata</cp:lastModifiedBy>
  <cp:revision>5</cp:revision>
  <dcterms:created xsi:type="dcterms:W3CDTF">2020-10-15T11:16:00Z</dcterms:created>
  <dcterms:modified xsi:type="dcterms:W3CDTF">2020-10-15T11:56:06Z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0x010100D81957863D837747B66F84C4AB4A93EE</vt:lpwstr>
  </property>
</Properties>
</file>