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256" r:id="rId5"/>
    <p:sldId id="265" r:id="rId6"/>
    <p:sldId id="280" r:id="rId7"/>
    <p:sldId id="284" r:id="rId8"/>
    <p:sldId id="267" r:id="rId9"/>
    <p:sldId id="287" r:id="rId10"/>
    <p:sldId id="273" r:id="rId11"/>
    <p:sldId id="274" r:id="rId12"/>
    <p:sldId id="269" r:id="rId13"/>
    <p:sldId id="275" r:id="rId14"/>
    <p:sldId id="266" r:id="rId15"/>
    <p:sldId id="289" r:id="rId16"/>
    <p:sldId id="271" r:id="rId17"/>
    <p:sldId id="257" r:id="rId18"/>
    <p:sldId id="282"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71" autoAdjust="0"/>
    <p:restoredTop sz="94660"/>
  </p:normalViewPr>
  <p:slideViewPr>
    <p:cSldViewPr snapToGrid="0">
      <p:cViewPr varScale="1">
        <p:scale>
          <a:sx n="114" d="100"/>
          <a:sy n="114" d="100"/>
        </p:scale>
        <p:origin x="261" y="6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073C4-B2D9-4EFA-8591-7BDFAE2022F1}" type="datetimeFigureOut">
              <a:rPr lang="en-GB" smtClean="0"/>
              <a:t>15/06/2021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C572F-B68B-4D8A-BDD1-7D8B7A3CF432}" type="slidenum">
              <a:rPr lang="en-GB" smtClean="0"/>
              <a:t>‹#›</a:t>
            </a:fld>
            <a:endParaRPr lang="en-GB"/>
          </a:p>
        </p:txBody>
      </p:sp>
    </p:spTree>
    <p:extLst>
      <p:ext uri="{BB962C8B-B14F-4D97-AF65-F5344CB8AC3E}">
        <p14:creationId xmlns:p14="http://schemas.microsoft.com/office/powerpoint/2010/main" val="325166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A9F90A-B1FC-43A1-A4A6-A7189E46B752}" type="slidenum">
              <a:rPr lang="en-GB" smtClean="0"/>
              <a:t>3</a:t>
            </a:fld>
            <a:endParaRPr lang="en-GB"/>
          </a:p>
        </p:txBody>
      </p:sp>
    </p:spTree>
    <p:extLst>
      <p:ext uri="{BB962C8B-B14F-4D97-AF65-F5344CB8AC3E}">
        <p14:creationId xmlns:p14="http://schemas.microsoft.com/office/powerpoint/2010/main" val="345732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81E4CBE-96FC-4008-953D-8237A2E9D859}" type="slidenum">
              <a:rPr lang="en-US" altLang="en-US"/>
              <a:pPr eaLnBrk="1" hangingPunct="1">
                <a:spcBef>
                  <a:spcPct val="0"/>
                </a:spcBef>
              </a:pPr>
              <a:t>10</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04832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6/15/2021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6/15/2021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6/15/2021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6/15/2021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6/15/2021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Rl8EIhrQjQ"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Writing</a:t>
            </a:r>
            <a:endParaRPr lang="en-GB" dirty="0"/>
          </a:p>
        </p:txBody>
      </p:sp>
      <p:sp>
        <p:nvSpPr>
          <p:cNvPr id="3" name="Subtitle 2"/>
          <p:cNvSpPr>
            <a:spLocks noGrp="1"/>
          </p:cNvSpPr>
          <p:nvPr>
            <p:ph type="subTitle" idx="1"/>
          </p:nvPr>
        </p:nvSpPr>
        <p:spPr/>
        <p:txBody>
          <a:bodyPr/>
          <a:lstStyle/>
          <a:p>
            <a:r>
              <a:rPr lang="en-GB" dirty="0" smtClean="0"/>
              <a:t>Writing for different </a:t>
            </a:r>
            <a:r>
              <a:rPr lang="en-GB" dirty="0" smtClean="0"/>
              <a:t>purposes-Writing a blog</a:t>
            </a:r>
            <a:endParaRPr lang="en-GB" dirty="0"/>
          </a:p>
        </p:txBody>
      </p:sp>
    </p:spTree>
    <p:extLst>
      <p:ext uri="{BB962C8B-B14F-4D97-AF65-F5344CB8AC3E}">
        <p14:creationId xmlns:p14="http://schemas.microsoft.com/office/powerpoint/2010/main" val="3237037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Char char="•"/>
              <a:defRPr sz="3200">
                <a:solidFill>
                  <a:schemeClr val="tx1"/>
                </a:solidFill>
                <a:latin typeface="Arial Black" panose="020B0A04020102020204" pitchFamily="34" charset="0"/>
              </a:defRPr>
            </a:lvl1pPr>
            <a:lvl2pPr marL="742950" indent="-285750" eaLnBrk="0" hangingPunct="0">
              <a:spcBef>
                <a:spcPct val="20000"/>
              </a:spcBef>
              <a:buClr>
                <a:schemeClr val="folHlink"/>
              </a:buClr>
              <a:buChar char="•"/>
              <a:defRPr sz="2800">
                <a:solidFill>
                  <a:schemeClr val="tx1"/>
                </a:solidFill>
                <a:latin typeface="Arial Black" panose="020B0A04020102020204" pitchFamily="34" charset="0"/>
              </a:defRPr>
            </a:lvl2pPr>
            <a:lvl3pPr marL="1143000" indent="-228600" eaLnBrk="0" hangingPunct="0">
              <a:spcBef>
                <a:spcPct val="20000"/>
              </a:spcBef>
              <a:buChar char="•"/>
              <a:defRPr sz="2400">
                <a:solidFill>
                  <a:schemeClr val="tx1"/>
                </a:solidFill>
                <a:latin typeface="Arial Black" panose="020B0A04020102020204" pitchFamily="34" charset="0"/>
              </a:defRPr>
            </a:lvl3pPr>
            <a:lvl4pPr marL="16002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0"/>
              </a:spcBef>
              <a:buClrTx/>
              <a:buFontTx/>
              <a:buNone/>
            </a:pPr>
            <a:fld id="{C0DF0292-0141-44C5-BF28-0A8CF862E99F}" type="slidenum">
              <a:rPr lang="en-US" altLang="en-US" sz="1000">
                <a:solidFill>
                  <a:srgbClr val="FFB061"/>
                </a:solidFill>
                <a:latin typeface="Optima" charset="0"/>
              </a:rPr>
              <a:pPr eaLnBrk="1" hangingPunct="1">
                <a:spcBef>
                  <a:spcPct val="0"/>
                </a:spcBef>
                <a:buClrTx/>
                <a:buFontTx/>
                <a:buNone/>
              </a:pPr>
              <a:t>10</a:t>
            </a:fld>
            <a:endParaRPr lang="en-US" altLang="en-US" sz="1000">
              <a:solidFill>
                <a:srgbClr val="FFB061"/>
              </a:solidFill>
              <a:latin typeface="Optima" charset="0"/>
            </a:endParaRPr>
          </a:p>
        </p:txBody>
      </p:sp>
      <p:sp>
        <p:nvSpPr>
          <p:cNvPr id="6147" name="Rectangle 7"/>
          <p:cNvSpPr>
            <a:spLocks noGrp="1" noChangeArrowheads="1"/>
          </p:cNvSpPr>
          <p:nvPr>
            <p:ph type="title"/>
          </p:nvPr>
        </p:nvSpPr>
        <p:spPr>
          <a:xfrm>
            <a:off x="2890981" y="1454173"/>
            <a:ext cx="7165831" cy="45719"/>
          </a:xfrm>
          <a:noFill/>
        </p:spPr>
        <p:txBody>
          <a:bodyPr>
            <a:normAutofit fontScale="90000"/>
          </a:bodyPr>
          <a:lstStyle/>
          <a:p>
            <a:pPr eaLnBrk="1" hangingPunct="1"/>
            <a:r>
              <a:rPr lang="en-GB" altLang="en-US" sz="2800" dirty="0"/>
              <a:t>Things you can do to your reader to persuade them and get them on your side...</a:t>
            </a:r>
            <a:r>
              <a:rPr lang="en-US" altLang="en-US" sz="2000" dirty="0">
                <a:solidFill>
                  <a:srgbClr val="FFB061"/>
                </a:solidFill>
              </a:rPr>
              <a:t/>
            </a:r>
            <a:br>
              <a:rPr lang="en-US" altLang="en-US" sz="2000" dirty="0">
                <a:solidFill>
                  <a:srgbClr val="FFB061"/>
                </a:solidFill>
              </a:rPr>
            </a:br>
            <a:endParaRPr lang="en-US" altLang="en-US" sz="2000" dirty="0">
              <a:solidFill>
                <a:srgbClr val="FFB061"/>
              </a:solidFill>
            </a:endParaRPr>
          </a:p>
        </p:txBody>
      </p:sp>
      <p:sp>
        <p:nvSpPr>
          <p:cNvPr id="5" name="TextBox 4"/>
          <p:cNvSpPr txBox="1">
            <a:spLocks noChangeArrowheads="1"/>
          </p:cNvSpPr>
          <p:nvPr/>
        </p:nvSpPr>
        <p:spPr bwMode="auto">
          <a:xfrm>
            <a:off x="637310" y="2349500"/>
            <a:ext cx="3288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Char char="•"/>
              <a:defRPr sz="3200">
                <a:solidFill>
                  <a:schemeClr val="tx1"/>
                </a:solidFill>
                <a:latin typeface="Arial Black" panose="020B0A04020102020204" pitchFamily="34" charset="0"/>
              </a:defRPr>
            </a:lvl1pPr>
            <a:lvl2pPr marL="742950" indent="-285750" eaLnBrk="0" hangingPunct="0">
              <a:spcBef>
                <a:spcPct val="20000"/>
              </a:spcBef>
              <a:buClr>
                <a:schemeClr val="folHlink"/>
              </a:buClr>
              <a:buChar char="•"/>
              <a:defRPr sz="2800">
                <a:solidFill>
                  <a:schemeClr val="tx1"/>
                </a:solidFill>
                <a:latin typeface="Arial Black" panose="020B0A04020102020204" pitchFamily="34" charset="0"/>
              </a:defRPr>
            </a:lvl2pPr>
            <a:lvl3pPr marL="1143000" indent="-228600" eaLnBrk="0" hangingPunct="0">
              <a:spcBef>
                <a:spcPct val="20000"/>
              </a:spcBef>
              <a:buChar char="•"/>
              <a:defRPr sz="2400">
                <a:solidFill>
                  <a:schemeClr val="tx1"/>
                </a:solidFill>
                <a:latin typeface="Arial Black" panose="020B0A04020102020204" pitchFamily="34" charset="0"/>
              </a:defRPr>
            </a:lvl3pPr>
            <a:lvl4pPr marL="16002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0"/>
              </a:spcBef>
              <a:buClrTx/>
              <a:buFontTx/>
              <a:buNone/>
            </a:pPr>
            <a:r>
              <a:rPr lang="en-GB" altLang="en-US" sz="1800" dirty="0">
                <a:solidFill>
                  <a:srgbClr val="FFCF9F"/>
                </a:solidFill>
              </a:rPr>
              <a:t>Make them feel guilty or ashamed....</a:t>
            </a:r>
          </a:p>
        </p:txBody>
      </p:sp>
      <p:sp>
        <p:nvSpPr>
          <p:cNvPr id="6" name="TextBox 5"/>
          <p:cNvSpPr txBox="1">
            <a:spLocks noChangeArrowheads="1"/>
          </p:cNvSpPr>
          <p:nvPr/>
        </p:nvSpPr>
        <p:spPr bwMode="auto">
          <a:xfrm>
            <a:off x="4285673" y="1847273"/>
            <a:ext cx="260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Char char="•"/>
              <a:defRPr sz="3200">
                <a:solidFill>
                  <a:schemeClr val="tx1"/>
                </a:solidFill>
                <a:latin typeface="Arial Black" panose="020B0A04020102020204" pitchFamily="34" charset="0"/>
              </a:defRPr>
            </a:lvl1pPr>
            <a:lvl2pPr marL="742950" indent="-285750" eaLnBrk="0" hangingPunct="0">
              <a:spcBef>
                <a:spcPct val="20000"/>
              </a:spcBef>
              <a:buClr>
                <a:schemeClr val="folHlink"/>
              </a:buClr>
              <a:buChar char="•"/>
              <a:defRPr sz="2800">
                <a:solidFill>
                  <a:schemeClr val="tx1"/>
                </a:solidFill>
                <a:latin typeface="Arial Black" panose="020B0A04020102020204" pitchFamily="34" charset="0"/>
              </a:defRPr>
            </a:lvl2pPr>
            <a:lvl3pPr marL="1143000" indent="-228600" eaLnBrk="0" hangingPunct="0">
              <a:spcBef>
                <a:spcPct val="20000"/>
              </a:spcBef>
              <a:buChar char="•"/>
              <a:defRPr sz="2400">
                <a:solidFill>
                  <a:schemeClr val="tx1"/>
                </a:solidFill>
                <a:latin typeface="Arial Black" panose="020B0A04020102020204" pitchFamily="34" charset="0"/>
              </a:defRPr>
            </a:lvl3pPr>
            <a:lvl4pPr marL="16002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0"/>
              </a:spcBef>
              <a:buClrTx/>
              <a:buFontTx/>
              <a:buNone/>
            </a:pPr>
            <a:r>
              <a:rPr lang="en-GB" altLang="en-US" sz="1800" dirty="0">
                <a:solidFill>
                  <a:srgbClr val="FFCF9F"/>
                </a:solidFill>
              </a:rPr>
              <a:t>Make them laugh...</a:t>
            </a:r>
          </a:p>
        </p:txBody>
      </p:sp>
      <p:sp>
        <p:nvSpPr>
          <p:cNvPr id="7" name="TextBox 6"/>
          <p:cNvSpPr txBox="1">
            <a:spLocks noChangeArrowheads="1"/>
          </p:cNvSpPr>
          <p:nvPr/>
        </p:nvSpPr>
        <p:spPr bwMode="auto">
          <a:xfrm>
            <a:off x="2279651" y="4221163"/>
            <a:ext cx="2232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Char char="•"/>
              <a:defRPr sz="3200">
                <a:solidFill>
                  <a:schemeClr val="tx1"/>
                </a:solidFill>
                <a:latin typeface="Arial Black" panose="020B0A04020102020204" pitchFamily="34" charset="0"/>
              </a:defRPr>
            </a:lvl1pPr>
            <a:lvl2pPr marL="742950" indent="-285750" eaLnBrk="0" hangingPunct="0">
              <a:spcBef>
                <a:spcPct val="20000"/>
              </a:spcBef>
              <a:buClr>
                <a:schemeClr val="folHlink"/>
              </a:buClr>
              <a:buChar char="•"/>
              <a:defRPr sz="2800">
                <a:solidFill>
                  <a:schemeClr val="tx1"/>
                </a:solidFill>
                <a:latin typeface="Arial Black" panose="020B0A04020102020204" pitchFamily="34" charset="0"/>
              </a:defRPr>
            </a:lvl2pPr>
            <a:lvl3pPr marL="1143000" indent="-228600" eaLnBrk="0" hangingPunct="0">
              <a:spcBef>
                <a:spcPct val="20000"/>
              </a:spcBef>
              <a:buChar char="•"/>
              <a:defRPr sz="2400">
                <a:solidFill>
                  <a:schemeClr val="tx1"/>
                </a:solidFill>
                <a:latin typeface="Arial Black" panose="020B0A04020102020204" pitchFamily="34" charset="0"/>
              </a:defRPr>
            </a:lvl3pPr>
            <a:lvl4pPr marL="16002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0"/>
              </a:spcBef>
              <a:buClrTx/>
              <a:buFontTx/>
              <a:buNone/>
            </a:pPr>
            <a:r>
              <a:rPr lang="en-GB" altLang="en-US" sz="1800">
                <a:solidFill>
                  <a:srgbClr val="FFCF9F"/>
                </a:solidFill>
              </a:rPr>
              <a:t>Scare or shock them...</a:t>
            </a:r>
          </a:p>
        </p:txBody>
      </p:sp>
      <p:sp>
        <p:nvSpPr>
          <p:cNvPr id="8" name="TextBox 7"/>
          <p:cNvSpPr txBox="1">
            <a:spLocks noChangeArrowheads="1"/>
          </p:cNvSpPr>
          <p:nvPr/>
        </p:nvSpPr>
        <p:spPr bwMode="auto">
          <a:xfrm>
            <a:off x="7680326" y="4437064"/>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Char char="•"/>
              <a:defRPr sz="3200">
                <a:solidFill>
                  <a:schemeClr val="tx1"/>
                </a:solidFill>
                <a:latin typeface="Arial Black" panose="020B0A04020102020204" pitchFamily="34" charset="0"/>
              </a:defRPr>
            </a:lvl1pPr>
            <a:lvl2pPr marL="742950" indent="-285750" eaLnBrk="0" hangingPunct="0">
              <a:spcBef>
                <a:spcPct val="20000"/>
              </a:spcBef>
              <a:buClr>
                <a:schemeClr val="folHlink"/>
              </a:buClr>
              <a:buChar char="•"/>
              <a:defRPr sz="2800">
                <a:solidFill>
                  <a:schemeClr val="tx1"/>
                </a:solidFill>
                <a:latin typeface="Arial Black" panose="020B0A04020102020204" pitchFamily="34" charset="0"/>
              </a:defRPr>
            </a:lvl2pPr>
            <a:lvl3pPr marL="1143000" indent="-228600" eaLnBrk="0" hangingPunct="0">
              <a:spcBef>
                <a:spcPct val="20000"/>
              </a:spcBef>
              <a:buChar char="•"/>
              <a:defRPr sz="2400">
                <a:solidFill>
                  <a:schemeClr val="tx1"/>
                </a:solidFill>
                <a:latin typeface="Arial Black" panose="020B0A04020102020204" pitchFamily="34" charset="0"/>
              </a:defRPr>
            </a:lvl3pPr>
            <a:lvl4pPr marL="16002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0"/>
              </a:spcBef>
              <a:buClrTx/>
              <a:buFontTx/>
              <a:buNone/>
            </a:pPr>
            <a:r>
              <a:rPr lang="en-GB" altLang="en-US" sz="1800">
                <a:solidFill>
                  <a:srgbClr val="FFCF9F"/>
                </a:solidFill>
              </a:rPr>
              <a:t>Flatter them...</a:t>
            </a:r>
          </a:p>
        </p:txBody>
      </p:sp>
      <p:sp>
        <p:nvSpPr>
          <p:cNvPr id="9" name="TextBox 8"/>
          <p:cNvSpPr txBox="1">
            <a:spLocks noChangeArrowheads="1"/>
          </p:cNvSpPr>
          <p:nvPr/>
        </p:nvSpPr>
        <p:spPr bwMode="auto">
          <a:xfrm>
            <a:off x="4872039" y="3716338"/>
            <a:ext cx="2232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Char char="•"/>
              <a:defRPr sz="3200">
                <a:solidFill>
                  <a:schemeClr val="tx1"/>
                </a:solidFill>
                <a:latin typeface="Arial Black" panose="020B0A04020102020204" pitchFamily="34" charset="0"/>
              </a:defRPr>
            </a:lvl1pPr>
            <a:lvl2pPr marL="742950" indent="-285750" eaLnBrk="0" hangingPunct="0">
              <a:spcBef>
                <a:spcPct val="20000"/>
              </a:spcBef>
              <a:buClr>
                <a:schemeClr val="folHlink"/>
              </a:buClr>
              <a:buChar char="•"/>
              <a:defRPr sz="2800">
                <a:solidFill>
                  <a:schemeClr val="tx1"/>
                </a:solidFill>
                <a:latin typeface="Arial Black" panose="020B0A04020102020204" pitchFamily="34" charset="0"/>
              </a:defRPr>
            </a:lvl2pPr>
            <a:lvl3pPr marL="1143000" indent="-228600" eaLnBrk="0" hangingPunct="0">
              <a:spcBef>
                <a:spcPct val="20000"/>
              </a:spcBef>
              <a:buChar char="•"/>
              <a:defRPr sz="2400">
                <a:solidFill>
                  <a:schemeClr val="tx1"/>
                </a:solidFill>
                <a:latin typeface="Arial Black" panose="020B0A04020102020204" pitchFamily="34" charset="0"/>
              </a:defRPr>
            </a:lvl3pPr>
            <a:lvl4pPr marL="16002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0"/>
              </a:spcBef>
              <a:buClrTx/>
              <a:buFontTx/>
              <a:buNone/>
            </a:pPr>
            <a:r>
              <a:rPr lang="en-GB" altLang="en-US" sz="1800">
                <a:solidFill>
                  <a:srgbClr val="FFCF9F"/>
                </a:solidFill>
              </a:rPr>
              <a:t>Make them feel sympathy...</a:t>
            </a:r>
          </a:p>
        </p:txBody>
      </p:sp>
      <p:sp>
        <p:nvSpPr>
          <p:cNvPr id="10" name="TextBox 9"/>
          <p:cNvSpPr txBox="1">
            <a:spLocks noChangeArrowheads="1"/>
          </p:cNvSpPr>
          <p:nvPr/>
        </p:nvSpPr>
        <p:spPr bwMode="auto">
          <a:xfrm>
            <a:off x="6888164" y="2420939"/>
            <a:ext cx="3240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Char char="•"/>
              <a:defRPr sz="3200">
                <a:solidFill>
                  <a:schemeClr val="tx1"/>
                </a:solidFill>
                <a:latin typeface="Arial Black" panose="020B0A04020102020204" pitchFamily="34" charset="0"/>
              </a:defRPr>
            </a:lvl1pPr>
            <a:lvl2pPr marL="742950" indent="-285750" eaLnBrk="0" hangingPunct="0">
              <a:spcBef>
                <a:spcPct val="20000"/>
              </a:spcBef>
              <a:buClr>
                <a:schemeClr val="folHlink"/>
              </a:buClr>
              <a:buChar char="•"/>
              <a:defRPr sz="2800">
                <a:solidFill>
                  <a:schemeClr val="tx1"/>
                </a:solidFill>
                <a:latin typeface="Arial Black" panose="020B0A04020102020204" pitchFamily="34" charset="0"/>
              </a:defRPr>
            </a:lvl2pPr>
            <a:lvl3pPr marL="1143000" indent="-228600" eaLnBrk="0" hangingPunct="0">
              <a:spcBef>
                <a:spcPct val="20000"/>
              </a:spcBef>
              <a:buChar char="•"/>
              <a:defRPr sz="2400">
                <a:solidFill>
                  <a:schemeClr val="tx1"/>
                </a:solidFill>
                <a:latin typeface="Arial Black" panose="020B0A04020102020204" pitchFamily="34" charset="0"/>
              </a:defRPr>
            </a:lvl3pPr>
            <a:lvl4pPr marL="16002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0"/>
              </a:spcBef>
              <a:buClrTx/>
              <a:buFontTx/>
              <a:buNone/>
            </a:pPr>
            <a:r>
              <a:rPr lang="en-GB" altLang="en-US" sz="1800">
                <a:solidFill>
                  <a:srgbClr val="FFCF9F"/>
                </a:solidFill>
              </a:rPr>
              <a:t>Make them look forward to or get excited about something...</a:t>
            </a:r>
          </a:p>
        </p:txBody>
      </p:sp>
      <p:sp>
        <p:nvSpPr>
          <p:cNvPr id="11" name="TextBox 10"/>
          <p:cNvSpPr txBox="1">
            <a:spLocks noChangeArrowheads="1"/>
          </p:cNvSpPr>
          <p:nvPr/>
        </p:nvSpPr>
        <p:spPr bwMode="auto">
          <a:xfrm>
            <a:off x="4872039" y="5373688"/>
            <a:ext cx="3095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Char char="•"/>
              <a:defRPr sz="3200">
                <a:solidFill>
                  <a:schemeClr val="tx1"/>
                </a:solidFill>
                <a:latin typeface="Arial Black" panose="020B0A04020102020204" pitchFamily="34" charset="0"/>
              </a:defRPr>
            </a:lvl1pPr>
            <a:lvl2pPr marL="742950" indent="-285750" eaLnBrk="0" hangingPunct="0">
              <a:spcBef>
                <a:spcPct val="20000"/>
              </a:spcBef>
              <a:buClr>
                <a:schemeClr val="folHlink"/>
              </a:buClr>
              <a:buChar char="•"/>
              <a:defRPr sz="2800">
                <a:solidFill>
                  <a:schemeClr val="tx1"/>
                </a:solidFill>
                <a:latin typeface="Arial Black" panose="020B0A04020102020204" pitchFamily="34" charset="0"/>
              </a:defRPr>
            </a:lvl2pPr>
            <a:lvl3pPr marL="1143000" indent="-228600" eaLnBrk="0" hangingPunct="0">
              <a:spcBef>
                <a:spcPct val="20000"/>
              </a:spcBef>
              <a:buChar char="•"/>
              <a:defRPr sz="2400">
                <a:solidFill>
                  <a:schemeClr val="tx1"/>
                </a:solidFill>
                <a:latin typeface="Arial Black" panose="020B0A04020102020204" pitchFamily="34" charset="0"/>
              </a:defRPr>
            </a:lvl3pPr>
            <a:lvl4pPr marL="16002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eaLnBrk="0" hangingPunct="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0"/>
              </a:spcBef>
              <a:buClrTx/>
              <a:buFontTx/>
              <a:buNone/>
            </a:pPr>
            <a:r>
              <a:rPr lang="en-GB" altLang="en-US" sz="1800">
                <a:solidFill>
                  <a:srgbClr val="FFCF9F"/>
                </a:solidFill>
              </a:rPr>
              <a:t>Make them feel like they will benefit...</a:t>
            </a:r>
          </a:p>
        </p:txBody>
      </p:sp>
    </p:spTree>
    <p:extLst>
      <p:ext uri="{BB962C8B-B14F-4D97-AF65-F5344CB8AC3E}">
        <p14:creationId xmlns:p14="http://schemas.microsoft.com/office/powerpoint/2010/main" val="36942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20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amond(in)">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Write your own blog</a:t>
            </a:r>
            <a:endParaRPr lang="en-GB" dirty="0"/>
          </a:p>
        </p:txBody>
      </p:sp>
      <p:sp>
        <p:nvSpPr>
          <p:cNvPr id="3" name="Content Placeholder 2"/>
          <p:cNvSpPr>
            <a:spLocks noGrp="1"/>
          </p:cNvSpPr>
          <p:nvPr>
            <p:ph idx="1"/>
          </p:nvPr>
        </p:nvSpPr>
        <p:spPr/>
        <p:txBody>
          <a:bodyPr/>
          <a:lstStyle/>
          <a:p>
            <a:r>
              <a:rPr lang="en-GB" dirty="0" smtClean="0"/>
              <a:t>Use what you have learned today to create your own blog</a:t>
            </a:r>
          </a:p>
          <a:p>
            <a:endParaRPr lang="en-GB" dirty="0"/>
          </a:p>
          <a:p>
            <a:r>
              <a:rPr lang="en-GB" dirty="0" smtClean="0"/>
              <a:t>Write about </a:t>
            </a:r>
            <a:r>
              <a:rPr lang="en-GB" dirty="0" smtClean="0"/>
              <a:t>5 </a:t>
            </a:r>
            <a:r>
              <a:rPr lang="en-GB" dirty="0" smtClean="0"/>
              <a:t>paragraphs – remembering to use persuasive techniques and punctuation for effect</a:t>
            </a:r>
          </a:p>
          <a:p>
            <a:endParaRPr lang="en-GB" dirty="0"/>
          </a:p>
          <a:p>
            <a:pPr marL="0" indent="0">
              <a:buNone/>
            </a:pPr>
            <a:r>
              <a:rPr lang="en-GB" dirty="0" smtClean="0"/>
              <a:t>Put a plan together now – you could come up with subheadings now and </a:t>
            </a:r>
            <a:r>
              <a:rPr lang="en-GB" dirty="0" smtClean="0"/>
              <a:t>include </a:t>
            </a:r>
            <a:r>
              <a:rPr lang="en-GB" dirty="0" smtClean="0"/>
              <a:t>an idea of what you’ll include in each paragraph.</a:t>
            </a:r>
          </a:p>
          <a:p>
            <a:pPr marL="0" indent="0">
              <a:buNone/>
            </a:pPr>
            <a:r>
              <a:rPr lang="en-GB" dirty="0" smtClean="0"/>
              <a:t>You can complete this properly for homework – utilising all that you’ve learnt today.</a:t>
            </a:r>
            <a:endParaRPr lang="en-GB" dirty="0"/>
          </a:p>
        </p:txBody>
      </p:sp>
    </p:spTree>
    <p:extLst>
      <p:ext uri="{BB962C8B-B14F-4D97-AF65-F5344CB8AC3E}">
        <p14:creationId xmlns:p14="http://schemas.microsoft.com/office/powerpoint/2010/main" val="2224010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start planning - </a:t>
            </a:r>
            <a:r>
              <a:rPr lang="en-GB" dirty="0" err="1"/>
              <a:t>Ipppc</a:t>
            </a:r>
            <a:r>
              <a:rPr lang="en-GB" dirty="0"/>
              <a:t> plan</a:t>
            </a:r>
          </a:p>
        </p:txBody>
      </p:sp>
      <p:sp>
        <p:nvSpPr>
          <p:cNvPr id="3" name="Content Placeholder 2"/>
          <p:cNvSpPr>
            <a:spLocks noGrp="1"/>
          </p:cNvSpPr>
          <p:nvPr>
            <p:ph idx="1"/>
          </p:nvPr>
        </p:nvSpPr>
        <p:spPr/>
        <p:txBody>
          <a:bodyPr/>
          <a:lstStyle/>
          <a:p>
            <a:r>
              <a:rPr lang="en-GB" dirty="0"/>
              <a:t>P1</a:t>
            </a:r>
            <a:r>
              <a:rPr lang="en-GB" dirty="0">
                <a:solidFill>
                  <a:srgbClr val="FF0000"/>
                </a:solidFill>
              </a:rPr>
              <a:t> -Intro-</a:t>
            </a:r>
            <a:r>
              <a:rPr lang="en-GB" dirty="0"/>
              <a:t> </a:t>
            </a:r>
          </a:p>
          <a:p>
            <a:r>
              <a:rPr lang="en-GB" dirty="0"/>
              <a:t>Suggested beginning – imagine this, think back, consider this…</a:t>
            </a:r>
            <a:r>
              <a:rPr lang="en-GB" dirty="0">
                <a:solidFill>
                  <a:srgbClr val="FF0000"/>
                </a:solidFill>
              </a:rPr>
              <a:t>HOOK</a:t>
            </a:r>
            <a:r>
              <a:rPr lang="en-GB" dirty="0"/>
              <a:t> the reader.</a:t>
            </a:r>
          </a:p>
          <a:p>
            <a:r>
              <a:rPr lang="en-GB" dirty="0">
                <a:solidFill>
                  <a:srgbClr val="FF0000"/>
                </a:solidFill>
              </a:rPr>
              <a:t>P2 - </a:t>
            </a:r>
            <a:r>
              <a:rPr lang="en-GB" dirty="0"/>
              <a:t>what, why how – </a:t>
            </a:r>
            <a:r>
              <a:rPr lang="en-GB" dirty="0" err="1"/>
              <a:t>eg</a:t>
            </a:r>
            <a:r>
              <a:rPr lang="en-GB" dirty="0"/>
              <a:t>, in my view</a:t>
            </a:r>
          </a:p>
          <a:p>
            <a:r>
              <a:rPr lang="en-GB" dirty="0">
                <a:solidFill>
                  <a:srgbClr val="FF0000"/>
                </a:solidFill>
              </a:rPr>
              <a:t>P3 – </a:t>
            </a:r>
            <a:r>
              <a:rPr lang="en-GB" dirty="0"/>
              <a:t>what , why , how – use discourse marker – furthermore…</a:t>
            </a:r>
          </a:p>
          <a:p>
            <a:r>
              <a:rPr lang="en-GB" dirty="0">
                <a:solidFill>
                  <a:srgbClr val="FF0000"/>
                </a:solidFill>
              </a:rPr>
              <a:t>P4</a:t>
            </a:r>
            <a:r>
              <a:rPr lang="en-GB" dirty="0"/>
              <a:t> – counter argument  -  what , why ,how -  use more discourse markers – moreover…</a:t>
            </a:r>
          </a:p>
          <a:p>
            <a:r>
              <a:rPr lang="en-GB" dirty="0">
                <a:solidFill>
                  <a:srgbClr val="FF0000"/>
                </a:solidFill>
              </a:rPr>
              <a:t>Conclusion</a:t>
            </a:r>
          </a:p>
          <a:p>
            <a:r>
              <a:rPr lang="en-GB" dirty="0"/>
              <a:t>Therefore, finally </a:t>
            </a:r>
            <a:r>
              <a:rPr lang="en-GB" dirty="0" smtClean="0"/>
              <a:t>( </a:t>
            </a:r>
            <a:r>
              <a:rPr lang="en-GB" dirty="0" smtClean="0">
                <a:solidFill>
                  <a:srgbClr val="FF0000"/>
                </a:solidFill>
              </a:rPr>
              <a:t>see final slide of this presentation when completing your homework)</a:t>
            </a:r>
            <a:endParaRPr lang="en-GB" dirty="0">
              <a:solidFill>
                <a:srgbClr val="FF0000"/>
              </a:solidFill>
            </a:endParaRPr>
          </a:p>
        </p:txBody>
      </p:sp>
    </p:spTree>
    <p:extLst>
      <p:ext uri="{BB962C8B-B14F-4D97-AF65-F5344CB8AC3E}">
        <p14:creationId xmlns:p14="http://schemas.microsoft.com/office/powerpoint/2010/main" val="460776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Comic Sans MS" panose="030F0702030302020204" pitchFamily="66" charset="0"/>
              </a:rPr>
              <a:t>What Would You Write a Blog About?</a:t>
            </a:r>
          </a:p>
        </p:txBody>
      </p:sp>
      <p:sp>
        <p:nvSpPr>
          <p:cNvPr id="3" name="Content Placeholder 2"/>
          <p:cNvSpPr>
            <a:spLocks noGrp="1"/>
          </p:cNvSpPr>
          <p:nvPr>
            <p:ph idx="1"/>
          </p:nvPr>
        </p:nvSpPr>
        <p:spPr/>
        <p:txBody>
          <a:bodyPr>
            <a:normAutofit fontScale="92500"/>
          </a:bodyPr>
          <a:lstStyle/>
          <a:p>
            <a:r>
              <a:rPr lang="en-US" dirty="0" smtClean="0">
                <a:latin typeface="Comic Sans MS" panose="030F0702030302020204" pitchFamily="66" charset="0"/>
              </a:rPr>
              <a:t>Use the IPPPC planning to help </a:t>
            </a:r>
            <a:r>
              <a:rPr lang="en-US" dirty="0">
                <a:latin typeface="Comic Sans MS" panose="030F0702030302020204" pitchFamily="66" charset="0"/>
              </a:rPr>
              <a:t>with </a:t>
            </a:r>
            <a:r>
              <a:rPr lang="en-US" dirty="0" smtClean="0">
                <a:latin typeface="Comic Sans MS" panose="030F0702030302020204" pitchFamily="66" charset="0"/>
              </a:rPr>
              <a:t>creating your Blog.</a:t>
            </a:r>
          </a:p>
          <a:p>
            <a:endParaRPr lang="en-US" dirty="0">
              <a:latin typeface="Comic Sans MS" panose="030F0702030302020204" pitchFamily="66" charset="0"/>
            </a:endParaRPr>
          </a:p>
          <a:p>
            <a:r>
              <a:rPr lang="en-US" dirty="0">
                <a:latin typeface="Comic Sans MS" panose="030F0702030302020204" pitchFamily="66" charset="0"/>
              </a:rPr>
              <a:t>Think about your hobbies and interests and anything you might want to learn more about</a:t>
            </a:r>
            <a:r>
              <a:rPr lang="en-US" dirty="0" smtClean="0">
                <a:latin typeface="Comic Sans MS" panose="030F0702030302020204" pitchFamily="66" charset="0"/>
              </a:rPr>
              <a:t>. Do you want to write about something you feel strongly about?</a:t>
            </a:r>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Would you include any photographs or drawings in your </a:t>
            </a:r>
            <a:r>
              <a:rPr lang="en-US" dirty="0" smtClean="0">
                <a:latin typeface="Comic Sans MS" panose="030F0702030302020204" pitchFamily="66" charset="0"/>
              </a:rPr>
              <a:t>Blog</a:t>
            </a:r>
          </a:p>
          <a:p>
            <a:endParaRPr lang="en-US" dirty="0" smtClean="0">
              <a:latin typeface="Comic Sans MS" panose="030F0702030302020204" pitchFamily="66" charset="0"/>
            </a:endParaRPr>
          </a:p>
          <a:p>
            <a:r>
              <a:rPr lang="en-GB" sz="2600" dirty="0" smtClean="0">
                <a:solidFill>
                  <a:srgbClr val="FFFF00"/>
                </a:solidFill>
                <a:latin typeface="Comic Sans MS" panose="030F0702030302020204" pitchFamily="66" charset="0"/>
              </a:rPr>
              <a:t>Write </a:t>
            </a:r>
            <a:r>
              <a:rPr lang="en-GB" sz="2600" dirty="0">
                <a:solidFill>
                  <a:srgbClr val="FFFF00"/>
                </a:solidFill>
                <a:latin typeface="Comic Sans MS" panose="030F0702030302020204" pitchFamily="66" charset="0"/>
              </a:rPr>
              <a:t>about </a:t>
            </a:r>
            <a:r>
              <a:rPr lang="en-GB" sz="2600" dirty="0" smtClean="0">
                <a:solidFill>
                  <a:srgbClr val="FFFF00"/>
                </a:solidFill>
                <a:latin typeface="Comic Sans MS" panose="030F0702030302020204" pitchFamily="66" charset="0"/>
              </a:rPr>
              <a:t>5 </a:t>
            </a:r>
            <a:r>
              <a:rPr lang="en-GB" sz="2600" dirty="0">
                <a:solidFill>
                  <a:srgbClr val="FFFF00"/>
                </a:solidFill>
                <a:latin typeface="Comic Sans MS" panose="030F0702030302020204" pitchFamily="66" charset="0"/>
              </a:rPr>
              <a:t>paragraphs – remembering to use persuasive techniques and punctuation for </a:t>
            </a:r>
            <a:r>
              <a:rPr lang="en-GB" sz="2600" dirty="0" smtClean="0">
                <a:solidFill>
                  <a:srgbClr val="FFFF00"/>
                </a:solidFill>
                <a:latin typeface="Comic Sans MS" panose="030F0702030302020204" pitchFamily="66" charset="0"/>
              </a:rPr>
              <a:t>effect.</a:t>
            </a:r>
          </a:p>
          <a:p>
            <a:r>
              <a:rPr lang="en-GB" sz="2600" dirty="0" smtClean="0">
                <a:solidFill>
                  <a:srgbClr val="FFFF00"/>
                </a:solidFill>
                <a:latin typeface="Comic Sans MS" panose="030F0702030302020204" pitchFamily="66" charset="0"/>
              </a:rPr>
              <a:t>L2 punctuation- colons/apostrophes/quotation marks/inverted commas</a:t>
            </a:r>
            <a:endParaRPr lang="en-GB" sz="2600" dirty="0">
              <a:solidFill>
                <a:srgbClr val="FFFF00"/>
              </a:solidFill>
              <a:latin typeface="Comic Sans MS" panose="030F0702030302020204" pitchFamily="66" charset="0"/>
            </a:endParaRPr>
          </a:p>
          <a:p>
            <a:endParaRPr lang="en-US" dirty="0" smtClean="0">
              <a:latin typeface="Comic Sans MS" panose="030F0702030302020204" pitchFamily="66" charset="0"/>
            </a:endParaRPr>
          </a:p>
          <a:p>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3704172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164" y="764374"/>
            <a:ext cx="10181690" cy="679146"/>
          </a:xfrm>
        </p:spPr>
        <p:txBody>
          <a:bodyPr>
            <a:normAutofit/>
          </a:bodyPr>
          <a:lstStyle/>
          <a:p>
            <a:r>
              <a:rPr lang="en-GB" sz="3600" dirty="0" smtClean="0"/>
              <a:t>Let's look at what you need to Do</a:t>
            </a:r>
            <a:endParaRPr lang="en-GB" sz="3600" dirty="0"/>
          </a:p>
        </p:txBody>
      </p:sp>
      <p:sp>
        <p:nvSpPr>
          <p:cNvPr id="3" name="Content Placeholder 2"/>
          <p:cNvSpPr>
            <a:spLocks noGrp="1"/>
          </p:cNvSpPr>
          <p:nvPr>
            <p:ph idx="1"/>
          </p:nvPr>
        </p:nvSpPr>
        <p:spPr>
          <a:xfrm>
            <a:off x="1592494" y="3077110"/>
            <a:ext cx="9913706" cy="3195263"/>
          </a:xfrm>
        </p:spPr>
        <p:txBody>
          <a:bodyPr>
            <a:normAutofit lnSpcReduction="10000"/>
          </a:bodyPr>
          <a:lstStyle/>
          <a:p>
            <a:pPr>
              <a:buFont typeface="Wingdings" panose="05000000000000000000" pitchFamily="2" charset="2"/>
              <a:buChar char="v"/>
            </a:pPr>
            <a:r>
              <a:rPr lang="en-GB" sz="2000" dirty="0"/>
              <a:t>Communicating information, ideas and opinions clearly, coherently and effectively </a:t>
            </a:r>
            <a:endParaRPr lang="en-GB" sz="2000" dirty="0" smtClean="0"/>
          </a:p>
          <a:p>
            <a:pPr>
              <a:buFont typeface="Wingdings" panose="05000000000000000000" pitchFamily="2" charset="2"/>
              <a:buChar char="v"/>
            </a:pPr>
            <a:r>
              <a:rPr lang="en-GB" sz="2000" dirty="0" smtClean="0"/>
              <a:t> </a:t>
            </a:r>
            <a:r>
              <a:rPr lang="en-GB" sz="2000" dirty="0"/>
              <a:t>Communicating with appropriate detail to suit purpose and audience </a:t>
            </a:r>
            <a:endParaRPr lang="en-GB" sz="2000" dirty="0" smtClean="0"/>
          </a:p>
          <a:p>
            <a:pPr>
              <a:buFont typeface="Wingdings" panose="05000000000000000000" pitchFamily="2" charset="2"/>
              <a:buChar char="v"/>
            </a:pPr>
            <a:r>
              <a:rPr lang="en-GB" sz="2000" dirty="0"/>
              <a:t> </a:t>
            </a:r>
            <a:r>
              <a:rPr lang="en-GB" sz="2000" dirty="0" smtClean="0"/>
              <a:t>Using </a:t>
            </a:r>
            <a:r>
              <a:rPr lang="en-GB" sz="2000" dirty="0"/>
              <a:t>appropriate format and structure for purpose and </a:t>
            </a:r>
            <a:r>
              <a:rPr lang="en-GB" sz="2000" dirty="0" smtClean="0"/>
              <a:t>audience</a:t>
            </a:r>
          </a:p>
          <a:p>
            <a:pPr>
              <a:buFont typeface="Wingdings" panose="05000000000000000000" pitchFamily="2" charset="2"/>
              <a:buChar char="v"/>
            </a:pPr>
            <a:r>
              <a:rPr lang="en-GB" sz="2000" dirty="0" smtClean="0"/>
              <a:t> Conveying </a:t>
            </a:r>
            <a:r>
              <a:rPr lang="en-GB" sz="2000" dirty="0"/>
              <a:t>clear meaning and establishing cohesion using organisational markers </a:t>
            </a:r>
            <a:endParaRPr lang="en-GB" sz="2000" dirty="0" smtClean="0"/>
          </a:p>
          <a:p>
            <a:pPr>
              <a:buFont typeface="Wingdings" panose="05000000000000000000" pitchFamily="2" charset="2"/>
              <a:buChar char="v"/>
            </a:pPr>
            <a:r>
              <a:rPr lang="en-GB" sz="2000" dirty="0" smtClean="0"/>
              <a:t>Using </a:t>
            </a:r>
            <a:r>
              <a:rPr lang="en-GB" sz="2000" dirty="0"/>
              <a:t>appropriate language and register for purpose and </a:t>
            </a:r>
            <a:r>
              <a:rPr lang="en-GB" sz="2000" dirty="0" smtClean="0"/>
              <a:t>audience</a:t>
            </a:r>
          </a:p>
          <a:p>
            <a:pPr>
              <a:buFont typeface="Wingdings" panose="05000000000000000000" pitchFamily="2" charset="2"/>
              <a:buChar char="v"/>
            </a:pPr>
            <a:r>
              <a:rPr lang="en-GB" sz="2000" dirty="0" smtClean="0"/>
              <a:t> </a:t>
            </a:r>
            <a:r>
              <a:rPr lang="en-GB" sz="2000" dirty="0"/>
              <a:t>Constructing complex sentences consistently and accurately, using paragraphs where appropriate  Using correct spelling, punctuation and grammar.</a:t>
            </a:r>
          </a:p>
        </p:txBody>
      </p:sp>
      <p:sp>
        <p:nvSpPr>
          <p:cNvPr id="4" name="Rectangle 3"/>
          <p:cNvSpPr/>
          <p:nvPr/>
        </p:nvSpPr>
        <p:spPr>
          <a:xfrm>
            <a:off x="744876" y="1695236"/>
            <a:ext cx="10515600" cy="729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L2 Writing Mark scheme</a:t>
            </a:r>
            <a:endParaRPr lang="en-GB" dirty="0"/>
          </a:p>
        </p:txBody>
      </p:sp>
    </p:spTree>
    <p:extLst>
      <p:ext uri="{BB962C8B-B14F-4D97-AF65-F5344CB8AC3E}">
        <p14:creationId xmlns:p14="http://schemas.microsoft.com/office/powerpoint/2010/main" val="170349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5"/>
          <p:cNvSpPr txBox="1">
            <a:spLocks noChangeArrowheads="1"/>
          </p:cNvSpPr>
          <p:nvPr/>
        </p:nvSpPr>
        <p:spPr bwMode="auto">
          <a:xfrm>
            <a:off x="3154259" y="360727"/>
            <a:ext cx="870681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GB" sz="6000" b="1" dirty="0"/>
              <a:t> </a:t>
            </a:r>
            <a:r>
              <a:rPr lang="en-GB" b="1" dirty="0">
                <a:solidFill>
                  <a:srgbClr val="FF0000"/>
                </a:solidFill>
              </a:rPr>
              <a:t>Traffic Light </a:t>
            </a:r>
            <a:r>
              <a:rPr lang="en-GB" b="1" i="1" dirty="0">
                <a:solidFill>
                  <a:srgbClr val="FF0000"/>
                </a:solidFill>
                <a:latin typeface="Bradley Hand ITC" charset="0"/>
              </a:rPr>
              <a:t>it: </a:t>
            </a:r>
            <a:r>
              <a:rPr lang="en-GB" dirty="0">
                <a:solidFill>
                  <a:srgbClr val="FF0000"/>
                </a:solidFill>
              </a:rPr>
              <a:t>Where is your learning at</a:t>
            </a:r>
            <a:r>
              <a:rPr lang="en-GB" dirty="0" smtClean="0">
                <a:solidFill>
                  <a:srgbClr val="FF0000"/>
                </a:solidFill>
              </a:rPr>
              <a:t>?</a:t>
            </a:r>
          </a:p>
          <a:p>
            <a:pPr eaLnBrk="1" hangingPunct="1"/>
            <a:r>
              <a:rPr lang="en-GB" sz="2000" dirty="0" smtClean="0"/>
              <a:t>(We can look at this again when you’ve completed your blog for homework)</a:t>
            </a:r>
            <a:endParaRPr lang="en-GB" sz="2000" dirty="0"/>
          </a:p>
        </p:txBody>
      </p:sp>
      <p:pic>
        <p:nvPicPr>
          <p:cNvPr id="11267" name="Picture 4" descr="http://png.findicons.com/files/icons/2320/x_mac_general/400/traffic_ligh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4446" y="5019411"/>
            <a:ext cx="1511300"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4" descr="http://png.findicons.com/files/icons/2320/x_mac_general/400/traffic_lights.pn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35" y="317799"/>
            <a:ext cx="1338334" cy="1338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212209" y="1942051"/>
            <a:ext cx="10648864" cy="3785652"/>
          </a:xfrm>
          <a:prstGeom prst="rect">
            <a:avLst/>
          </a:prstGeom>
          <a:noFill/>
        </p:spPr>
        <p:txBody>
          <a:bodyPr wrap="square">
            <a:spAutoFit/>
          </a:bodyPr>
          <a:lstStyle/>
          <a:p>
            <a:pPr marL="536575" indent="-536575">
              <a:defRPr/>
            </a:pPr>
            <a:r>
              <a:rPr lang="en-GB" sz="2000" b="1" dirty="0">
                <a:solidFill>
                  <a:srgbClr val="FF0000"/>
                </a:solidFill>
              </a:rPr>
              <a:t>Red</a:t>
            </a:r>
            <a:r>
              <a:rPr lang="en-GB" sz="2000" dirty="0"/>
              <a:t> =</a:t>
            </a:r>
            <a:r>
              <a:rPr lang="en-GB" sz="2000" dirty="0">
                <a:solidFill>
                  <a:srgbClr val="000000"/>
                </a:solidFill>
              </a:rPr>
              <a:t>.</a:t>
            </a:r>
            <a:r>
              <a:rPr lang="en-GB" sz="2000" dirty="0"/>
              <a:t> I’m not sure I've made my viewpoint clear. I need to structure my writing using paragraphs and a range of sentences. </a:t>
            </a:r>
            <a:endParaRPr lang="en-GB" sz="2000" dirty="0">
              <a:solidFill>
                <a:srgbClr val="000000"/>
              </a:solidFill>
            </a:endParaRPr>
          </a:p>
          <a:p>
            <a:pPr marL="536575" indent="-536575">
              <a:defRPr/>
            </a:pPr>
            <a:endParaRPr lang="en-GB" sz="2000" dirty="0">
              <a:solidFill>
                <a:srgbClr val="000000"/>
              </a:solidFill>
            </a:endParaRPr>
          </a:p>
          <a:p>
            <a:pPr marL="536575" indent="-536575">
              <a:defRPr/>
            </a:pPr>
            <a:endParaRPr lang="en-GB" sz="2000" dirty="0"/>
          </a:p>
          <a:p>
            <a:pPr marL="812800" indent="-812800">
              <a:defRPr/>
            </a:pPr>
            <a:r>
              <a:rPr lang="en-GB" sz="2000" b="1" dirty="0">
                <a:solidFill>
                  <a:srgbClr val="FFC000"/>
                </a:solidFill>
              </a:rPr>
              <a:t>Amber</a:t>
            </a:r>
            <a:r>
              <a:rPr lang="en-GB" sz="2000" dirty="0"/>
              <a:t> </a:t>
            </a:r>
            <a:r>
              <a:rPr lang="en-GB" sz="2000" dirty="0">
                <a:solidFill>
                  <a:srgbClr val="000000"/>
                </a:solidFill>
              </a:rPr>
              <a:t>=</a:t>
            </a:r>
            <a:r>
              <a:rPr lang="en-GB" sz="2000" dirty="0"/>
              <a:t>I have organised my ideas and used vocabulary and techniques for effect. I need to use more discourse markers to link my ideas together more.</a:t>
            </a:r>
          </a:p>
          <a:p>
            <a:pPr marL="812800" indent="-812800">
              <a:defRPr/>
            </a:pPr>
            <a:endParaRPr lang="en-GB" sz="2000" dirty="0">
              <a:solidFill>
                <a:srgbClr val="000000"/>
              </a:solidFill>
            </a:endParaRPr>
          </a:p>
          <a:p>
            <a:pPr marL="536575" indent="-536575">
              <a:defRPr/>
            </a:pPr>
            <a:endParaRPr lang="en-GB" sz="2000" dirty="0">
              <a:solidFill>
                <a:srgbClr val="000000"/>
              </a:solidFill>
            </a:endParaRPr>
          </a:p>
          <a:p>
            <a:pPr marL="812800" indent="-812800">
              <a:defRPr/>
            </a:pPr>
            <a:r>
              <a:rPr lang="en-GB" sz="2000" b="1" dirty="0">
                <a:solidFill>
                  <a:srgbClr val="00B050"/>
                </a:solidFill>
              </a:rPr>
              <a:t>Green</a:t>
            </a:r>
            <a:r>
              <a:rPr lang="en-GB" sz="2000" dirty="0"/>
              <a:t> – My  </a:t>
            </a:r>
            <a:r>
              <a:rPr lang="en-GB" sz="2000" dirty="0" smtClean="0"/>
              <a:t>planning makes sure </a:t>
            </a:r>
            <a:r>
              <a:rPr lang="en-GB" sz="2000" dirty="0"/>
              <a:t>my writing is an effective piece of persuasive writing , that is well structured and has linked ideas. My use of discourse markers </a:t>
            </a:r>
            <a:r>
              <a:rPr lang="en-GB" sz="2000" dirty="0" smtClean="0"/>
              <a:t>has ensured </a:t>
            </a:r>
            <a:r>
              <a:rPr lang="en-GB" sz="2000" dirty="0"/>
              <a:t>my writing is clear and coherent</a:t>
            </a:r>
          </a:p>
          <a:p>
            <a:pPr marL="812800" indent="-812800">
              <a:defRPr/>
            </a:pPr>
            <a:endParaRPr lang="en-GB" sz="2000" dirty="0"/>
          </a:p>
        </p:txBody>
      </p:sp>
    </p:spTree>
    <p:custDataLst>
      <p:tags r:id="rId1"/>
    </p:custDataLst>
    <p:extLst>
      <p:ext uri="{BB962C8B-B14F-4D97-AF65-F5344CB8AC3E}">
        <p14:creationId xmlns:p14="http://schemas.microsoft.com/office/powerpoint/2010/main" val="11796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8">
                                            <p:txEl>
                                              <p:pRg st="6" end="6"/>
                                            </p:txEl>
                                          </p:spTgt>
                                        </p:tgtEl>
                                        <p:attrNameLst>
                                          <p:attrName>style.color</p:attrName>
                                        </p:attrNameLst>
                                      </p:cBhvr>
                                      <p:to>
                                        <a:schemeClr val="bg1"/>
                                      </p:to>
                                    </p:animClr>
                                    <p:animClr clrSpc="rgb" dir="cw">
                                      <p:cBhvr>
                                        <p:cTn id="7" dur="250" autoRev="1" fill="remove"/>
                                        <p:tgtEl>
                                          <p:spTgt spid="8">
                                            <p:txEl>
                                              <p:pRg st="6" end="6"/>
                                            </p:txEl>
                                          </p:spTgt>
                                        </p:tgtEl>
                                        <p:attrNameLst>
                                          <p:attrName>fillcolor</p:attrName>
                                        </p:attrNameLst>
                                      </p:cBhvr>
                                      <p:to>
                                        <a:schemeClr val="bg1"/>
                                      </p:to>
                                    </p:animClr>
                                    <p:set>
                                      <p:cBhvr>
                                        <p:cTn id="8" dur="250" autoRev="1" fill="remove"/>
                                        <p:tgtEl>
                                          <p:spTgt spid="8">
                                            <p:txEl>
                                              <p:pRg st="6" end="6"/>
                                            </p:txEl>
                                          </p:spTgt>
                                        </p:tgtEl>
                                        <p:attrNameLst>
                                          <p:attrName>fill.type</p:attrName>
                                        </p:attrNameLst>
                                      </p:cBhvr>
                                      <p:to>
                                        <p:strVal val="solid"/>
                                      </p:to>
                                    </p:set>
                                    <p:set>
                                      <p:cBhvr>
                                        <p:cTn id="9" dur="250" autoRev="1" fill="remove"/>
                                        <p:tgtEl>
                                          <p:spTgt spid="8">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373"/>
            <a:ext cx="9710257" cy="737256"/>
          </a:xfrm>
        </p:spPr>
        <p:txBody>
          <a:bodyPr>
            <a:normAutofit/>
          </a:bodyPr>
          <a:lstStyle/>
          <a:p>
            <a:r>
              <a:rPr lang="en-GB" sz="1800" dirty="0" smtClean="0"/>
              <a:t>Help </a:t>
            </a:r>
            <a:r>
              <a:rPr lang="en-GB" sz="1800" smtClean="0"/>
              <a:t>with homework -Discourse </a:t>
            </a:r>
            <a:r>
              <a:rPr lang="en-GB" sz="1800" dirty="0" smtClean="0"/>
              <a:t>markers – to link ideas</a:t>
            </a:r>
            <a:endParaRPr lang="en-GB" sz="1800" dirty="0"/>
          </a:p>
        </p:txBody>
      </p:sp>
      <p:pic>
        <p:nvPicPr>
          <p:cNvPr id="2050" name="Picture 2" descr="Discourse Markers List with Examples, Types and Uses | English words,  Markers, Iel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1209" y="1592495"/>
            <a:ext cx="6837452" cy="462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Comic Sans MS" panose="030F0702030302020204" pitchFamily="66" charset="0"/>
              </a:rPr>
              <a:t>Learning Outcomes:</a:t>
            </a:r>
          </a:p>
        </p:txBody>
      </p:sp>
      <p:sp>
        <p:nvSpPr>
          <p:cNvPr id="3" name="Content Placeholder 2"/>
          <p:cNvSpPr>
            <a:spLocks noGrp="1"/>
          </p:cNvSpPr>
          <p:nvPr>
            <p:ph idx="1"/>
          </p:nvPr>
        </p:nvSpPr>
        <p:spPr/>
        <p:txBody>
          <a:bodyPr>
            <a:normAutofit/>
          </a:bodyPr>
          <a:lstStyle/>
          <a:p>
            <a:r>
              <a:rPr lang="en-US" sz="3200" dirty="0">
                <a:latin typeface="Comic Sans MS" panose="030F0702030302020204" pitchFamily="66" charset="0"/>
              </a:rPr>
              <a:t>Understand what blogging </a:t>
            </a:r>
            <a:r>
              <a:rPr lang="en-US" sz="3200" dirty="0" smtClean="0">
                <a:latin typeface="Comic Sans MS" panose="030F0702030302020204" pitchFamily="66" charset="0"/>
              </a:rPr>
              <a:t>is </a:t>
            </a:r>
            <a:r>
              <a:rPr lang="en-US" sz="3200" dirty="0">
                <a:latin typeface="Comic Sans MS" panose="030F0702030302020204" pitchFamily="66" charset="0"/>
              </a:rPr>
              <a:t>and why people do it</a:t>
            </a:r>
            <a:r>
              <a:rPr lang="en-US" sz="3200" dirty="0" smtClean="0">
                <a:latin typeface="Comic Sans MS" panose="030F0702030302020204" pitchFamily="66" charset="0"/>
              </a:rPr>
              <a:t>.</a:t>
            </a:r>
          </a:p>
          <a:p>
            <a:endParaRPr lang="en-US" sz="3200" dirty="0" smtClean="0">
              <a:latin typeface="Comic Sans MS" panose="030F0702030302020204" pitchFamily="66" charset="0"/>
            </a:endParaRPr>
          </a:p>
          <a:p>
            <a:r>
              <a:rPr lang="en-US" sz="3200" dirty="0" smtClean="0">
                <a:latin typeface="Comic Sans MS" panose="030F0702030302020204" pitchFamily="66" charset="0"/>
              </a:rPr>
              <a:t>Understand </a:t>
            </a:r>
            <a:r>
              <a:rPr lang="en-US" sz="3200" dirty="0">
                <a:latin typeface="Comic Sans MS" panose="030F0702030302020204" pitchFamily="66" charset="0"/>
              </a:rPr>
              <a:t>what makes a </a:t>
            </a:r>
            <a:r>
              <a:rPr lang="en-US" sz="3200" dirty="0" smtClean="0">
                <a:latin typeface="Comic Sans MS" panose="030F0702030302020204" pitchFamily="66" charset="0"/>
              </a:rPr>
              <a:t>successful </a:t>
            </a:r>
            <a:r>
              <a:rPr lang="en-US" sz="3200" dirty="0">
                <a:latin typeface="Comic Sans MS" panose="030F0702030302020204" pitchFamily="66" charset="0"/>
              </a:rPr>
              <a:t>blog</a:t>
            </a:r>
            <a:r>
              <a:rPr lang="en-US" sz="3200" dirty="0" smtClean="0">
                <a:latin typeface="Comic Sans MS" panose="030F0702030302020204" pitchFamily="66" charset="0"/>
              </a:rPr>
              <a:t>.</a:t>
            </a:r>
          </a:p>
          <a:p>
            <a:endParaRPr lang="en-US" sz="3200" dirty="0">
              <a:latin typeface="Comic Sans MS" panose="030F0702030302020204" pitchFamily="66" charset="0"/>
            </a:endParaRPr>
          </a:p>
          <a:p>
            <a:r>
              <a:rPr lang="en-US" sz="3200" dirty="0" smtClean="0">
                <a:latin typeface="Comic Sans MS" panose="030F0702030302020204" pitchFamily="66" charset="0"/>
              </a:rPr>
              <a:t>Apply </a:t>
            </a:r>
            <a:r>
              <a:rPr lang="en-US" sz="3200" dirty="0" smtClean="0">
                <a:latin typeface="Comic Sans MS" panose="030F0702030302020204" pitchFamily="66" charset="0"/>
              </a:rPr>
              <a:t>knowledge gained </a:t>
            </a:r>
            <a:r>
              <a:rPr lang="en-US" sz="3200" dirty="0" smtClean="0">
                <a:latin typeface="Comic Sans MS" panose="030F0702030302020204" pitchFamily="66" charset="0"/>
              </a:rPr>
              <a:t>today to </a:t>
            </a:r>
            <a:r>
              <a:rPr lang="en-US" sz="3200" dirty="0" smtClean="0">
                <a:latin typeface="Comic Sans MS" panose="030F0702030302020204" pitchFamily="66" charset="0"/>
              </a:rPr>
              <a:t>create a </a:t>
            </a:r>
            <a:r>
              <a:rPr lang="en-US" sz="3200" dirty="0">
                <a:latin typeface="Comic Sans MS" panose="030F0702030302020204" pitchFamily="66" charset="0"/>
              </a:rPr>
              <a:t>blog.</a:t>
            </a:r>
          </a:p>
        </p:txBody>
      </p:sp>
    </p:spTree>
    <p:extLst>
      <p:ext uri="{BB962C8B-B14F-4D97-AF65-F5344CB8AC3E}">
        <p14:creationId xmlns:p14="http://schemas.microsoft.com/office/powerpoint/2010/main" val="1220957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535" y="679508"/>
            <a:ext cx="7765409" cy="1298542"/>
          </a:xfrm>
        </p:spPr>
        <p:txBody>
          <a:bodyPr rtlCol="0">
            <a:normAutofit/>
          </a:bodyPr>
          <a:lstStyle/>
          <a:p>
            <a:pPr>
              <a:defRPr/>
            </a:pPr>
            <a:r>
              <a:rPr lang="en-GB" sz="2800" dirty="0" err="1" smtClean="0"/>
              <a:t>StaRTER</a:t>
            </a:r>
            <a:r>
              <a:rPr lang="en-GB" sz="2800" dirty="0" smtClean="0"/>
              <a:t> - How many persuasive features can you find?</a:t>
            </a:r>
          </a:p>
        </p:txBody>
      </p:sp>
      <p:sp>
        <p:nvSpPr>
          <p:cNvPr id="3076" name="Rectangle 8"/>
          <p:cNvSpPr txBox="1">
            <a:spLocks noChangeArrowheads="1"/>
          </p:cNvSpPr>
          <p:nvPr/>
        </p:nvSpPr>
        <p:spPr bwMode="auto">
          <a:xfrm>
            <a:off x="1208016" y="4362275"/>
            <a:ext cx="5872292" cy="228370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2000" b="1" dirty="0"/>
              <a:t>For thousands of homeless people, they don’t need to imagine – this is their reality! We all must join together to stop this terrible tragedy, happening right now on Britain’s streets!</a:t>
            </a:r>
          </a:p>
          <a:p>
            <a:pPr eaLnBrk="1" hangingPunct="1">
              <a:buFont typeface="Arial" panose="020B0604020202020204" pitchFamily="34" charset="0"/>
              <a:buNone/>
            </a:pPr>
            <a:endParaRPr lang="en-GB" altLang="en-US" sz="2600" b="1" dirty="0">
              <a:solidFill>
                <a:schemeClr val="bg1"/>
              </a:solidFill>
            </a:endParaRPr>
          </a:p>
          <a:p>
            <a:pPr eaLnBrk="1" hangingPunct="1">
              <a:buFont typeface="Arial" panose="020B0604020202020204" pitchFamily="34" charset="0"/>
              <a:buNone/>
            </a:pPr>
            <a:endParaRPr lang="en-GB" altLang="en-US" sz="2600" b="1" dirty="0">
              <a:solidFill>
                <a:schemeClr val="bg1"/>
              </a:solidFill>
            </a:endParaRPr>
          </a:p>
        </p:txBody>
      </p:sp>
      <p:sp>
        <p:nvSpPr>
          <p:cNvPr id="3" name="Content Placeholder 2"/>
          <p:cNvSpPr>
            <a:spLocks noGrp="1"/>
          </p:cNvSpPr>
          <p:nvPr>
            <p:ph idx="1"/>
          </p:nvPr>
        </p:nvSpPr>
        <p:spPr>
          <a:xfrm>
            <a:off x="685800" y="2194560"/>
            <a:ext cx="10820400" cy="4663440"/>
          </a:xfrm>
        </p:spPr>
        <p:txBody>
          <a:bodyPr/>
          <a:lstStyle/>
          <a:p>
            <a:endParaRPr lang="en-GB" dirty="0"/>
          </a:p>
        </p:txBody>
      </p:sp>
      <p:sp>
        <p:nvSpPr>
          <p:cNvPr id="7" name="Rectangle 8"/>
          <p:cNvSpPr txBox="1">
            <a:spLocks noChangeArrowheads="1"/>
          </p:cNvSpPr>
          <p:nvPr/>
        </p:nvSpPr>
        <p:spPr>
          <a:xfrm>
            <a:off x="685801" y="2190073"/>
            <a:ext cx="9084924" cy="2073388"/>
          </a:xfrm>
          <a:prstGeom prst="rect">
            <a:avLst/>
          </a:prstGeom>
          <a:solidFill>
            <a:srgbClr val="00B0F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en-GB" altLang="en-US" sz="1800" b="1" dirty="0" smtClean="0"/>
              <a:t>Imagine waking up and being cold, lonely and frightened. </a:t>
            </a:r>
          </a:p>
          <a:p>
            <a:pPr>
              <a:buFont typeface="Arial" panose="020B0604020202020204" pitchFamily="34" charset="0"/>
              <a:buNone/>
            </a:pPr>
            <a:r>
              <a:rPr lang="en-GB" altLang="en-US" sz="1800" b="1" dirty="0" smtClean="0"/>
              <a:t>Imagine living in fear of being insulted, abused or attacked.</a:t>
            </a:r>
          </a:p>
          <a:p>
            <a:pPr>
              <a:buFont typeface="Arial" panose="020B0604020202020204" pitchFamily="34" charset="0"/>
              <a:buNone/>
            </a:pPr>
            <a:r>
              <a:rPr lang="en-GB" altLang="en-US" sz="1800" b="1" dirty="0" smtClean="0"/>
              <a:t>Imagine being hungry and thirsty. </a:t>
            </a:r>
          </a:p>
          <a:p>
            <a:pPr>
              <a:buFont typeface="Arial" panose="020B0604020202020204" pitchFamily="34" charset="0"/>
              <a:buNone/>
            </a:pPr>
            <a:endParaRPr lang="en-GB" altLang="en-US" sz="2600" b="1" dirty="0" smtClean="0"/>
          </a:p>
          <a:p>
            <a:pPr>
              <a:buFont typeface="Arial" panose="020B0604020202020204" pitchFamily="34" charset="0"/>
              <a:buNone/>
            </a:pPr>
            <a:endParaRPr lang="en-GB" altLang="en-US" sz="2600" b="1" dirty="0"/>
          </a:p>
        </p:txBody>
      </p:sp>
    </p:spTree>
    <p:extLst>
      <p:ext uri="{BB962C8B-B14F-4D97-AF65-F5344CB8AC3E}">
        <p14:creationId xmlns:p14="http://schemas.microsoft.com/office/powerpoint/2010/main" val="3946064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Past  L2 writing  exam question</a:t>
            </a:r>
            <a:br>
              <a:rPr lang="en-GB" dirty="0" smtClean="0"/>
            </a:br>
            <a:endParaRPr lang="en-GB" dirty="0"/>
          </a:p>
        </p:txBody>
      </p:sp>
      <p:sp>
        <p:nvSpPr>
          <p:cNvPr id="3" name="Content Placeholder 2"/>
          <p:cNvSpPr>
            <a:spLocks noGrp="1"/>
          </p:cNvSpPr>
          <p:nvPr>
            <p:ph idx="1"/>
          </p:nvPr>
        </p:nvSpPr>
        <p:spPr/>
        <p:txBody>
          <a:bodyPr/>
          <a:lstStyle/>
          <a:p>
            <a:pPr marL="0" indent="0">
              <a:buNone/>
            </a:pPr>
            <a:r>
              <a:rPr lang="en-GB" dirty="0" smtClean="0"/>
              <a:t>2 pieces of writing – Total 54 marks</a:t>
            </a:r>
          </a:p>
          <a:p>
            <a:r>
              <a:rPr lang="en-GB" dirty="0" smtClean="0"/>
              <a:t> </a:t>
            </a:r>
            <a:r>
              <a:rPr lang="en-GB" dirty="0"/>
              <a:t>You have recently been on two different work placements</a:t>
            </a:r>
            <a:r>
              <a:rPr lang="en-GB" dirty="0" smtClean="0"/>
              <a:t>.</a:t>
            </a:r>
          </a:p>
          <a:p>
            <a:r>
              <a:rPr lang="en-GB" dirty="0" smtClean="0"/>
              <a:t> </a:t>
            </a:r>
            <a:r>
              <a:rPr lang="en-GB" dirty="0"/>
              <a:t> You were given the first placement but you found it to be quite boring and irrelevant to your future career path. </a:t>
            </a:r>
            <a:endParaRPr lang="en-GB" dirty="0" smtClean="0"/>
          </a:p>
          <a:p>
            <a:r>
              <a:rPr lang="en-GB" dirty="0" smtClean="0"/>
              <a:t> </a:t>
            </a:r>
            <a:r>
              <a:rPr lang="en-GB" dirty="0"/>
              <a:t>You chose the second one yourself and found it much more interesting and beneficial because it was more relevant to your career plans. </a:t>
            </a:r>
            <a:endParaRPr lang="en-GB" dirty="0" smtClean="0"/>
          </a:p>
          <a:p>
            <a:r>
              <a:rPr lang="en-GB" dirty="0" smtClean="0"/>
              <a:t>Your </a:t>
            </a:r>
            <a:r>
              <a:rPr lang="en-GB" dirty="0"/>
              <a:t>task: </a:t>
            </a:r>
            <a:r>
              <a:rPr lang="en-GB" dirty="0">
                <a:solidFill>
                  <a:srgbClr val="FFFF00"/>
                </a:solidFill>
              </a:rPr>
              <a:t>write a blog </a:t>
            </a:r>
            <a:r>
              <a:rPr lang="en-GB" dirty="0"/>
              <a:t>about your experiences aimed at people preparing for work experience. Your blog should encourage people to seek their own work placements in an area that interests them and explain how it will benefit their career development. (27 marks) Write around 5 to 8 paragraphs</a:t>
            </a:r>
          </a:p>
        </p:txBody>
      </p:sp>
    </p:spTree>
    <p:extLst>
      <p:ext uri="{BB962C8B-B14F-4D97-AF65-F5344CB8AC3E}">
        <p14:creationId xmlns:p14="http://schemas.microsoft.com/office/powerpoint/2010/main" val="912617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Comic Sans MS" panose="030F0702030302020204" pitchFamily="66" charset="0"/>
              </a:rPr>
              <a:t>Your Thoughts</a:t>
            </a:r>
          </a:p>
        </p:txBody>
      </p:sp>
      <p:sp>
        <p:nvSpPr>
          <p:cNvPr id="3" name="Content Placeholder 2"/>
          <p:cNvSpPr>
            <a:spLocks noGrp="1"/>
          </p:cNvSpPr>
          <p:nvPr>
            <p:ph idx="1"/>
          </p:nvPr>
        </p:nvSpPr>
        <p:spPr/>
        <p:txBody>
          <a:bodyPr/>
          <a:lstStyle/>
          <a:p>
            <a:endParaRPr lang="en-US" dirty="0"/>
          </a:p>
          <a:p>
            <a:r>
              <a:rPr lang="en-US" dirty="0">
                <a:latin typeface="Comic Sans MS" panose="030F0702030302020204" pitchFamily="66" charset="0"/>
              </a:rPr>
              <a:t>Do you watch any vlogs or read any blogs? Are any of </a:t>
            </a:r>
            <a:r>
              <a:rPr lang="en-US" dirty="0" smtClean="0">
                <a:latin typeface="Comic Sans MS" panose="030F0702030302020204" pitchFamily="66" charset="0"/>
              </a:rPr>
              <a:t>you </a:t>
            </a:r>
            <a:r>
              <a:rPr lang="en-US" dirty="0" err="1" smtClean="0">
                <a:latin typeface="Comic Sans MS" panose="030F0702030302020204" pitchFamily="66" charset="0"/>
              </a:rPr>
              <a:t>Youtubers</a:t>
            </a:r>
            <a:r>
              <a:rPr lang="en-US" dirty="0">
                <a:latin typeface="Comic Sans MS" panose="030F0702030302020204" pitchFamily="66" charset="0"/>
              </a:rPr>
              <a:t>? Discuss this with the rest of the group.</a:t>
            </a:r>
          </a:p>
          <a:p>
            <a:r>
              <a:rPr lang="en-US" dirty="0">
                <a:latin typeface="Comic Sans MS" panose="030F0702030302020204" pitchFamily="66" charset="0"/>
              </a:rPr>
              <a:t>Why do you think </a:t>
            </a:r>
            <a:r>
              <a:rPr lang="en-US" dirty="0" smtClean="0">
                <a:latin typeface="Comic Sans MS" panose="030F0702030302020204" pitchFamily="66" charset="0"/>
              </a:rPr>
              <a:t>Blogging </a:t>
            </a:r>
            <a:r>
              <a:rPr lang="en-US" dirty="0">
                <a:latin typeface="Comic Sans MS" panose="030F0702030302020204" pitchFamily="66" charset="0"/>
              </a:rPr>
              <a:t>is so popular? </a:t>
            </a:r>
          </a:p>
          <a:p>
            <a:r>
              <a:rPr lang="en-US" dirty="0">
                <a:latin typeface="Comic Sans MS" panose="030F0702030302020204" pitchFamily="66" charset="0"/>
              </a:rPr>
              <a:t>And what do you need to become a successful B</a:t>
            </a:r>
            <a:r>
              <a:rPr lang="en-US" dirty="0" smtClean="0">
                <a:latin typeface="Comic Sans MS" panose="030F0702030302020204" pitchFamily="66" charset="0"/>
              </a:rPr>
              <a:t>logger</a:t>
            </a:r>
            <a:r>
              <a:rPr lang="en-US" dirty="0">
                <a:latin typeface="Comic Sans MS" panose="030F0702030302020204" pitchFamily="66" charset="0"/>
              </a:rPr>
              <a:t>? </a:t>
            </a:r>
          </a:p>
          <a:p>
            <a:r>
              <a:rPr lang="en-US" dirty="0">
                <a:latin typeface="Comic Sans MS" panose="030F0702030302020204" pitchFamily="66" charset="0"/>
              </a:rPr>
              <a:t>You have </a:t>
            </a:r>
            <a:r>
              <a:rPr lang="en-US" b="1" dirty="0">
                <a:latin typeface="Comic Sans MS" panose="030F0702030302020204" pitchFamily="66" charset="0"/>
              </a:rPr>
              <a:t>two minutes </a:t>
            </a:r>
            <a:r>
              <a:rPr lang="en-US" dirty="0">
                <a:latin typeface="Comic Sans MS" panose="030F0702030302020204" pitchFamily="66" charset="0"/>
              </a:rPr>
              <a:t>to write down your thoughts.</a:t>
            </a:r>
          </a:p>
          <a:p>
            <a:endParaRPr lang="en-US" dirty="0"/>
          </a:p>
        </p:txBody>
      </p:sp>
      <p:sp>
        <p:nvSpPr>
          <p:cNvPr id="4" name="Rounded Rectangle 3"/>
          <p:cNvSpPr/>
          <p:nvPr/>
        </p:nvSpPr>
        <p:spPr>
          <a:xfrm>
            <a:off x="6096000" y="4996544"/>
            <a:ext cx="3102427" cy="1151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Employability</a:t>
            </a:r>
          </a:p>
          <a:p>
            <a:pPr algn="ctr"/>
            <a:r>
              <a:rPr lang="en-GB" dirty="0" smtClean="0"/>
              <a:t>- Increasing your </a:t>
            </a:r>
            <a:r>
              <a:rPr lang="en-GB" dirty="0" err="1" smtClean="0"/>
              <a:t>abilty</a:t>
            </a:r>
            <a:r>
              <a:rPr lang="en-GB" dirty="0" smtClean="0"/>
              <a:t> to communicate in the workplace</a:t>
            </a:r>
            <a:endParaRPr lang="en-GB" dirty="0"/>
          </a:p>
        </p:txBody>
      </p:sp>
    </p:spTree>
    <p:extLst>
      <p:ext uri="{BB962C8B-B14F-4D97-AF65-F5344CB8AC3E}">
        <p14:creationId xmlns:p14="http://schemas.microsoft.com/office/powerpoint/2010/main" val="2088042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success in this question</a:t>
            </a:r>
          </a:p>
        </p:txBody>
      </p:sp>
      <p:sp>
        <p:nvSpPr>
          <p:cNvPr id="3" name="Content Placeholder 2"/>
          <p:cNvSpPr>
            <a:spLocks noGrp="1"/>
          </p:cNvSpPr>
          <p:nvPr>
            <p:ph idx="1"/>
          </p:nvPr>
        </p:nvSpPr>
        <p:spPr/>
        <p:txBody>
          <a:bodyPr>
            <a:normAutofit lnSpcReduction="10000"/>
          </a:bodyPr>
          <a:lstStyle/>
          <a:p>
            <a:pPr marL="0" indent="0">
              <a:buNone/>
            </a:pPr>
            <a:r>
              <a:rPr lang="en-GB" dirty="0">
                <a:solidFill>
                  <a:srgbClr val="FF0000"/>
                </a:solidFill>
              </a:rPr>
              <a:t>TAP</a:t>
            </a:r>
            <a:r>
              <a:rPr lang="en-GB" dirty="0"/>
              <a:t> the question</a:t>
            </a:r>
          </a:p>
          <a:p>
            <a:pPr marL="0" indent="0">
              <a:buNone/>
            </a:pPr>
            <a:r>
              <a:rPr lang="en-GB" dirty="0"/>
              <a:t>PLAN! </a:t>
            </a:r>
            <a:r>
              <a:rPr lang="en-GB" dirty="0" smtClean="0"/>
              <a:t>– Bullet points/</a:t>
            </a:r>
            <a:r>
              <a:rPr lang="en-GB" dirty="0" err="1" smtClean="0"/>
              <a:t>spidergram</a:t>
            </a:r>
            <a:r>
              <a:rPr lang="en-GB" dirty="0" smtClean="0"/>
              <a:t> -  </a:t>
            </a:r>
            <a:r>
              <a:rPr lang="en-GB" dirty="0">
                <a:solidFill>
                  <a:srgbClr val="FF0000"/>
                </a:solidFill>
              </a:rPr>
              <a:t>IPPPC</a:t>
            </a:r>
          </a:p>
          <a:p>
            <a:pPr marL="0" indent="0">
              <a:buNone/>
            </a:pPr>
            <a:r>
              <a:rPr lang="en-GB" dirty="0">
                <a:solidFill>
                  <a:srgbClr val="FF0000"/>
                </a:solidFill>
              </a:rPr>
              <a:t>Communicate</a:t>
            </a:r>
            <a:r>
              <a:rPr lang="en-GB" dirty="0"/>
              <a:t> your ideas</a:t>
            </a:r>
            <a:r>
              <a:rPr lang="en-GB" dirty="0">
                <a:solidFill>
                  <a:srgbClr val="FF0000"/>
                </a:solidFill>
              </a:rPr>
              <a:t> clearly </a:t>
            </a:r>
            <a:r>
              <a:rPr lang="en-GB" dirty="0"/>
              <a:t>– be sure to state your opinion in the first paragraph</a:t>
            </a:r>
          </a:p>
          <a:p>
            <a:pPr marL="0" indent="0">
              <a:buNone/>
            </a:pPr>
            <a:r>
              <a:rPr lang="en-GB" dirty="0"/>
              <a:t>Consider </a:t>
            </a:r>
            <a:r>
              <a:rPr lang="en-GB" dirty="0">
                <a:solidFill>
                  <a:srgbClr val="FF0000"/>
                </a:solidFill>
              </a:rPr>
              <a:t>what ,why and how </a:t>
            </a:r>
            <a:r>
              <a:rPr lang="en-GB" dirty="0"/>
              <a:t>throughout – be compelling </a:t>
            </a:r>
          </a:p>
          <a:p>
            <a:pPr marL="0" indent="0">
              <a:buNone/>
            </a:pPr>
            <a:r>
              <a:rPr lang="en-GB" dirty="0"/>
              <a:t>Be challenging, provocative – </a:t>
            </a:r>
            <a:r>
              <a:rPr lang="en-GB" dirty="0">
                <a:solidFill>
                  <a:srgbClr val="FF0000"/>
                </a:solidFill>
              </a:rPr>
              <a:t>stir emotions with your persuasive techniques!</a:t>
            </a:r>
          </a:p>
          <a:p>
            <a:pPr marL="0" indent="0">
              <a:buNone/>
            </a:pPr>
            <a:r>
              <a:rPr lang="en-GB" dirty="0"/>
              <a:t>Use </a:t>
            </a:r>
            <a:r>
              <a:rPr lang="en-GB" dirty="0">
                <a:solidFill>
                  <a:srgbClr val="FF0000"/>
                </a:solidFill>
              </a:rPr>
              <a:t>IMPERATIVES</a:t>
            </a:r>
            <a:r>
              <a:rPr lang="en-GB" dirty="0"/>
              <a:t> ( commands, direct statements)and </a:t>
            </a:r>
            <a:r>
              <a:rPr lang="en-GB" dirty="0">
                <a:solidFill>
                  <a:srgbClr val="FF0000"/>
                </a:solidFill>
              </a:rPr>
              <a:t>DISCOURSE MARKERS</a:t>
            </a:r>
          </a:p>
          <a:p>
            <a:pPr marL="0" indent="0">
              <a:buNone/>
            </a:pPr>
            <a:r>
              <a:rPr lang="en-GB" dirty="0"/>
              <a:t>Use a </a:t>
            </a:r>
            <a:r>
              <a:rPr lang="en-GB" dirty="0">
                <a:solidFill>
                  <a:srgbClr val="FF0000"/>
                </a:solidFill>
              </a:rPr>
              <a:t>variety of sentences and discourse makers to link ideas</a:t>
            </a:r>
          </a:p>
          <a:p>
            <a:pPr marL="0" indent="0">
              <a:buNone/>
            </a:pPr>
            <a:r>
              <a:rPr lang="en-GB" dirty="0"/>
              <a:t>Get </a:t>
            </a:r>
            <a:r>
              <a:rPr lang="en-GB" dirty="0">
                <a:solidFill>
                  <a:srgbClr val="FF0000"/>
                </a:solidFill>
              </a:rPr>
              <a:t>creative</a:t>
            </a:r>
            <a:r>
              <a:rPr lang="en-GB" dirty="0"/>
              <a:t> with your </a:t>
            </a:r>
            <a:r>
              <a:rPr lang="en-GB" dirty="0">
                <a:solidFill>
                  <a:srgbClr val="FF0000"/>
                </a:solidFill>
              </a:rPr>
              <a:t>punctuation</a:t>
            </a:r>
            <a:r>
              <a:rPr lang="en-GB" dirty="0"/>
              <a:t> !   </a:t>
            </a:r>
          </a:p>
          <a:p>
            <a:pPr marL="0" indent="0">
              <a:buNone/>
            </a:pPr>
            <a:r>
              <a:rPr lang="en-GB" dirty="0"/>
              <a:t>Don’t forget the </a:t>
            </a:r>
            <a:r>
              <a:rPr lang="en-GB" dirty="0">
                <a:solidFill>
                  <a:srgbClr val="FF0000"/>
                </a:solidFill>
              </a:rPr>
              <a:t>counter argument </a:t>
            </a:r>
            <a:r>
              <a:rPr lang="en-GB" dirty="0"/>
              <a:t>– (second guess a non believer’s response)</a:t>
            </a:r>
          </a:p>
          <a:p>
            <a:pPr marL="0" indent="0">
              <a:buNone/>
            </a:pPr>
            <a:endParaRPr lang="en-GB" dirty="0"/>
          </a:p>
        </p:txBody>
      </p:sp>
      <p:sp>
        <p:nvSpPr>
          <p:cNvPr id="4" name="Rectangle 3"/>
          <p:cNvSpPr/>
          <p:nvPr/>
        </p:nvSpPr>
        <p:spPr>
          <a:xfrm>
            <a:off x="825910" y="6218685"/>
            <a:ext cx="10019071" cy="486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Stretch and challenge – can you add your tips to this list?</a:t>
            </a:r>
            <a:endParaRPr lang="en-GB" dirty="0"/>
          </a:p>
        </p:txBody>
      </p:sp>
    </p:spTree>
    <p:extLst>
      <p:ext uri="{BB962C8B-B14F-4D97-AF65-F5344CB8AC3E}">
        <p14:creationId xmlns:p14="http://schemas.microsoft.com/office/powerpoint/2010/main" val="559001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rmAutofit/>
          </a:bodyPr>
          <a:lstStyle/>
          <a:p>
            <a:pPr>
              <a:defRPr/>
            </a:pPr>
            <a:r>
              <a:rPr lang="en-GB" altLang="en-US" dirty="0"/>
              <a:t>A. F.O.R.E.S.T. P.I.E – to persuade!</a:t>
            </a:r>
          </a:p>
        </p:txBody>
      </p:sp>
      <p:sp>
        <p:nvSpPr>
          <p:cNvPr id="5123" name="Rectangle 3"/>
          <p:cNvSpPr>
            <a:spLocks noGrp="1" noChangeArrowheads="1"/>
          </p:cNvSpPr>
          <p:nvPr>
            <p:ph type="body" idx="1"/>
          </p:nvPr>
        </p:nvSpPr>
        <p:spPr>
          <a:xfrm>
            <a:off x="264696" y="1636295"/>
            <a:ext cx="9946104" cy="4489869"/>
          </a:xfrm>
        </p:spPr>
        <p:txBody>
          <a:bodyPr rtlCol="0">
            <a:noAutofit/>
          </a:bodyPr>
          <a:lstStyle/>
          <a:p>
            <a:pPr>
              <a:buNone/>
              <a:defRPr/>
            </a:pPr>
            <a:r>
              <a:rPr lang="en-GB" altLang="en-US" sz="2000" dirty="0">
                <a:solidFill>
                  <a:srgbClr val="FF0000"/>
                </a:solidFill>
              </a:rPr>
              <a:t>A</a:t>
            </a:r>
            <a:r>
              <a:rPr lang="en-GB" altLang="en-US" sz="2000" dirty="0"/>
              <a:t>lliteration</a:t>
            </a:r>
          </a:p>
          <a:p>
            <a:pPr>
              <a:buNone/>
              <a:defRPr/>
            </a:pPr>
            <a:r>
              <a:rPr lang="en-GB" altLang="en-US" sz="2000" dirty="0">
                <a:solidFill>
                  <a:srgbClr val="FF0000"/>
                </a:solidFill>
              </a:rPr>
              <a:t>F</a:t>
            </a:r>
            <a:r>
              <a:rPr lang="en-GB" altLang="en-US" sz="2000" dirty="0"/>
              <a:t>acts</a:t>
            </a:r>
          </a:p>
          <a:p>
            <a:pPr>
              <a:buNone/>
              <a:defRPr/>
            </a:pPr>
            <a:r>
              <a:rPr lang="en-GB" altLang="en-US" sz="2000" dirty="0">
                <a:solidFill>
                  <a:srgbClr val="FF0000"/>
                </a:solidFill>
              </a:rPr>
              <a:t>O</a:t>
            </a:r>
            <a:r>
              <a:rPr lang="en-GB" altLang="en-US" sz="2000" dirty="0"/>
              <a:t>pinion</a:t>
            </a:r>
          </a:p>
          <a:p>
            <a:pPr>
              <a:buNone/>
              <a:defRPr/>
            </a:pPr>
            <a:r>
              <a:rPr lang="en-GB" altLang="en-US" sz="2000" dirty="0">
                <a:solidFill>
                  <a:srgbClr val="FF0000"/>
                </a:solidFill>
              </a:rPr>
              <a:t>R</a:t>
            </a:r>
            <a:r>
              <a:rPr lang="en-GB" altLang="en-US" sz="2000" dirty="0"/>
              <a:t>epetition/</a:t>
            </a:r>
          </a:p>
          <a:p>
            <a:pPr>
              <a:buNone/>
              <a:defRPr/>
            </a:pPr>
            <a:r>
              <a:rPr lang="en-GB" altLang="en-US" sz="2000" dirty="0">
                <a:solidFill>
                  <a:srgbClr val="FF0000"/>
                </a:solidFill>
              </a:rPr>
              <a:t>R</a:t>
            </a:r>
            <a:r>
              <a:rPr lang="en-GB" altLang="en-US" sz="2000" dirty="0"/>
              <a:t>hetorical Question</a:t>
            </a:r>
          </a:p>
          <a:p>
            <a:pPr>
              <a:buNone/>
              <a:defRPr/>
            </a:pPr>
            <a:r>
              <a:rPr lang="en-GB" altLang="en-US" sz="2000" dirty="0">
                <a:solidFill>
                  <a:srgbClr val="FF0000"/>
                </a:solidFill>
              </a:rPr>
              <a:t>E</a:t>
            </a:r>
            <a:r>
              <a:rPr lang="en-GB" altLang="en-US" sz="2000" dirty="0"/>
              <a:t>motive language</a:t>
            </a:r>
          </a:p>
          <a:p>
            <a:pPr>
              <a:buNone/>
              <a:defRPr/>
            </a:pPr>
            <a:r>
              <a:rPr lang="en-GB" altLang="en-US" sz="2000" dirty="0">
                <a:solidFill>
                  <a:srgbClr val="FF0000"/>
                </a:solidFill>
              </a:rPr>
              <a:t>S</a:t>
            </a:r>
            <a:r>
              <a:rPr lang="en-GB" altLang="en-US" sz="2000" dirty="0"/>
              <a:t>tatistics</a:t>
            </a:r>
          </a:p>
          <a:p>
            <a:pPr>
              <a:buNone/>
              <a:defRPr/>
            </a:pPr>
            <a:r>
              <a:rPr lang="en-GB" altLang="en-US" sz="2000" dirty="0">
                <a:solidFill>
                  <a:srgbClr val="FF0000"/>
                </a:solidFill>
              </a:rPr>
              <a:t>T</a:t>
            </a:r>
            <a:r>
              <a:rPr lang="en-GB" altLang="en-US" sz="2000" dirty="0"/>
              <a:t>riplets</a:t>
            </a:r>
          </a:p>
          <a:p>
            <a:pPr>
              <a:buNone/>
              <a:defRPr/>
            </a:pPr>
            <a:r>
              <a:rPr lang="en-GB" altLang="en-US" sz="2000" dirty="0">
                <a:solidFill>
                  <a:srgbClr val="FF0000"/>
                </a:solidFill>
              </a:rPr>
              <a:t>P</a:t>
            </a:r>
            <a:r>
              <a:rPr lang="en-GB" altLang="en-US" sz="2000" dirty="0"/>
              <a:t>ersonal Pronouns</a:t>
            </a:r>
          </a:p>
          <a:p>
            <a:pPr>
              <a:buNone/>
              <a:defRPr/>
            </a:pPr>
            <a:r>
              <a:rPr lang="en-GB" altLang="en-US" sz="2000" dirty="0">
                <a:solidFill>
                  <a:srgbClr val="FF0000"/>
                </a:solidFill>
              </a:rPr>
              <a:t>I</a:t>
            </a:r>
            <a:r>
              <a:rPr lang="en-GB" altLang="en-US" sz="2000" dirty="0"/>
              <a:t>mperatives</a:t>
            </a:r>
          </a:p>
          <a:p>
            <a:pPr>
              <a:buNone/>
              <a:defRPr/>
            </a:pPr>
            <a:r>
              <a:rPr lang="en-GB" altLang="en-US" sz="2000" dirty="0">
                <a:solidFill>
                  <a:srgbClr val="FF0000"/>
                </a:solidFill>
              </a:rPr>
              <a:t>E</a:t>
            </a:r>
            <a:r>
              <a:rPr lang="en-GB" altLang="en-US" sz="2000" dirty="0"/>
              <a:t>xaggeration</a:t>
            </a:r>
          </a:p>
        </p:txBody>
      </p:sp>
      <p:pic>
        <p:nvPicPr>
          <p:cNvPr id="3076" name="Picture 2" descr="http://hostedmedia.reimanpub.com/TOH/Images/Photos/37/300x300/exps11695_TH10090C2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864" y="1734351"/>
            <a:ext cx="2733600" cy="235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03358" y="4189839"/>
            <a:ext cx="7230979" cy="101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Task</a:t>
            </a:r>
          </a:p>
          <a:p>
            <a:pPr algn="ctr"/>
            <a:r>
              <a:rPr lang="en-GB" dirty="0"/>
              <a:t>Write  3 of these techniques down in your books and give a short example of each –on any subject (5 minutes)</a:t>
            </a:r>
          </a:p>
        </p:txBody>
      </p:sp>
      <p:sp>
        <p:nvSpPr>
          <p:cNvPr id="3" name="Rectangle 2"/>
          <p:cNvSpPr/>
          <p:nvPr/>
        </p:nvSpPr>
        <p:spPr>
          <a:xfrm>
            <a:off x="4114800" y="5522495"/>
            <a:ext cx="5125453" cy="60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Stretch and challenge – complete 5 examples in the time allowed</a:t>
            </a:r>
          </a:p>
        </p:txBody>
      </p:sp>
      <p:sp>
        <p:nvSpPr>
          <p:cNvPr id="4" name="Rectangle 3"/>
          <p:cNvSpPr/>
          <p:nvPr/>
        </p:nvSpPr>
        <p:spPr>
          <a:xfrm>
            <a:off x="7467599" y="1783379"/>
            <a:ext cx="4038601" cy="1129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60000"/>
                    <a:lumOff val="40000"/>
                  </a:schemeClr>
                </a:solidFill>
              </a:rPr>
              <a:t>Maths challenge </a:t>
            </a:r>
            <a:r>
              <a:rPr lang="en-GB" dirty="0"/>
              <a:t>– how may techniques are here? Is the total number a prime number</a:t>
            </a:r>
          </a:p>
        </p:txBody>
      </p:sp>
    </p:spTree>
    <p:extLst>
      <p:ext uri="{BB962C8B-B14F-4D97-AF65-F5344CB8AC3E}">
        <p14:creationId xmlns:p14="http://schemas.microsoft.com/office/powerpoint/2010/main" val="4103319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016" y="764373"/>
            <a:ext cx="8610600" cy="1293028"/>
          </a:xfrm>
        </p:spPr>
        <p:txBody>
          <a:bodyPr/>
          <a:lstStyle/>
          <a:p>
            <a:r>
              <a:rPr lang="en-GB" dirty="0" smtClean="0"/>
              <a:t>Lets look at an example Blog</a:t>
            </a:r>
            <a:endParaRPr lang="en-GB" dirty="0"/>
          </a:p>
        </p:txBody>
      </p:sp>
      <p:sp>
        <p:nvSpPr>
          <p:cNvPr id="3" name="Content Placeholder 2"/>
          <p:cNvSpPr>
            <a:spLocks noGrp="1"/>
          </p:cNvSpPr>
          <p:nvPr>
            <p:ph idx="1"/>
          </p:nvPr>
        </p:nvSpPr>
        <p:spPr>
          <a:xfrm>
            <a:off x="721760" y="2174012"/>
            <a:ext cx="10820400" cy="4024125"/>
          </a:xfrm>
        </p:spPr>
        <p:txBody>
          <a:bodyPr>
            <a:normAutofit/>
          </a:bodyPr>
          <a:lstStyle/>
          <a:p>
            <a:r>
              <a:rPr lang="en-GB" sz="2800" dirty="0" smtClean="0"/>
              <a:t>Let’s listen to Prince EA’s video…</a:t>
            </a:r>
          </a:p>
          <a:p>
            <a:r>
              <a:rPr lang="en-GB" sz="2800" dirty="0" err="1" smtClean="0"/>
              <a:t>Then,look</a:t>
            </a:r>
            <a:r>
              <a:rPr lang="en-GB" sz="2800" dirty="0" smtClean="0"/>
              <a:t> </a:t>
            </a:r>
            <a:r>
              <a:rPr lang="en-GB" sz="2800" dirty="0" smtClean="0"/>
              <a:t>at </a:t>
            </a:r>
            <a:r>
              <a:rPr lang="en-GB" sz="2800" dirty="0" smtClean="0">
                <a:hlinkClick r:id="rId3"/>
              </a:rPr>
              <a:t>Prince EA’s </a:t>
            </a:r>
            <a:r>
              <a:rPr lang="en-GB" sz="2800" dirty="0" smtClean="0"/>
              <a:t>blog that’s been presented as a text</a:t>
            </a:r>
          </a:p>
          <a:p>
            <a:r>
              <a:rPr lang="en-GB" sz="2800" dirty="0" smtClean="0"/>
              <a:t>Identify the persuasive techniques he’s used</a:t>
            </a:r>
          </a:p>
          <a:p>
            <a:r>
              <a:rPr lang="en-GB" sz="2800" dirty="0" smtClean="0"/>
              <a:t>Think about using similar techniques in your blog</a:t>
            </a:r>
            <a:endParaRPr lang="en-GB"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948476218"/>
              </p:ext>
            </p:extLst>
          </p:nvPr>
        </p:nvGraphicFramePr>
        <p:xfrm>
          <a:off x="8350769" y="3709412"/>
          <a:ext cx="3641294" cy="3019426"/>
        </p:xfrm>
        <a:graphic>
          <a:graphicData uri="http://schemas.openxmlformats.org/presentationml/2006/ole">
            <mc:AlternateContent xmlns:mc="http://schemas.openxmlformats.org/markup-compatibility/2006">
              <mc:Choice xmlns:v="urn:schemas-microsoft-com:vml" Requires="v">
                <p:oleObj spid="_x0000_s1049" name="Document" r:id="rId4" imgW="6369999" imgH="8793179" progId="Word.Document.12">
                  <p:embed/>
                </p:oleObj>
              </mc:Choice>
              <mc:Fallback>
                <p:oleObj name="Document" r:id="rId4" imgW="6369999" imgH="8793179" progId="Word.Document.12">
                  <p:embed/>
                  <p:pic>
                    <p:nvPicPr>
                      <p:cNvPr id="0" name=""/>
                      <p:cNvPicPr/>
                      <p:nvPr/>
                    </p:nvPicPr>
                    <p:blipFill>
                      <a:blip r:embed="rId5"/>
                      <a:stretch>
                        <a:fillRect/>
                      </a:stretch>
                    </p:blipFill>
                    <p:spPr>
                      <a:xfrm>
                        <a:off x="8350769" y="3709412"/>
                        <a:ext cx="3641294" cy="3019426"/>
                      </a:xfrm>
                      <a:prstGeom prst="rect">
                        <a:avLst/>
                      </a:prstGeom>
                    </p:spPr>
                  </p:pic>
                </p:oleObj>
              </mc:Fallback>
            </mc:AlternateContent>
          </a:graphicData>
        </a:graphic>
      </p:graphicFrame>
    </p:spTree>
    <p:extLst>
      <p:ext uri="{BB962C8B-B14F-4D97-AF65-F5344CB8AC3E}">
        <p14:creationId xmlns:p14="http://schemas.microsoft.com/office/powerpoint/2010/main" val="171177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Comic Sans MS" panose="030F0702030302020204" pitchFamily="66" charset="0"/>
              </a:rPr>
              <a:t>How long have people been ‘Blogging’</a:t>
            </a:r>
          </a:p>
        </p:txBody>
      </p:sp>
      <p:sp>
        <p:nvSpPr>
          <p:cNvPr id="3" name="Content Placeholder 2"/>
          <p:cNvSpPr>
            <a:spLocks noGrp="1"/>
          </p:cNvSpPr>
          <p:nvPr>
            <p:ph idx="1"/>
          </p:nvPr>
        </p:nvSpPr>
        <p:spPr/>
        <p:txBody>
          <a:bodyPr/>
          <a:lstStyle/>
          <a:p>
            <a:r>
              <a:rPr lang="en-US" dirty="0">
                <a:latin typeface="Comic Sans MS" panose="030F0702030302020204" pitchFamily="66" charset="0"/>
              </a:rPr>
              <a:t>Blogging became particularly popular in the 1990s, when the internet became more widely available.</a:t>
            </a:r>
          </a:p>
          <a:p>
            <a:r>
              <a:rPr lang="en-US" dirty="0">
                <a:latin typeface="Comic Sans MS" panose="030F0702030302020204" pitchFamily="66" charset="0"/>
              </a:rPr>
              <a:t>Nowadays, you could regard social media accounts such as Facebook a new form of ‘blogging’ because you are keeping an online record when you write a status.</a:t>
            </a:r>
          </a:p>
          <a:p>
            <a:r>
              <a:rPr lang="en-US" dirty="0">
                <a:latin typeface="Comic Sans MS" panose="030F0702030302020204" pitchFamily="66" charset="0"/>
              </a:rPr>
              <a:t>Before Blogging, people kept diaries (and some still do) which is a written blog. The internet helps us to share our thought with the whole world.</a:t>
            </a:r>
          </a:p>
        </p:txBody>
      </p:sp>
    </p:spTree>
    <p:extLst>
      <p:ext uri="{BB962C8B-B14F-4D97-AF65-F5344CB8AC3E}">
        <p14:creationId xmlns:p14="http://schemas.microsoft.com/office/powerpoint/2010/main" val="2203276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81E1819CF9C248B61C0E4D9D0A5454" ma:contentTypeVersion="9" ma:contentTypeDescription="Create a new document." ma:contentTypeScope="" ma:versionID="ea9cfeec45578f32510009ce6e863cd4">
  <xsd:schema xmlns:xsd="http://www.w3.org/2001/XMLSchema" xmlns:xs="http://www.w3.org/2001/XMLSchema" xmlns:p="http://schemas.microsoft.com/office/2006/metadata/properties" xmlns:ns3="0f018554-3278-4bdb-9f00-d23e665f071e" xmlns:ns4="466ec694-672e-4b5b-bf42-c12a70c56e68" targetNamespace="http://schemas.microsoft.com/office/2006/metadata/properties" ma:root="true" ma:fieldsID="032b9fe6aafdc6cfdd2bc1dce53ded0e" ns3:_="" ns4:_="">
    <xsd:import namespace="0f018554-3278-4bdb-9f00-d23e665f071e"/>
    <xsd:import namespace="466ec694-672e-4b5b-bf42-c12a70c56e6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18554-3278-4bdb-9f00-d23e665f0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6ec694-672e-4b5b-bf42-c12a70c56e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2A8EDB-09E3-412B-BE46-98F32F175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018554-3278-4bdb-9f00-d23e665f071e"/>
    <ds:schemaRef ds:uri="466ec694-672e-4b5b-bf42-c12a70c56e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67EB6A-52B8-40EB-BCB7-01EBF6FC0962}">
  <ds:schemaRefs>
    <ds:schemaRef ds:uri="http://purl.org/dc/terms/"/>
    <ds:schemaRef ds:uri="http://purl.org/dc/elements/1.1/"/>
    <ds:schemaRef ds:uri="466ec694-672e-4b5b-bf42-c12a70c56e68"/>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0f018554-3278-4bdb-9f00-d23e665f071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F39B23E-D7A2-4DF0-B6D0-BB6E042B04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680</TotalTime>
  <Words>1114</Words>
  <Application>Microsoft Office PowerPoint</Application>
  <PresentationFormat>Widescreen</PresentationFormat>
  <Paragraphs>118</Paragraphs>
  <Slides>16</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MS PGothic</vt:lpstr>
      <vt:lpstr>Arial</vt:lpstr>
      <vt:lpstr>Arial Black</vt:lpstr>
      <vt:lpstr>Bradley Hand ITC</vt:lpstr>
      <vt:lpstr>Calibri</vt:lpstr>
      <vt:lpstr>Century Gothic</vt:lpstr>
      <vt:lpstr>Comic Sans MS</vt:lpstr>
      <vt:lpstr>Optima</vt:lpstr>
      <vt:lpstr>Wingdings</vt:lpstr>
      <vt:lpstr>Vapor Trail</vt:lpstr>
      <vt:lpstr>Document</vt:lpstr>
      <vt:lpstr>Writing</vt:lpstr>
      <vt:lpstr>Learning Outcomes:</vt:lpstr>
      <vt:lpstr>StaRTER - How many persuasive features can you find?</vt:lpstr>
      <vt:lpstr>Past  L2 writing  exam question </vt:lpstr>
      <vt:lpstr>Your Thoughts</vt:lpstr>
      <vt:lpstr>For success in this question</vt:lpstr>
      <vt:lpstr>A. F.O.R.E.S.T. P.I.E – to persuade!</vt:lpstr>
      <vt:lpstr>Lets look at an example Blog</vt:lpstr>
      <vt:lpstr>How long have people been ‘Blogging’</vt:lpstr>
      <vt:lpstr>Things you can do to your reader to persuade them and get them on your side... </vt:lpstr>
      <vt:lpstr>Write your own blog</vt:lpstr>
      <vt:lpstr>Let’s start planning - Ipppc plan</vt:lpstr>
      <vt:lpstr>What Would You Write a Blog About?</vt:lpstr>
      <vt:lpstr>Let's look at what you need to Do</vt:lpstr>
      <vt:lpstr>PowerPoint Presentation</vt:lpstr>
      <vt:lpstr>Help with homework -Discourse markers – to link ideas</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Hill, Deborah</dc:creator>
  <cp:lastModifiedBy>Hill, Deborah</cp:lastModifiedBy>
  <cp:revision>31</cp:revision>
  <dcterms:created xsi:type="dcterms:W3CDTF">2021-03-17T13:20:12Z</dcterms:created>
  <dcterms:modified xsi:type="dcterms:W3CDTF">2021-06-15T16:10:35Z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0x0101002981E1819CF9C248B61C0E4D9D0A5454</vt:lpwstr>
  </property>
</Properties>
</file>