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6"/>
  </p:notesMasterIdLst>
  <p:sldIdLst>
    <p:sldId id="257" r:id="rId5"/>
    <p:sldId id="258" r:id="rId6"/>
    <p:sldId id="259" r:id="rId7"/>
    <p:sldId id="260" r:id="rId8"/>
    <p:sldId id="261" r:id="rId9"/>
    <p:sldId id="263" r:id="rId10"/>
    <p:sldId id="264" r:id="rId11"/>
    <p:sldId id="286" r:id="rId12"/>
    <p:sldId id="289" r:id="rId13"/>
    <p:sldId id="290" r:id="rId14"/>
    <p:sldId id="300" r:id="rId15"/>
    <p:sldId id="301" r:id="rId16"/>
    <p:sldId id="302" r:id="rId17"/>
    <p:sldId id="303" r:id="rId18"/>
    <p:sldId id="304" r:id="rId19"/>
    <p:sldId id="306" r:id="rId20"/>
    <p:sldId id="305" r:id="rId21"/>
    <p:sldId id="295" r:id="rId22"/>
    <p:sldId id="280" r:id="rId23"/>
    <p:sldId id="298" r:id="rId24"/>
    <p:sldId id="292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9C37E-D86F-445A-839E-081439C9E4CB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34831-E48E-4D36-A2B7-A475C8186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921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organisation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which manages, administers and delivers an IAG service to support individuals in their career, learning, work or life goals has the chance to achieve matrix accreditation. 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This is regardless of whether the service or services are delivered face-to-face, through training, learning, remotely, or through a website.</a:t>
            </a:r>
          </a:p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816CDD-8DD3-48F3-8155-430BD7AFE1B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633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3834" y="1368001"/>
            <a:ext cx="11604185" cy="410445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2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5843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&amp;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8882" y="1368000"/>
            <a:ext cx="3372747" cy="4644382"/>
          </a:xfrm>
        </p:spPr>
        <p:txBody>
          <a:bodyPr/>
          <a:lstStyle>
            <a:lvl1pPr marL="180975" indent="-180975">
              <a:spcAft>
                <a:spcPts val="300"/>
              </a:spcAft>
              <a:defRPr sz="1400" b="0">
                <a:latin typeface="Arial" pitchFamily="34" charset="0"/>
                <a:cs typeface="Arial" pitchFamily="34" charset="0"/>
              </a:defRPr>
            </a:lvl1pPr>
            <a:lvl2pPr marL="361950" indent="-180975"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93835" y="1368000"/>
            <a:ext cx="8141906" cy="46443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1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497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08501" y="3500440"/>
            <a:ext cx="10462921" cy="2093905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buFont typeface="Wingdings" pitchFamily="2" charset="2"/>
              <a:buChar char="§"/>
              <a:defRPr sz="2000"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08501" y="2571747"/>
            <a:ext cx="10462921" cy="928693"/>
          </a:xfrm>
        </p:spPr>
        <p:txBody>
          <a:bodyPr/>
          <a:lstStyle>
            <a:lvl1pPr>
              <a:defRPr lang="en-US" sz="3000" b="1" cap="all" baseline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9032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834" y="1368000"/>
            <a:ext cx="5664794" cy="461201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8651" y="1368000"/>
            <a:ext cx="5759516" cy="461201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1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809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502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4269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420889"/>
            <a:ext cx="10363200" cy="1022353"/>
          </a:xfrm>
        </p:spPr>
        <p:txBody>
          <a:bodyPr/>
          <a:lstStyle>
            <a:lvl1pPr marL="0" indent="0">
              <a:buNone/>
              <a:defRPr sz="3000" b="1" cap="all" baseline="0">
                <a:solidFill>
                  <a:schemeClr val="accent1"/>
                </a:solidFill>
                <a:latin typeface="Arial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3443239"/>
            <a:ext cx="10363200" cy="2071687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buFont typeface="Wingdings" pitchFamily="2" charset="2"/>
              <a:buChar char="§"/>
              <a:defRPr sz="2000"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543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38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49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03" y="1369616"/>
            <a:ext cx="11610997" cy="4507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82800" rIns="91440" bIns="82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1031" name="Title Placeholder 11"/>
          <p:cNvSpPr>
            <a:spLocks noGrp="1"/>
          </p:cNvSpPr>
          <p:nvPr>
            <p:ph type="title"/>
          </p:nvPr>
        </p:nvSpPr>
        <p:spPr bwMode="auto">
          <a:xfrm>
            <a:off x="293834" y="836712"/>
            <a:ext cx="11604332" cy="425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pic>
        <p:nvPicPr>
          <p:cNvPr id="6" name="Picture 9" descr="ISL_Logo_Black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009" y="298177"/>
            <a:ext cx="3473970" cy="431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5386998" y="6121698"/>
            <a:ext cx="10635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03842"/>
            <a:ext cx="12192001" cy="99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35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nguageguide.org/english-uk/vocabulary/travel/" TargetMode="Externa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oughtco.com/travel-vocabulary-quiz-for-esl-students-4171488" TargetMode="Externa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TWoZvztO5M" TargetMode="External"/><Relationship Id="rId2" Type="http://schemas.openxmlformats.org/officeDocument/2006/relationships/hyperlink" Target="https://www.languageguide.org/english-uk/vocabulary/travel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ultlearning.islington.gov.uk/" TargetMode="External"/><Relationship Id="rId2" Type="http://schemas.openxmlformats.org/officeDocument/2006/relationships/hyperlink" Target="mailto:Alison.moore@islington.gov.uk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ACLSafeguarding@islington.ac.uk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7105"/>
            <a:ext cx="9448800" cy="182509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ESOL L1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Summer Term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17th May </a:t>
            </a:r>
            <a:r>
              <a:rPr lang="en-GB" sz="4000" dirty="0" smtClean="0"/>
              <a:t>2021 – 12</a:t>
            </a:r>
            <a:r>
              <a:rPr lang="en-GB" sz="4000" baseline="30000" dirty="0" smtClean="0"/>
              <a:t>th</a:t>
            </a:r>
            <a:r>
              <a:rPr lang="en-GB" sz="4000" dirty="0" smtClean="0"/>
              <a:t> Jul 2021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38348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88" y="363681"/>
            <a:ext cx="10820400" cy="1293028"/>
          </a:xfrm>
        </p:spPr>
        <p:txBody>
          <a:bodyPr/>
          <a:lstStyle/>
          <a:p>
            <a:pPr algn="ctr"/>
            <a:r>
              <a:rPr lang="en-US" dirty="0"/>
              <a:t>Your </a:t>
            </a:r>
            <a:r>
              <a:rPr lang="en-US" dirty="0" smtClean="0"/>
              <a:t>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704" y="1866694"/>
            <a:ext cx="10820400" cy="40241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altLang="en-US" sz="3200" b="1" dirty="0"/>
              <a:t>Ensure you take responsibility for your own learning</a:t>
            </a:r>
          </a:p>
          <a:p>
            <a:pPr>
              <a:buNone/>
            </a:pPr>
            <a:endParaRPr lang="en-GB" altLang="en-US" sz="3200" b="1" dirty="0"/>
          </a:p>
          <a:p>
            <a:pPr lvl="1"/>
            <a:r>
              <a:rPr lang="en-GB" altLang="en-US" sz="3200" dirty="0"/>
              <a:t>Attend classes regularly</a:t>
            </a:r>
          </a:p>
          <a:p>
            <a:pPr lvl="1"/>
            <a:r>
              <a:rPr lang="en-GB" altLang="en-US" sz="3200" dirty="0"/>
              <a:t>Be punctual</a:t>
            </a:r>
          </a:p>
          <a:p>
            <a:pPr lvl="1"/>
            <a:r>
              <a:rPr lang="en-GB" altLang="en-US" sz="3200" dirty="0"/>
              <a:t>Complete group work &amp; individual tasks</a:t>
            </a:r>
          </a:p>
          <a:p>
            <a:pPr lvl="1"/>
            <a:r>
              <a:rPr lang="en-GB" altLang="en-US" sz="3200" dirty="0"/>
              <a:t>Provide/seek support form your peers</a:t>
            </a:r>
          </a:p>
          <a:p>
            <a:endParaRPr lang="en-US" dirty="0"/>
          </a:p>
        </p:txBody>
      </p:sp>
      <p:pic>
        <p:nvPicPr>
          <p:cNvPr id="4" name="Picture 5" descr="Sillohetes holding han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9649" y="5108575"/>
            <a:ext cx="2879725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38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0635643"/>
              </p:ext>
            </p:extLst>
          </p:nvPr>
        </p:nvGraphicFramePr>
        <p:xfrm>
          <a:off x="263010" y="1132746"/>
          <a:ext cx="11604332" cy="4647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8527">
                  <a:extLst>
                    <a:ext uri="{9D8B030D-6E8A-4147-A177-3AD203B41FA5}">
                      <a16:colId xmlns:a16="http://schemas.microsoft.com/office/drawing/2014/main" val="3895380599"/>
                    </a:ext>
                  </a:extLst>
                </a:gridCol>
                <a:gridCol w="6375805">
                  <a:extLst>
                    <a:ext uri="{9D8B030D-6E8A-4147-A177-3AD203B41FA5}">
                      <a16:colId xmlns:a16="http://schemas.microsoft.com/office/drawing/2014/main" val="1026357452"/>
                    </a:ext>
                  </a:extLst>
                </a:gridCol>
              </a:tblGrid>
              <a:tr h="410967">
                <a:tc>
                  <a:txBody>
                    <a:bodyPr/>
                    <a:lstStyle/>
                    <a:p>
                      <a:pPr fontAlgn="base"/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886864"/>
                  </a:ext>
                </a:extLst>
              </a:tr>
              <a:tr h="3139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Voyage 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(noun) distant travel, usually by ship.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266201"/>
                  </a:ext>
                </a:extLst>
              </a:tr>
              <a:tr h="5419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Tube 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(noun) the subway, or underground system in London.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130207"/>
                  </a:ext>
                </a:extLst>
              </a:tr>
              <a:tr h="7741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Tourist office 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 phrase) an office which helps tourists discover what attractions and other sightseeing activities they should do.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322843"/>
                  </a:ext>
                </a:extLst>
              </a:tr>
              <a:tr h="5419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Suitcase 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(noun) a case in which you put your clothes and other articles.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892171"/>
                  </a:ext>
                </a:extLst>
              </a:tr>
              <a:tr h="5419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Sightseeing 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(noun) the activity of visiting famous tourist attractions.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211448"/>
                  </a:ext>
                </a:extLst>
              </a:tr>
              <a:tr h="3139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 sail 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(verb phrase) to leave on a boat to go somewhere.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289059"/>
                  </a:ext>
                </a:extLst>
              </a:tr>
              <a:tr h="10064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Self-catering holiday 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 phrase) a vacation during which you pay for your own meals (as opposed to package holidays in which meals are included).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136305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0E83-F1AA-4E87-A0F4-230FA6435258}" type="datetime1">
              <a:rPr lang="en-US" smtClean="0"/>
              <a:t>5/17/2021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590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2CCB-588F-4487-9080-1900905453CD}" type="datetime1">
              <a:rPr lang="en-US" smtClean="0"/>
              <a:t>5/17/2021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228440"/>
              </p:ext>
            </p:extLst>
          </p:nvPr>
        </p:nvGraphicFramePr>
        <p:xfrm>
          <a:off x="505891" y="1104947"/>
          <a:ext cx="10939520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1057">
                  <a:extLst>
                    <a:ext uri="{9D8B030D-6E8A-4147-A177-3AD203B41FA5}">
                      <a16:colId xmlns:a16="http://schemas.microsoft.com/office/drawing/2014/main" val="2900923836"/>
                    </a:ext>
                  </a:extLst>
                </a:gridCol>
                <a:gridCol w="5938463">
                  <a:extLst>
                    <a:ext uri="{9D8B030D-6E8A-4147-A177-3AD203B41FA5}">
                      <a16:colId xmlns:a16="http://schemas.microsoft.com/office/drawing/2014/main" val="40691366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872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Boarding pass 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(noun) slip of paper like a ticket that allows you to board a plane.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474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Camping trips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(noun) trip into nature during which you sleep in a tent.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2938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Check in 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(verb) to state to an airline that you have arrived and will board your flight.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387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rail 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(prepositional phrase) by train.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233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Destination</a:t>
                      </a:r>
                      <a:endParaRPr lang="en-US" sz="18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(noun) the place to which you are traveling.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996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Last minute deal 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 phrase) an offer to travel at a much lower price because you will leave within in the next few days.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8281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base"/>
                      <a:r>
                        <a:rPr lang="en-US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Package holiday Remote location 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 phrase) a place very far away from cities.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(noun phrase) a holiday or vacation which includes the flight, hotel, meals and so 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587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699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 will play a matching (travel) vocab game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https://www.languageguide.org/english-uk/vocabulary/travel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DD3B0-AA14-42A2-80A5-83F9651FFA2C}" type="datetime1">
              <a:rPr lang="en-US" smtClean="0"/>
              <a:t>5/17/2021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47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407" y="1667566"/>
            <a:ext cx="11610997" cy="4507657"/>
          </a:xfrm>
        </p:spPr>
        <p:txBody>
          <a:bodyPr/>
          <a:lstStyle/>
          <a:p>
            <a:r>
              <a:rPr lang="en-GB" sz="2800" dirty="0">
                <a:hlinkClick r:id="rId2"/>
              </a:rPr>
              <a:t>https://</a:t>
            </a:r>
            <a:r>
              <a:rPr lang="en-GB" sz="2800" dirty="0" smtClean="0">
                <a:hlinkClick r:id="rId2"/>
              </a:rPr>
              <a:t>www.thoughtco.com/travel-vocabulary-quiz-for-esl-students-4171488</a:t>
            </a:r>
            <a:endParaRPr lang="en-GB" sz="2800" dirty="0" smtClean="0"/>
          </a:p>
          <a:p>
            <a:endParaRPr lang="en-GB" sz="2800" dirty="0" smtClean="0"/>
          </a:p>
          <a:p>
            <a:endParaRPr lang="en-GB" sz="2800" dirty="0"/>
          </a:p>
          <a:p>
            <a:r>
              <a:rPr lang="en-US" sz="2800" dirty="0" smtClean="0"/>
              <a:t>Now, we will complete a ‘fill-in-the-gap’ quiz. This will </a:t>
            </a:r>
            <a:r>
              <a:rPr lang="en-US" sz="2800" dirty="0"/>
              <a:t>test your knowledge of vocabulary related to traveling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GB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AC9E5-1B56-4E0A-944A-A1A391B7071E}" type="datetime1">
              <a:rPr lang="en-US" smtClean="0"/>
              <a:t>5/17/2021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68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/>
              <a:t>We will now watch a YT video.</a:t>
            </a:r>
          </a:p>
          <a:p>
            <a:r>
              <a:rPr lang="en-GB" sz="3200" dirty="0" smtClean="0"/>
              <a:t>Please list the tips mentioned in the video</a:t>
            </a:r>
            <a:r>
              <a:rPr lang="en-GB" sz="3200" dirty="0" smtClean="0"/>
              <a:t>.</a:t>
            </a:r>
          </a:p>
          <a:p>
            <a:endParaRPr lang="en-GB" sz="3200" dirty="0" smtClean="0"/>
          </a:p>
          <a:p>
            <a:endParaRPr lang="en-GB" sz="3200" dirty="0"/>
          </a:p>
          <a:p>
            <a:endParaRPr lang="en-GB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3248C-4139-432C-9A2E-3A1AC4BEF6CC}" type="datetime1">
              <a:rPr lang="en-US" smtClean="0"/>
              <a:t>5/17/2021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5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1: open your mind (different cultures/opinions/don’t assume)</a:t>
            </a:r>
          </a:p>
          <a:p>
            <a:r>
              <a:rPr lang="en-GB" dirty="0" smtClean="0"/>
              <a:t>2: Don’t go to usual travel agents (go to difficult to reach places/get lost/take time to walk/gain a unique experience)</a:t>
            </a:r>
          </a:p>
          <a:p>
            <a:r>
              <a:rPr lang="en-GB" dirty="0" smtClean="0"/>
              <a:t>3: Get out of own comfort zone (learn useful phrases/ say yes to invitation)</a:t>
            </a:r>
          </a:p>
          <a:p>
            <a:r>
              <a:rPr lang="en-GB" dirty="0" smtClean="0"/>
              <a:t>4: Identify different cultures (learn about different gestures and body languages)</a:t>
            </a:r>
          </a:p>
          <a:p>
            <a:r>
              <a:rPr lang="en-GB" dirty="0" smtClean="0"/>
              <a:t>5: Keep in touch with loved ones (update them on your whereabouts/share lessons/experiences with them)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8F789-549B-4C4E-B1AE-DA2AAA49518E}" type="datetime1">
              <a:rPr lang="en-US" smtClean="0"/>
              <a:t>5/17/2021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1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 smtClean="0"/>
              <a:t>Thoughts??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69C-313F-42AD-AA04-72F6060DE43C}" type="datetime1">
              <a:rPr lang="en-US" smtClean="0"/>
              <a:t>5/17/2021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08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lesson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893B5-1B84-4AA8-9780-88C1A84140F8}" type="datetime1">
              <a:rPr lang="en-US" smtClean="0"/>
              <a:t>5/17/2021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18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93834" y="1662429"/>
            <a:ext cx="11610997" cy="4507657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GB" sz="2800" dirty="0">
                <a:solidFill>
                  <a:prstClr val="black"/>
                </a:solidFill>
              </a:rPr>
              <a:t>Use words related to travel &amp; transport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GB" sz="2800" dirty="0">
                <a:solidFill>
                  <a:prstClr val="black"/>
                </a:solidFill>
              </a:rPr>
              <a:t>Use words to extend your sentences in your speech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GB" sz="2800" dirty="0">
                <a:solidFill>
                  <a:prstClr val="black"/>
                </a:solidFill>
              </a:rPr>
              <a:t>Use correct pronunciation when communicating verbally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GB" sz="2800" dirty="0">
                <a:solidFill>
                  <a:prstClr val="black"/>
                </a:solidFill>
              </a:rPr>
              <a:t>Take part in a </a:t>
            </a:r>
            <a:r>
              <a:rPr lang="en-GB" sz="2800" dirty="0" smtClean="0">
                <a:solidFill>
                  <a:prstClr val="black"/>
                </a:solidFill>
              </a:rPr>
              <a:t>conversation</a:t>
            </a:r>
            <a:endParaRPr lang="en-GB" sz="2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 smtClean="0"/>
              <a:t>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807254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1536226" y="1293457"/>
            <a:ext cx="8141906" cy="4644382"/>
          </a:xfrm>
        </p:spPr>
        <p:txBody>
          <a:bodyPr/>
          <a:lstStyle/>
          <a:p>
            <a:pPr marL="0" indent="0" algn="ctr">
              <a:buNone/>
            </a:pPr>
            <a:endParaRPr lang="en-GB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GB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end</a:t>
            </a:r>
            <a:endParaRPr lang="en-GB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2037A-4942-4206-937A-B7AB6E09D7C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183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37" y="1072978"/>
            <a:ext cx="11623729" cy="5509647"/>
          </a:xfrm>
        </p:spPr>
        <p:txBody>
          <a:bodyPr>
            <a:noAutofit/>
          </a:bodyPr>
          <a:lstStyle/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3200" b="1" dirty="0" smtClean="0"/>
              <a:t>Aim: To </a:t>
            </a:r>
            <a:r>
              <a:rPr lang="en-US" sz="3200" b="1" dirty="0" smtClean="0"/>
              <a:t>explore vocabulary relative to travel &amp; transport</a:t>
            </a:r>
            <a:endParaRPr lang="en-US" sz="3200" b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dirty="0" smtClean="0"/>
              <a:t>Objectives</a:t>
            </a:r>
            <a:r>
              <a:rPr lang="en-GB" sz="3200" b="1" dirty="0"/>
              <a:t>: </a:t>
            </a:r>
            <a:r>
              <a:rPr lang="en-GB" sz="3200" dirty="0"/>
              <a:t>by the end of this session, you </a:t>
            </a:r>
            <a:r>
              <a:rPr lang="en-GB" sz="3200" dirty="0" smtClean="0"/>
              <a:t>will be able to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 smtClean="0"/>
              <a:t>Use words related </a:t>
            </a:r>
            <a:r>
              <a:rPr lang="en-GB" sz="2800" dirty="0"/>
              <a:t>to travel &amp; </a:t>
            </a:r>
            <a:r>
              <a:rPr lang="en-GB" sz="2800" dirty="0" smtClean="0"/>
              <a:t>transport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 smtClean="0"/>
              <a:t>Use words </a:t>
            </a:r>
            <a:r>
              <a:rPr lang="en-GB" sz="2800" dirty="0"/>
              <a:t>to extend your sentences </a:t>
            </a:r>
            <a:r>
              <a:rPr lang="en-GB" sz="2800" dirty="0" smtClean="0"/>
              <a:t>in your speech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 smtClean="0"/>
              <a:t>Use correct pronunciation when communicating verbally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2800" dirty="0" smtClean="0"/>
              <a:t>Take </a:t>
            </a:r>
            <a:r>
              <a:rPr lang="en-GB" sz="2800" dirty="0"/>
              <a:t>part in a conversation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GB" sz="28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 smtClean="0"/>
              <a:t> </a:t>
            </a:r>
            <a:endParaRPr lang="en-GB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52" y="112939"/>
            <a:ext cx="10820400" cy="856126"/>
          </a:xfrm>
        </p:spPr>
        <p:txBody>
          <a:bodyPr/>
          <a:lstStyle/>
          <a:p>
            <a:pPr algn="ctr"/>
            <a:r>
              <a:rPr lang="en-US" dirty="0"/>
              <a:t>Session aims/</a:t>
            </a:r>
            <a:r>
              <a:rPr lang="en-US" dirty="0" err="1"/>
              <a:t>objs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2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27036" y="775066"/>
            <a:ext cx="2547529" cy="204005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88039" y="1247112"/>
            <a:ext cx="9384421" cy="4644382"/>
          </a:xfrm>
        </p:spPr>
        <p:txBody>
          <a:bodyPr/>
          <a:lstStyle/>
          <a:p>
            <a:pPr marL="0" indent="0">
              <a:buNone/>
            </a:pPr>
            <a:r>
              <a:rPr lang="en-GB" sz="2400" i="1" dirty="0" smtClean="0"/>
              <a:t>This conversation segment is for you, to be run by you.</a:t>
            </a:r>
          </a:p>
          <a:p>
            <a:pPr marL="0" indent="0">
              <a:buNone/>
            </a:pPr>
            <a:r>
              <a:rPr lang="en-GB" sz="2400" i="1" dirty="0" smtClean="0"/>
              <a:t>It is 30 minutes of talking time to enable you to just chat! This will help you to build confidence and fluency in English S/L. You could use these prompts to help get the conversation started but you can also talk about any other topics/matters too.</a:t>
            </a:r>
          </a:p>
          <a:p>
            <a:endParaRPr lang="en-GB" dirty="0"/>
          </a:p>
          <a:p>
            <a:pPr lvl="0"/>
            <a:r>
              <a:rPr lang="en-GB" sz="2800" dirty="0"/>
              <a:t>What is your </a:t>
            </a:r>
            <a:r>
              <a:rPr lang="en-GB" sz="2800" dirty="0" smtClean="0"/>
              <a:t>favourite </a:t>
            </a:r>
            <a:r>
              <a:rPr lang="en-GB" sz="2800" dirty="0"/>
              <a:t>smell</a:t>
            </a:r>
            <a:r>
              <a:rPr lang="en-GB" sz="2800" dirty="0" smtClean="0"/>
              <a:t>? Why?</a:t>
            </a:r>
          </a:p>
          <a:p>
            <a:pPr lvl="0"/>
            <a:r>
              <a:rPr lang="en-GB" sz="2800" dirty="0" smtClean="0"/>
              <a:t>Do you find that certain smells transport you to a certain time, space or moment? If so, what?</a:t>
            </a:r>
          </a:p>
          <a:p>
            <a:pPr marL="0" lvl="0" indent="0">
              <a:buNone/>
            </a:pPr>
            <a:endParaRPr lang="en-GB" sz="2800" dirty="0"/>
          </a:p>
          <a:p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1092" y="516410"/>
            <a:ext cx="6708005" cy="410400"/>
          </a:xfrm>
        </p:spPr>
        <p:txBody>
          <a:bodyPr/>
          <a:lstStyle/>
          <a:p>
            <a:r>
              <a:rPr lang="en-GB" dirty="0" smtClean="0"/>
              <a:t>Conversation starter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471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https://www.languageguide.org/english-uk/vocabulary/travel/</a:t>
            </a:r>
            <a:endParaRPr lang="en-GB" dirty="0"/>
          </a:p>
          <a:p>
            <a:endParaRPr lang="en-GB" dirty="0"/>
          </a:p>
          <a:p>
            <a:r>
              <a:rPr lang="en-US" dirty="0">
                <a:hlinkClick r:id="rId2"/>
              </a:rPr>
              <a:t>Travel - British English Vocabulary - LanguageGuide.org</a:t>
            </a:r>
            <a:endParaRPr lang="en-US" dirty="0"/>
          </a:p>
          <a:p>
            <a:endParaRPr lang="en-GB" dirty="0"/>
          </a:p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www.youtube.com/watch?v=gTWoZvztO5M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618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7668491" y="3882786"/>
            <a:ext cx="242454" cy="2472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7910" y="873034"/>
            <a:ext cx="4191001" cy="678981"/>
          </a:xfrm>
        </p:spPr>
        <p:txBody>
          <a:bodyPr>
            <a:normAutofit fontScale="90000"/>
          </a:bodyPr>
          <a:lstStyle/>
          <a:p>
            <a:r>
              <a:rPr lang="en-GB" sz="2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Learning Class Rules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8604" y="2121574"/>
            <a:ext cx="7635597" cy="3688461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to be somewhere quiet.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 if you’re at home wear appropriate clothes.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on time.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 everyone and do as the teacher asks.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Wait until you’re asked to speak.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 your microphone off when others are talking.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patient because sometimes the systems don’t work.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your homework.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Never record or screenshot any part of the lesson.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fun and learn!</a:t>
            </a:r>
            <a:endParaRPr lang="en-GB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637" y="1065248"/>
            <a:ext cx="3129878" cy="8595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7854" y="5181512"/>
            <a:ext cx="817419" cy="55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33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834" y="1368001"/>
            <a:ext cx="11604185" cy="4596864"/>
          </a:xfrm>
        </p:spPr>
        <p:txBody>
          <a:bodyPr>
            <a:normAutofit/>
          </a:bodyPr>
          <a:lstStyle/>
          <a:p>
            <a:r>
              <a:rPr lang="en-GB" dirty="0" smtClean="0"/>
              <a:t>A confidential service for learners </a:t>
            </a:r>
          </a:p>
          <a:p>
            <a:endParaRPr lang="en-GB" dirty="0" smtClean="0"/>
          </a:p>
          <a:p>
            <a:r>
              <a:rPr lang="en-GB" dirty="0" smtClean="0"/>
              <a:t>Up to 3 one hour sessions with a qualified adviser</a:t>
            </a:r>
          </a:p>
          <a:p>
            <a:endParaRPr lang="en-GB" dirty="0" smtClean="0"/>
          </a:p>
          <a:p>
            <a:r>
              <a:rPr lang="en-GB" dirty="0" smtClean="0"/>
              <a:t>Adherence to the </a:t>
            </a:r>
            <a:r>
              <a:rPr lang="en-GB" b="1" dirty="0" smtClean="0"/>
              <a:t>Guidance Council’s Code of Principles </a:t>
            </a:r>
            <a:r>
              <a:rPr lang="en-GB" dirty="0" smtClean="0"/>
              <a:t>(impartial</a:t>
            </a:r>
            <a:r>
              <a:rPr lang="en-GB" dirty="0"/>
              <a:t>, current, confidential, in accordance with equality and diversity legislation, accessible, individual ownership, </a:t>
            </a:r>
            <a:r>
              <a:rPr lang="en-GB" dirty="0" smtClean="0"/>
              <a:t>transparency)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and the </a:t>
            </a:r>
            <a:r>
              <a:rPr lang="en-GB" b="1" dirty="0" smtClean="0"/>
              <a:t>Career Development Institute’s Code of Practice</a:t>
            </a:r>
            <a:r>
              <a:rPr lang="en-GB" dirty="0" smtClean="0"/>
              <a:t> (as above, also duty of care,        accountability and CPD)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ACL 1-1 IAG offer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237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550" y="2255520"/>
            <a:ext cx="4600382" cy="27693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For general appointments:</a:t>
            </a:r>
            <a:endParaRPr lang="en-US" b="1" dirty="0"/>
          </a:p>
          <a:p>
            <a:pPr marL="0" indent="0">
              <a:buNone/>
            </a:pPr>
            <a:r>
              <a:rPr lang="en-GB" dirty="0" smtClean="0"/>
              <a:t>Contact</a:t>
            </a:r>
            <a:r>
              <a:rPr lang="en-GB" dirty="0"/>
              <a:t> </a:t>
            </a:r>
            <a:r>
              <a:rPr lang="en-GB" dirty="0" smtClean="0"/>
              <a:t>Alison </a:t>
            </a:r>
            <a:r>
              <a:rPr lang="en-GB" dirty="0"/>
              <a:t>on 07808 </a:t>
            </a:r>
            <a:r>
              <a:rPr lang="en-GB" dirty="0" smtClean="0"/>
              <a:t>879044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Email </a:t>
            </a:r>
            <a:r>
              <a:rPr lang="en-GB" u="sng" dirty="0">
                <a:hlinkClick r:id="rId2"/>
              </a:rPr>
              <a:t>Alison.moore@islington.gov.uk</a:t>
            </a:r>
            <a:r>
              <a:rPr lang="en-GB" dirty="0"/>
              <a:t> </a:t>
            </a:r>
            <a:r>
              <a:rPr lang="en-GB" dirty="0" smtClean="0"/>
              <a:t> 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Appointments available:</a:t>
            </a:r>
          </a:p>
          <a:p>
            <a:pPr marL="0" indent="0">
              <a:buNone/>
            </a:pPr>
            <a:r>
              <a:rPr lang="en-GB" dirty="0" smtClean="0"/>
              <a:t>Tuesdays </a:t>
            </a:r>
            <a:r>
              <a:rPr lang="en-GB" dirty="0"/>
              <a:t>and </a:t>
            </a:r>
            <a:r>
              <a:rPr lang="en-GB" dirty="0" smtClean="0"/>
              <a:t>Thursdays</a:t>
            </a:r>
          </a:p>
          <a:p>
            <a:pPr marL="0" indent="0">
              <a:buNone/>
            </a:pPr>
            <a:r>
              <a:rPr lang="en-GB" dirty="0" smtClean="0"/>
              <a:t>9.30am - 12.30pm and 1 – 4pm</a:t>
            </a:r>
          </a:p>
          <a:p>
            <a:pPr marL="0" indent="0">
              <a:buNone/>
            </a:pPr>
            <a:r>
              <a:rPr lang="en-GB" dirty="0" smtClean="0"/>
              <a:t> </a:t>
            </a: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550" y="913168"/>
            <a:ext cx="9520726" cy="424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How can learners book an appointment?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11550" y="5294707"/>
            <a:ext cx="114279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 find out about all or our courses on offer visit: </a:t>
            </a:r>
            <a:r>
              <a:rPr kumimoji="0" lang="en-GB" sz="2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3"/>
              </a:rPr>
              <a:t>www.adultlearning.islington.gov.uk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511550" y="1602481"/>
            <a:ext cx="101433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 the summer term we are offering IAG sessions via telephone and/or via MS Teams</a:t>
            </a:r>
          </a:p>
        </p:txBody>
      </p:sp>
    </p:spTree>
    <p:extLst>
      <p:ext uri="{BB962C8B-B14F-4D97-AF65-F5344CB8AC3E}">
        <p14:creationId xmlns:p14="http://schemas.microsoft.com/office/powerpoint/2010/main" val="343508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05417" y="2627392"/>
            <a:ext cx="3879067" cy="15301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David Coleman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Safeguarding Lead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Tel 020 7527 3343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  <a:hlinkClick r:id="rId2"/>
              </a:rPr>
              <a:t>ACLSafeguarding@islington.ac.uk</a:t>
            </a:r>
            <a:endParaRPr kumimoji="0" lang="en-GB" altLang="en-US" sz="21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en-GB" altLang="en-US" sz="2100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Details/video</a:t>
            </a:r>
            <a:r>
              <a:rPr kumimoji="0" lang="en-GB" altLang="en-US" sz="21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available on Moodle (our VLE platform)</a:t>
            </a:r>
            <a:endParaRPr kumimoji="0" lang="en-GB" alt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417" y="534746"/>
            <a:ext cx="7886700" cy="994172"/>
          </a:xfrm>
        </p:spPr>
        <p:txBody>
          <a:bodyPr/>
          <a:lstStyle/>
          <a:p>
            <a:r>
              <a:rPr lang="en-GB" dirty="0" smtClean="0">
                <a:latin typeface="+mn-lt"/>
              </a:rPr>
              <a:t>Safeguarding</a:t>
            </a:r>
            <a:endParaRPr lang="en-GB" dirty="0"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8979" y="7985"/>
            <a:ext cx="5430520" cy="6886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132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2347"/>
          <a:stretch/>
        </p:blipFill>
        <p:spPr>
          <a:xfrm>
            <a:off x="6433423" y="857251"/>
            <a:ext cx="4028492" cy="5096513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496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79650" y="549275"/>
            <a:ext cx="7924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b="1" dirty="0">
                <a:latin typeface="Arial" charset="0"/>
              </a:rPr>
              <a:t>Skills you will develop on this course </a:t>
            </a:r>
            <a:r>
              <a:rPr lang="en-GB" altLang="en-US" b="1" dirty="0" smtClean="0">
                <a:latin typeface="Arial" charset="0"/>
              </a:rPr>
              <a:t/>
            </a:r>
            <a:br>
              <a:rPr lang="en-GB" altLang="en-US" b="1" dirty="0" smtClean="0">
                <a:latin typeface="Arial" charset="0"/>
              </a:rPr>
            </a:br>
            <a:r>
              <a:rPr lang="en-GB" altLang="en-US" b="1" dirty="0" smtClean="0">
                <a:latin typeface="Arial" charset="0"/>
              </a:rPr>
              <a:t>(</a:t>
            </a:r>
            <a:r>
              <a:rPr lang="en-GB" altLang="en-US" b="1" dirty="0">
                <a:latin typeface="Arial" charset="0"/>
              </a:rPr>
              <a:t>ESOL Level 1)</a:t>
            </a:r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54E3C7E-3569-9F4B-98CD-8CE9A432BAD6}" type="slidenum">
              <a:rPr lang="en-GB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GB" altLang="en-US" sz="1000"/>
          </a:p>
        </p:txBody>
      </p:sp>
      <p:sp>
        <p:nvSpPr>
          <p:cNvPr id="9220" name="Line 8"/>
          <p:cNvSpPr>
            <a:spLocks noChangeShapeType="1"/>
          </p:cNvSpPr>
          <p:nvPr/>
        </p:nvSpPr>
        <p:spPr bwMode="auto">
          <a:xfrm flipH="1" flipV="1">
            <a:off x="4511676" y="3141664"/>
            <a:ext cx="504825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Line 9"/>
          <p:cNvSpPr>
            <a:spLocks noChangeShapeType="1"/>
          </p:cNvSpPr>
          <p:nvPr/>
        </p:nvSpPr>
        <p:spPr bwMode="auto">
          <a:xfrm flipV="1">
            <a:off x="6600825" y="3284539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2" name="Line 11"/>
          <p:cNvSpPr>
            <a:spLocks noChangeShapeType="1"/>
          </p:cNvSpPr>
          <p:nvPr/>
        </p:nvSpPr>
        <p:spPr bwMode="auto">
          <a:xfrm flipH="1">
            <a:off x="5087939" y="4508500"/>
            <a:ext cx="503237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Line 12"/>
          <p:cNvSpPr>
            <a:spLocks noChangeShapeType="1"/>
          </p:cNvSpPr>
          <p:nvPr/>
        </p:nvSpPr>
        <p:spPr bwMode="auto">
          <a:xfrm>
            <a:off x="6816725" y="4437064"/>
            <a:ext cx="503238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Oval 13"/>
          <p:cNvSpPr>
            <a:spLocks noChangeArrowheads="1"/>
          </p:cNvSpPr>
          <p:nvPr/>
        </p:nvSpPr>
        <p:spPr bwMode="auto">
          <a:xfrm>
            <a:off x="2711450" y="2565401"/>
            <a:ext cx="1873250" cy="7905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solidFill>
                  <a:schemeClr val="accent6"/>
                </a:solidFill>
                <a:latin typeface="Comic Sans MS" charset="0"/>
              </a:rPr>
              <a:t>Spelling</a:t>
            </a:r>
          </a:p>
        </p:txBody>
      </p:sp>
      <p:sp>
        <p:nvSpPr>
          <p:cNvPr id="9225" name="Oval 14"/>
          <p:cNvSpPr>
            <a:spLocks noChangeArrowheads="1"/>
          </p:cNvSpPr>
          <p:nvPr/>
        </p:nvSpPr>
        <p:spPr bwMode="auto">
          <a:xfrm>
            <a:off x="3359150" y="5229226"/>
            <a:ext cx="1944688" cy="792163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omic Sans MS" charset="0"/>
              </a:rPr>
              <a:t>Reading</a:t>
            </a:r>
          </a:p>
        </p:txBody>
      </p:sp>
      <p:sp>
        <p:nvSpPr>
          <p:cNvPr id="9226" name="Oval 15"/>
          <p:cNvSpPr>
            <a:spLocks noChangeArrowheads="1"/>
          </p:cNvSpPr>
          <p:nvPr/>
        </p:nvSpPr>
        <p:spPr bwMode="auto">
          <a:xfrm>
            <a:off x="6527801" y="5300663"/>
            <a:ext cx="2233613" cy="86360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omic Sans MS" charset="0"/>
              </a:rPr>
              <a:t>Punctuation</a:t>
            </a:r>
          </a:p>
        </p:txBody>
      </p:sp>
      <p:sp>
        <p:nvSpPr>
          <p:cNvPr id="9227" name="Oval 16"/>
          <p:cNvSpPr>
            <a:spLocks noChangeArrowheads="1"/>
          </p:cNvSpPr>
          <p:nvPr/>
        </p:nvSpPr>
        <p:spPr bwMode="auto">
          <a:xfrm>
            <a:off x="8366125" y="3862389"/>
            <a:ext cx="1943100" cy="935037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omic Sans MS" charset="0"/>
              </a:rPr>
              <a:t>Speaking &amp;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omic Sans MS" charset="0"/>
              </a:rPr>
              <a:t> listening</a:t>
            </a:r>
          </a:p>
        </p:txBody>
      </p:sp>
      <p:sp>
        <p:nvSpPr>
          <p:cNvPr id="9228" name="Oval 17"/>
          <p:cNvSpPr>
            <a:spLocks noChangeArrowheads="1"/>
          </p:cNvSpPr>
          <p:nvPr/>
        </p:nvSpPr>
        <p:spPr bwMode="auto">
          <a:xfrm>
            <a:off x="5591176" y="2565400"/>
            <a:ext cx="2016125" cy="719138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omic Sans MS" charset="0"/>
              </a:rPr>
              <a:t>Grammar</a:t>
            </a:r>
          </a:p>
        </p:txBody>
      </p:sp>
      <p:sp>
        <p:nvSpPr>
          <p:cNvPr id="9229" name="Line 19"/>
          <p:cNvSpPr>
            <a:spLocks noChangeShapeType="1"/>
          </p:cNvSpPr>
          <p:nvPr/>
        </p:nvSpPr>
        <p:spPr bwMode="auto">
          <a:xfrm flipH="1">
            <a:off x="3792539" y="4221163"/>
            <a:ext cx="7191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Oval 20"/>
          <p:cNvSpPr>
            <a:spLocks noChangeArrowheads="1"/>
          </p:cNvSpPr>
          <p:nvPr/>
        </p:nvSpPr>
        <p:spPr bwMode="auto">
          <a:xfrm>
            <a:off x="2424114" y="4076701"/>
            <a:ext cx="1368425" cy="720725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omic Sans MS" charset="0"/>
              </a:rPr>
              <a:t>Writing</a:t>
            </a:r>
          </a:p>
        </p:txBody>
      </p:sp>
      <p:sp>
        <p:nvSpPr>
          <p:cNvPr id="9231" name="Oval 22"/>
          <p:cNvSpPr>
            <a:spLocks noChangeArrowheads="1"/>
          </p:cNvSpPr>
          <p:nvPr/>
        </p:nvSpPr>
        <p:spPr bwMode="auto">
          <a:xfrm>
            <a:off x="4484688" y="3746533"/>
            <a:ext cx="3097213" cy="8651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400" dirty="0">
                <a:latin typeface="Comic Sans MS" charset="0"/>
              </a:rPr>
              <a:t>ESOL Level 1</a:t>
            </a:r>
          </a:p>
        </p:txBody>
      </p:sp>
      <p:sp>
        <p:nvSpPr>
          <p:cNvPr id="9232" name="Line 23"/>
          <p:cNvSpPr>
            <a:spLocks noChangeShapeType="1"/>
          </p:cNvSpPr>
          <p:nvPr/>
        </p:nvSpPr>
        <p:spPr bwMode="auto">
          <a:xfrm>
            <a:off x="7554913" y="4216401"/>
            <a:ext cx="811212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Oval 15"/>
          <p:cNvSpPr>
            <a:spLocks noChangeArrowheads="1"/>
          </p:cNvSpPr>
          <p:nvPr/>
        </p:nvSpPr>
        <p:spPr bwMode="auto">
          <a:xfrm>
            <a:off x="8120062" y="2668588"/>
            <a:ext cx="2996576" cy="86360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omic Sans MS" charset="0"/>
              </a:rPr>
              <a:t>Language related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 dirty="0">
                <a:latin typeface="Comic Sans MS" charset="0"/>
              </a:rPr>
              <a:t>to </a:t>
            </a:r>
            <a:r>
              <a:rPr lang="en-GB" altLang="en-US" sz="1800" dirty="0" smtClean="0">
                <a:latin typeface="Comic Sans MS" charset="0"/>
              </a:rPr>
              <a:t>Travel and Transport</a:t>
            </a:r>
            <a:endParaRPr lang="en-GB" altLang="en-US" sz="1800" dirty="0">
              <a:latin typeface="Comic Sans MS" charset="0"/>
            </a:endParaRPr>
          </a:p>
        </p:txBody>
      </p:sp>
      <p:pic>
        <p:nvPicPr>
          <p:cNvPr id="923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84265">
            <a:off x="7383464" y="3578225"/>
            <a:ext cx="132873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14213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2" grpId="1"/>
      <p:bldP spid="9224" grpId="0" animBg="1"/>
      <p:bldP spid="9225" grpId="0" animBg="1"/>
      <p:bldP spid="9226" grpId="0" animBg="1"/>
      <p:bldP spid="9227" grpId="0" animBg="1"/>
      <p:bldP spid="9228" grpId="0" animBg="1"/>
      <p:bldP spid="9230" grpId="0" animBg="1"/>
      <p:bldP spid="9231" grpId="0" animBg="1"/>
      <p:bldP spid="92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1647308" y="327593"/>
            <a:ext cx="7772400" cy="1143000"/>
          </a:xfrm>
        </p:spPr>
        <p:txBody>
          <a:bodyPr/>
          <a:lstStyle/>
          <a:p>
            <a:pPr algn="ctr" eaLnBrk="1" hangingPunct="1"/>
            <a:r>
              <a:rPr lang="en-GB" altLang="en-US" b="1" dirty="0">
                <a:latin typeface="Arial" charset="0"/>
              </a:rPr>
              <a:t>My role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charset="2"/>
              <a:buNone/>
            </a:pPr>
            <a:r>
              <a:rPr lang="en-GB" altLang="en-US" sz="2400" b="1" dirty="0"/>
              <a:t>Ensure successful learning </a:t>
            </a:r>
            <a:r>
              <a:rPr lang="en-GB" altLang="en-US" sz="2400" b="1" dirty="0" smtClean="0"/>
              <a:t>for </a:t>
            </a:r>
            <a:r>
              <a:rPr lang="en-GB" altLang="en-US" sz="2400" b="1" dirty="0"/>
              <a:t>all</a:t>
            </a:r>
          </a:p>
          <a:p>
            <a:pPr eaLnBrk="1" hangingPunct="1">
              <a:buFont typeface="Wingdings" charset="2"/>
              <a:buNone/>
            </a:pPr>
            <a:endParaRPr lang="en-GB" altLang="en-US" b="1" dirty="0"/>
          </a:p>
          <a:p>
            <a:pPr lvl="1" eaLnBrk="1" hangingPunct="1"/>
            <a:r>
              <a:rPr lang="en-GB" altLang="en-US" sz="2800" dirty="0"/>
              <a:t>Make learning relevant</a:t>
            </a:r>
          </a:p>
          <a:p>
            <a:pPr lvl="1" eaLnBrk="1" hangingPunct="1"/>
            <a:r>
              <a:rPr lang="en-GB" altLang="en-US" sz="2800" dirty="0"/>
              <a:t>Group work &amp; individual tasks</a:t>
            </a:r>
          </a:p>
          <a:p>
            <a:pPr lvl="1" eaLnBrk="1" hangingPunct="1"/>
            <a:r>
              <a:rPr lang="en-GB" altLang="en-US" sz="2800" dirty="0"/>
              <a:t>Peer support </a:t>
            </a:r>
          </a:p>
          <a:p>
            <a:pPr lvl="1" eaLnBrk="1" hangingPunct="1"/>
            <a:r>
              <a:rPr lang="en-GB" altLang="en-US" sz="2800" dirty="0"/>
              <a:t>Provide individual feedback and support</a:t>
            </a:r>
          </a:p>
        </p:txBody>
      </p:sp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n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charset="2"/>
              <a:buChar char="n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C9C0385-18E8-CB46-8F37-9BF82E426D5B}" type="slidenum">
              <a:rPr lang="en-GB" altLang="en-US" sz="10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GB" altLang="en-US" sz="1000"/>
          </a:p>
        </p:txBody>
      </p:sp>
      <p:pic>
        <p:nvPicPr>
          <p:cNvPr id="12293" name="Picture 5" descr="Sillohetes holding han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9841" y="327593"/>
            <a:ext cx="2879725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16925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219" grpId="0" build="p"/>
    </p:bldLst>
  </p:timing>
</p:sld>
</file>

<file path=ppt/theme/theme1.xml><?xml version="1.0" encoding="utf-8"?>
<a:theme xmlns:a="http://schemas.openxmlformats.org/drawingml/2006/main" name="Islington Council">
  <a:themeElements>
    <a:clrScheme name="PH LBI Colours">
      <a:dk1>
        <a:sysClr val="windowText" lastClr="000000"/>
      </a:dk1>
      <a:lt1>
        <a:sysClr val="window" lastClr="FFFFFF"/>
      </a:lt1>
      <a:dk2>
        <a:srgbClr val="003893"/>
      </a:dk2>
      <a:lt2>
        <a:srgbClr val="EEECE1"/>
      </a:lt2>
      <a:accent1>
        <a:srgbClr val="007229"/>
      </a:accent1>
      <a:accent2>
        <a:srgbClr val="B9D300"/>
      </a:accent2>
      <a:accent3>
        <a:srgbClr val="0097AC"/>
      </a:accent3>
      <a:accent4>
        <a:srgbClr val="003151"/>
      </a:accent4>
      <a:accent5>
        <a:srgbClr val="9C307D"/>
      </a:accent5>
      <a:accent6>
        <a:srgbClr val="591E55"/>
      </a:accent6>
      <a:hlink>
        <a:srgbClr val="003893"/>
      </a:hlink>
      <a:folHlink>
        <a:srgbClr val="56008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>
          <a:defRPr smtClean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CE2CCF9E8B04C82CAD9412AB99853" ma:contentTypeVersion="10" ma:contentTypeDescription="Create a new document." ma:contentTypeScope="" ma:versionID="6ef9e6ddf963df66e16d2dd6efb4d043">
  <xsd:schema xmlns:xsd="http://www.w3.org/2001/XMLSchema" xmlns:xs="http://www.w3.org/2001/XMLSchema" xmlns:p="http://schemas.microsoft.com/office/2006/metadata/properties" xmlns:ns3="15214c3a-c4c8-4e1b-a9e9-78803475fd2c" targetNamespace="http://schemas.microsoft.com/office/2006/metadata/properties" ma:root="true" ma:fieldsID="03d992c496e7e667a48664b042170677" ns3:_="">
    <xsd:import namespace="15214c3a-c4c8-4e1b-a9e9-78803475fd2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214c3a-c4c8-4e1b-a9e9-78803475fd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0A306C-4057-4B0B-A1AF-835D66634C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214c3a-c4c8-4e1b-a9e9-78803475fd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37CFDF-E8C0-4EBE-A115-3D1F992BA6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08E090-FCB7-4083-909F-B0B7F853532B}">
  <ds:schemaRefs>
    <ds:schemaRef ds:uri="http://www.w3.org/XML/1998/namespace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15214c3a-c4c8-4e1b-a9e9-78803475fd2c"/>
    <ds:schemaRef ds:uri="http://schemas.openxmlformats.org/package/2006/metadata/core-properties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1025</Words>
  <Application>Microsoft Office PowerPoint</Application>
  <PresentationFormat>Widescreen</PresentationFormat>
  <Paragraphs>181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Comic Sans MS</vt:lpstr>
      <vt:lpstr>Wingdings</vt:lpstr>
      <vt:lpstr>Islington Council</vt:lpstr>
      <vt:lpstr>ESOL L1 Summer Term</vt:lpstr>
      <vt:lpstr>Session aims/objs</vt:lpstr>
      <vt:lpstr>Online Learning Class Rules</vt:lpstr>
      <vt:lpstr>Our ACL 1-1 IAG offer</vt:lpstr>
      <vt:lpstr>How can learners book an appointment?</vt:lpstr>
      <vt:lpstr>Safeguarding</vt:lpstr>
      <vt:lpstr>PowerPoint Presentation</vt:lpstr>
      <vt:lpstr>Skills you will develop on this course  (ESOL Level 1)</vt:lpstr>
      <vt:lpstr>My role</vt:lpstr>
      <vt:lpstr>Your role</vt:lpstr>
      <vt:lpstr>PowerPoint Presentation</vt:lpstr>
      <vt:lpstr>PowerPoint Presentation</vt:lpstr>
      <vt:lpstr>We will play a matching (travel) vocab game</vt:lpstr>
      <vt:lpstr>PowerPoint Presentation</vt:lpstr>
      <vt:lpstr>PowerPoint Presentation</vt:lpstr>
      <vt:lpstr>PowerPoint Presentation</vt:lpstr>
      <vt:lpstr>PowerPoint Presentation</vt:lpstr>
      <vt:lpstr>Summary of lesson</vt:lpstr>
      <vt:lpstr>PowerPoint Presentation</vt:lpstr>
      <vt:lpstr>Conversation starter</vt:lpstr>
      <vt:lpstr>References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ESOL L1 Summer Term</dc:title>
  <dc:creator>Rahim, Nilupa</dc:creator>
  <cp:lastModifiedBy>Rahim, Nilupa</cp:lastModifiedBy>
  <cp:revision>109</cp:revision>
  <dcterms:created xsi:type="dcterms:W3CDTF">2021-04-24T10:31:55Z</dcterms:created>
  <dcterms:modified xsi:type="dcterms:W3CDTF">2021-05-17T10:36:49Z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0x01010079FCE2CCF9E8B04C82CAD9412AB99853</vt:lpwstr>
  </property>
</Properties>
</file>