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7" r:id="rId4"/>
  </p:sldMasterIdLst>
  <p:sldIdLst>
    <p:sldId id="261" r:id="rId5"/>
    <p:sldId id="256" r:id="rId6"/>
    <p:sldId id="263" r:id="rId7"/>
    <p:sldId id="257" r:id="rId8"/>
    <p:sldId id="264" r:id="rId9"/>
    <p:sldId id="258" r:id="rId10"/>
    <p:sldId id="262" r:id="rId11"/>
    <p:sldId id="265" r:id="rId12"/>
    <p:sldId id="266"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02" autoAdjust="0"/>
    <p:restoredTop sz="94660"/>
  </p:normalViewPr>
  <p:slideViewPr>
    <p:cSldViewPr snapToGrid="0">
      <p:cViewPr varScale="1">
        <p:scale>
          <a:sx n="104" d="100"/>
          <a:sy n="104" d="100"/>
        </p:scale>
        <p:origin x="84" y="2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smtClean="0"/>
              <a:pPr/>
              <a:t>6/30/2021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63347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9B482E8-6E0E-1B4F-B1FD-C69DB9E858D9}" type="datetimeFigureOut">
              <a:rPr lang="en-US" smtClean="0"/>
              <a:pPr/>
              <a:t>6/30/2021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669009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9B482E8-6E0E-1B4F-B1FD-C69DB9E858D9}" type="datetimeFigureOut">
              <a:rPr lang="en-US" smtClean="0"/>
              <a:pPr/>
              <a:t>6/30/2021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253370"/>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09B482E8-6E0E-1B4F-B1FD-C69DB9E858D9}" type="datetimeFigureOut">
              <a:rPr lang="en-US" smtClean="0"/>
              <a:pPr/>
              <a:t>6/30/2021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19098855"/>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09B482E8-6E0E-1B4F-B1FD-C69DB9E858D9}" type="datetimeFigureOut">
              <a:rPr lang="en-US" smtClean="0"/>
              <a:pPr/>
              <a:t>6/30/2021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93645463"/>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09B482E8-6E0E-1B4F-B1FD-C69DB9E858D9}" type="datetimeFigureOut">
              <a:rPr lang="en-US" smtClean="0"/>
              <a:pPr/>
              <a:t>6/30/2021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36029513"/>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smtClean="0"/>
              <a:pPr/>
              <a:t>6/30/2021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463815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smtClean="0"/>
              <a:pPr/>
              <a:t>6/30/2021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48089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smtClean="0"/>
              <a:pPr/>
              <a:t>6/30/2021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90970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smtClean="0"/>
              <a:pPr/>
              <a:t>6/30/2021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41607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smtClean="0"/>
              <a:pPr/>
              <a:t>6/30/2021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971598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smtClean="0"/>
              <a:pPr/>
              <a:t>6/30/2021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69577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smtClean="0"/>
              <a:pPr/>
              <a:t>6/30/2021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501175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smtClean="0"/>
              <a:pPr/>
              <a:t>6/30/2021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44225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0DF5E60-9974-AC48-9591-99C2BB44B7CF}" type="datetimeFigureOut">
              <a:rPr lang="en-US" smtClean="0"/>
              <a:pPr/>
              <a:t>6/30/2021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76662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09B482E8-6E0E-1B4F-B1FD-C69DB9E858D9}" type="datetimeFigureOut">
              <a:rPr lang="en-US" smtClean="0"/>
              <a:pPr/>
              <a:t>6/30/2021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83964776"/>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9B482E8-6E0E-1B4F-B1FD-C69DB9E858D9}" type="datetimeFigureOut">
              <a:rPr lang="en-US" smtClean="0"/>
              <a:pPr/>
              <a:t>6/30/2021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24215679"/>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710" r:id="rId13"/>
    <p:sldLayoutId id="2147483711" r:id="rId14"/>
    <p:sldLayoutId id="2147483712" r:id="rId15"/>
    <p:sldLayoutId id="2147483713" r:id="rId16"/>
  </p:sldLayoutIdLst>
  <p:hf sldNum="0"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balancethroughsimplicity.com/30-journal-prompts-for-self-discovery/" TargetMode="External"/><Relationship Id="rId2" Type="http://schemas.openxmlformats.org/officeDocument/2006/relationships/hyperlink" Target="https://balancethroughsimplicity.com/how-to-set-goals-that-really-count/"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Workshop 2 – Careers </a:t>
            </a:r>
            <a:endParaRPr lang="en-GB" dirty="0"/>
          </a:p>
        </p:txBody>
      </p:sp>
      <p:sp>
        <p:nvSpPr>
          <p:cNvPr id="3" name="Content Placeholder 2"/>
          <p:cNvSpPr>
            <a:spLocks noGrp="1"/>
          </p:cNvSpPr>
          <p:nvPr>
            <p:ph idx="1"/>
          </p:nvPr>
        </p:nvSpPr>
        <p:spPr/>
        <p:txBody>
          <a:bodyPr/>
          <a:lstStyle/>
          <a:p>
            <a:r>
              <a:rPr lang="en-GB" sz="3200" dirty="0" smtClean="0">
                <a:solidFill>
                  <a:srgbClr val="FF0000"/>
                </a:solidFill>
              </a:rPr>
              <a:t>Today’s menu….( lesson objectives )</a:t>
            </a:r>
          </a:p>
          <a:p>
            <a:endParaRPr lang="en-GB" dirty="0"/>
          </a:p>
          <a:p>
            <a:r>
              <a:rPr lang="en-GB" dirty="0" smtClean="0"/>
              <a:t>Recognise 10 </a:t>
            </a:r>
            <a:r>
              <a:rPr lang="en-GB" dirty="0"/>
              <a:t>things that waste time during the </a:t>
            </a:r>
            <a:r>
              <a:rPr lang="en-GB" dirty="0" smtClean="0"/>
              <a:t>day in the workplace</a:t>
            </a:r>
          </a:p>
          <a:p>
            <a:endParaRPr lang="en-GB" dirty="0"/>
          </a:p>
          <a:p>
            <a:r>
              <a:rPr lang="en-GB" dirty="0" smtClean="0"/>
              <a:t>Utilise career wheel to set objectives /create focus</a:t>
            </a:r>
          </a:p>
          <a:p>
            <a:endParaRPr lang="en-GB" dirty="0"/>
          </a:p>
          <a:p>
            <a:r>
              <a:rPr lang="en-GB" dirty="0" smtClean="0"/>
              <a:t>Demonstrate knowledge of language used in official forms</a:t>
            </a:r>
            <a:endParaRPr lang="en-GB" dirty="0"/>
          </a:p>
        </p:txBody>
      </p:sp>
    </p:spTree>
    <p:extLst>
      <p:ext uri="{BB962C8B-B14F-4D97-AF65-F5344CB8AC3E}">
        <p14:creationId xmlns:p14="http://schemas.microsoft.com/office/powerpoint/2010/main" val="3713371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sz="3200" dirty="0" smtClean="0"/>
              <a:t>10 things that waste time during the day/Career wheel/ language of forms</a:t>
            </a:r>
            <a:endParaRPr lang="en-GB" sz="3200" dirty="0"/>
          </a:p>
        </p:txBody>
      </p:sp>
      <p:sp>
        <p:nvSpPr>
          <p:cNvPr id="3" name="Subtitle 2"/>
          <p:cNvSpPr>
            <a:spLocks noGrp="1"/>
          </p:cNvSpPr>
          <p:nvPr>
            <p:ph type="subTitle" idx="1"/>
          </p:nvPr>
        </p:nvSpPr>
        <p:spPr/>
        <p:txBody>
          <a:bodyPr/>
          <a:lstStyle/>
          <a:p>
            <a:r>
              <a:rPr lang="en-GB" dirty="0" smtClean="0">
                <a:solidFill>
                  <a:srgbClr val="FF0000"/>
                </a:solidFill>
              </a:rPr>
              <a:t>Starter activity …….</a:t>
            </a:r>
          </a:p>
          <a:p>
            <a:r>
              <a:rPr lang="en-GB" sz="2000" dirty="0" smtClean="0">
                <a:solidFill>
                  <a:srgbClr val="FF0000"/>
                </a:solidFill>
              </a:rPr>
              <a:t>List ten things that you feel helps to waste time</a:t>
            </a:r>
            <a:endParaRPr lang="en-GB" sz="2000" dirty="0">
              <a:solidFill>
                <a:srgbClr val="FF0000"/>
              </a:solidFill>
            </a:endParaRPr>
          </a:p>
        </p:txBody>
      </p:sp>
    </p:spTree>
    <p:extLst>
      <p:ext uri="{BB962C8B-B14F-4D97-AF65-F5344CB8AC3E}">
        <p14:creationId xmlns:p14="http://schemas.microsoft.com/office/powerpoint/2010/main" val="3635979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000" y="822500"/>
            <a:ext cx="10456878" cy="5472615"/>
          </a:xfrm>
        </p:spPr>
        <p:txBody>
          <a:bodyPr/>
          <a:lstStyle/>
          <a:p>
            <a:r>
              <a:rPr lang="en-GB" dirty="0"/>
              <a:t/>
            </a:r>
            <a:br>
              <a:rPr lang="en-GB" dirty="0"/>
            </a:br>
            <a:r>
              <a:rPr lang="en-GB" dirty="0"/>
              <a:t/>
            </a:r>
            <a:br>
              <a:rPr lang="en-GB" dirty="0"/>
            </a:br>
            <a:endParaRPr lang="en-GB" dirty="0"/>
          </a:p>
        </p:txBody>
      </p:sp>
      <p:sp>
        <p:nvSpPr>
          <p:cNvPr id="4" name="Content Placeholder 3"/>
          <p:cNvSpPr>
            <a:spLocks noGrp="1"/>
          </p:cNvSpPr>
          <p:nvPr>
            <p:ph idx="1"/>
          </p:nvPr>
        </p:nvSpPr>
        <p:spPr/>
        <p:txBody>
          <a:bodyPr>
            <a:normAutofit lnSpcReduction="10000"/>
          </a:bodyPr>
          <a:lstStyle/>
          <a:p>
            <a:r>
              <a:rPr lang="en-GB" sz="3600" b="1" dirty="0">
                <a:solidFill>
                  <a:srgbClr val="FF0000"/>
                </a:solidFill>
              </a:rPr>
              <a:t>YOUR TIME IS </a:t>
            </a:r>
            <a:r>
              <a:rPr lang="en-GB" sz="3600" b="1" dirty="0" smtClean="0">
                <a:solidFill>
                  <a:srgbClr val="FF0000"/>
                </a:solidFill>
              </a:rPr>
              <a:t>VALUABLE</a:t>
            </a:r>
          </a:p>
          <a:p>
            <a:pPr marL="0" indent="0">
              <a:buNone/>
            </a:pPr>
            <a:r>
              <a:rPr lang="en-GB" b="1" dirty="0"/>
              <a:t/>
            </a:r>
            <a:br>
              <a:rPr lang="en-GB" b="1" dirty="0"/>
            </a:br>
            <a:r>
              <a:rPr lang="en-GB" b="1" dirty="0"/>
              <a:t>Good time management is a super-power. </a:t>
            </a:r>
            <a:endParaRPr lang="en-GB" b="1" dirty="0" smtClean="0"/>
          </a:p>
          <a:p>
            <a:r>
              <a:rPr lang="en-GB" b="1" dirty="0" smtClean="0"/>
              <a:t>It </a:t>
            </a:r>
            <a:r>
              <a:rPr lang="en-GB" b="1" dirty="0"/>
              <a:t>enables you to get things done that you NEED to do and still find time to do what you WANT to do. We all could do with a little more of that</a:t>
            </a:r>
            <a:r>
              <a:rPr lang="en-GB" b="1" dirty="0" smtClean="0"/>
              <a:t>!</a:t>
            </a:r>
          </a:p>
          <a:p>
            <a:r>
              <a:rPr lang="en-GB" b="1" dirty="0"/>
              <a:t>Time is perhaps one of your most limited resources. There are many things in life we can make more of, buy more of, or repeat again if we don’t get it right first time. Time is not one of those commodities</a:t>
            </a:r>
            <a:r>
              <a:rPr lang="en-GB" b="1" dirty="0" smtClean="0"/>
              <a:t>.</a:t>
            </a:r>
          </a:p>
          <a:p>
            <a:r>
              <a:rPr lang="en-GB" b="1" dirty="0"/>
              <a:t>Think back to yesterday, last week, last month or last year. What were you doing? Did you savour that moment or wish it was over? Did you want to press fast forward, hit the rewind button or just press pause?</a:t>
            </a:r>
          </a:p>
          <a:p>
            <a:endParaRPr lang="en-GB" dirty="0"/>
          </a:p>
        </p:txBody>
      </p:sp>
    </p:spTree>
    <p:extLst>
      <p:ext uri="{BB962C8B-B14F-4D97-AF65-F5344CB8AC3E}">
        <p14:creationId xmlns:p14="http://schemas.microsoft.com/office/powerpoint/2010/main" val="548415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6" y="624111"/>
            <a:ext cx="8911686" cy="1053055"/>
          </a:xfrm>
        </p:spPr>
        <p:txBody>
          <a:bodyPr>
            <a:normAutofit/>
          </a:bodyPr>
          <a:lstStyle/>
          <a:p>
            <a:r>
              <a:rPr lang="en-GB" sz="4000" dirty="0" smtClean="0">
                <a:solidFill>
                  <a:srgbClr val="FF0000"/>
                </a:solidFill>
              </a:rPr>
              <a:t>More time wasting activities…</a:t>
            </a:r>
            <a:endParaRPr lang="en-GB" sz="4000" dirty="0">
              <a:solidFill>
                <a:srgbClr val="FF0000"/>
              </a:solidFill>
            </a:endParaRPr>
          </a:p>
        </p:txBody>
      </p:sp>
      <p:sp>
        <p:nvSpPr>
          <p:cNvPr id="3" name="Content Placeholder 2"/>
          <p:cNvSpPr>
            <a:spLocks noGrp="1"/>
          </p:cNvSpPr>
          <p:nvPr>
            <p:ph idx="1"/>
          </p:nvPr>
        </p:nvSpPr>
        <p:spPr/>
        <p:txBody>
          <a:bodyPr/>
          <a:lstStyle/>
          <a:p>
            <a:r>
              <a:rPr lang="en-GB" dirty="0"/>
              <a:t>Mindless scrolling through social </a:t>
            </a:r>
            <a:r>
              <a:rPr lang="en-GB" dirty="0" smtClean="0"/>
              <a:t>media</a:t>
            </a:r>
          </a:p>
          <a:p>
            <a:r>
              <a:rPr lang="en-GB" dirty="0" smtClean="0"/>
              <a:t>Not </a:t>
            </a:r>
            <a:r>
              <a:rPr lang="en-GB" dirty="0"/>
              <a:t>having a visual To Do </a:t>
            </a:r>
            <a:r>
              <a:rPr lang="en-GB" dirty="0" smtClean="0"/>
              <a:t>list</a:t>
            </a:r>
          </a:p>
          <a:p>
            <a:r>
              <a:rPr lang="en-GB" dirty="0" smtClean="0"/>
              <a:t>Not </a:t>
            </a:r>
            <a:r>
              <a:rPr lang="en-GB" dirty="0"/>
              <a:t>planning in </a:t>
            </a:r>
            <a:r>
              <a:rPr lang="en-GB" dirty="0" smtClean="0"/>
              <a:t>advance- </a:t>
            </a:r>
            <a:r>
              <a:rPr lang="en-GB" sz="1400" b="1" dirty="0">
                <a:solidFill>
                  <a:srgbClr val="FF0000"/>
                </a:solidFill>
              </a:rPr>
              <a:t>You’ll have an idea of what and where you need to spend your time and it stops you wasting time by being disorganised and unfocused</a:t>
            </a:r>
            <a:r>
              <a:rPr lang="en-GB" sz="1400" b="1" dirty="0" smtClean="0">
                <a:solidFill>
                  <a:srgbClr val="FF0000"/>
                </a:solidFill>
              </a:rPr>
              <a:t>.</a:t>
            </a:r>
            <a:endParaRPr lang="en-GB" dirty="0" smtClean="0"/>
          </a:p>
          <a:p>
            <a:r>
              <a:rPr lang="en-GB" dirty="0"/>
              <a:t> </a:t>
            </a:r>
            <a:r>
              <a:rPr lang="en-GB" dirty="0" smtClean="0"/>
              <a:t>Procrastinating- </a:t>
            </a:r>
            <a:r>
              <a:rPr lang="en-GB" sz="1400" b="1" dirty="0" smtClean="0">
                <a:solidFill>
                  <a:srgbClr val="FF0000"/>
                </a:solidFill>
              </a:rPr>
              <a:t>Stop </a:t>
            </a:r>
            <a:r>
              <a:rPr lang="en-GB" sz="1400" b="1" dirty="0">
                <a:solidFill>
                  <a:srgbClr val="FF0000"/>
                </a:solidFill>
              </a:rPr>
              <a:t>putting off things you really don’t want to do. Get them done today and see how much lighter you feel</a:t>
            </a:r>
            <a:r>
              <a:rPr lang="en-GB" sz="1400" b="1" dirty="0" smtClean="0">
                <a:solidFill>
                  <a:srgbClr val="FF0000"/>
                </a:solidFill>
              </a:rPr>
              <a:t>.</a:t>
            </a:r>
          </a:p>
          <a:p>
            <a:r>
              <a:rPr lang="en-GB" dirty="0"/>
              <a:t>Not being</a:t>
            </a:r>
            <a:r>
              <a:rPr lang="en-GB" b="1" dirty="0"/>
              <a:t> </a:t>
            </a:r>
            <a:r>
              <a:rPr lang="en-GB" dirty="0" smtClean="0"/>
              <a:t>organised</a:t>
            </a:r>
            <a:r>
              <a:rPr lang="en-GB" b="1" dirty="0" smtClean="0"/>
              <a:t>-</a:t>
            </a:r>
            <a:r>
              <a:rPr lang="en-GB" sz="1400" b="1" dirty="0">
                <a:solidFill>
                  <a:srgbClr val="FF0000"/>
                </a:solidFill>
              </a:rPr>
              <a:t>Running around like a headless chicken or not being efficient and organised can waste your time. You don’t know what needs to be done, when to do it and you just end up chasing your tail or winging it and hoping for the best</a:t>
            </a:r>
            <a:r>
              <a:rPr lang="en-GB" sz="1400" b="1" dirty="0" smtClean="0">
                <a:solidFill>
                  <a:srgbClr val="FF0000"/>
                </a:solidFill>
              </a:rPr>
              <a:t>.</a:t>
            </a:r>
          </a:p>
          <a:p>
            <a:pPr marL="0" indent="0">
              <a:buNone/>
            </a:pPr>
            <a:endParaRPr lang="en-GB" sz="1400" b="1" dirty="0">
              <a:solidFill>
                <a:srgbClr val="FF0000"/>
              </a:solidFill>
            </a:endParaRPr>
          </a:p>
          <a:p>
            <a:endParaRPr lang="en-GB" sz="1400" dirty="0">
              <a:solidFill>
                <a:srgbClr val="FF0000"/>
              </a:solidFill>
            </a:endParaRPr>
          </a:p>
          <a:p>
            <a:endParaRPr lang="en-GB" dirty="0" smtClean="0"/>
          </a:p>
          <a:p>
            <a:endParaRPr lang="en-GB" dirty="0"/>
          </a:p>
        </p:txBody>
      </p:sp>
    </p:spTree>
    <p:extLst>
      <p:ext uri="{BB962C8B-B14F-4D97-AF65-F5344CB8AC3E}">
        <p14:creationId xmlns:p14="http://schemas.microsoft.com/office/powerpoint/2010/main" val="31011962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695547" y="3244334"/>
            <a:ext cx="10159488" cy="6217087"/>
          </a:xfrm>
          <a:prstGeom prst="rect">
            <a:avLst/>
          </a:prstGeom>
        </p:spPr>
        <p:txBody>
          <a:bodyPr wrap="square">
            <a:spAutoFit/>
          </a:bodyPr>
          <a:lstStyle/>
          <a:p>
            <a:r>
              <a:rPr lang="en-GB" spc="-40" dirty="0">
                <a:solidFill>
                  <a:srgbClr val="333333"/>
                </a:solidFill>
                <a:latin typeface="Arial" panose="020B0604020202020204" pitchFamily="34" charset="0"/>
                <a:ea typeface="Times New Roman" panose="02020603050405020304" pitchFamily="18" charset="0"/>
              </a:rPr>
              <a:t>Overloading your calendar or To Do </a:t>
            </a:r>
            <a:r>
              <a:rPr lang="en-GB" spc="-40" dirty="0" smtClean="0">
                <a:solidFill>
                  <a:srgbClr val="333333"/>
                </a:solidFill>
                <a:latin typeface="Arial" panose="020B0604020202020204" pitchFamily="34" charset="0"/>
                <a:ea typeface="Times New Roman" panose="02020603050405020304" pitchFamily="18" charset="0"/>
              </a:rPr>
              <a:t>list-</a:t>
            </a:r>
            <a:r>
              <a:rPr lang="en-GB" sz="1400" b="1" dirty="0">
                <a:solidFill>
                  <a:srgbClr val="FF0000"/>
                </a:solidFill>
              </a:rPr>
              <a:t>All you’ll do is waste your time and energy. You’ll hurtle from one thing to the next, forget things, run late and stress yourself out</a:t>
            </a:r>
            <a:r>
              <a:rPr lang="en-GB" sz="1400" b="1" dirty="0" smtClean="0">
                <a:solidFill>
                  <a:srgbClr val="FF0000"/>
                </a:solidFill>
              </a:rPr>
              <a:t>.</a:t>
            </a:r>
          </a:p>
          <a:p>
            <a:endParaRPr lang="en-GB" sz="1400" b="1" dirty="0">
              <a:solidFill>
                <a:srgbClr val="FF0000"/>
              </a:solidFill>
            </a:endParaRPr>
          </a:p>
          <a:p>
            <a:r>
              <a:rPr lang="en-GB" dirty="0"/>
              <a:t>Prioritising the wrong </a:t>
            </a:r>
            <a:r>
              <a:rPr lang="en-GB" dirty="0" smtClean="0"/>
              <a:t>things- </a:t>
            </a:r>
            <a:r>
              <a:rPr lang="en-GB" sz="1400" b="1" dirty="0">
                <a:solidFill>
                  <a:srgbClr val="FF0000"/>
                </a:solidFill>
              </a:rPr>
              <a:t>When you don’t have an action plan, a To Do list, </a:t>
            </a:r>
            <a:r>
              <a:rPr lang="en-GB" sz="1400" b="1" dirty="0">
                <a:solidFill>
                  <a:srgbClr val="FF0000"/>
                </a:solidFill>
                <a:hlinkClick r:id="rId2"/>
              </a:rPr>
              <a:t>a set of goals</a:t>
            </a:r>
            <a:r>
              <a:rPr lang="en-GB" sz="1400" b="1" dirty="0">
                <a:solidFill>
                  <a:srgbClr val="FF0000"/>
                </a:solidFill>
              </a:rPr>
              <a:t> or some </a:t>
            </a:r>
            <a:r>
              <a:rPr lang="en-GB" sz="1400" b="1" dirty="0">
                <a:solidFill>
                  <a:srgbClr val="FF0000"/>
                </a:solidFill>
                <a:hlinkClick r:id="rId3"/>
              </a:rPr>
              <a:t>direction in life</a:t>
            </a:r>
            <a:r>
              <a:rPr lang="en-GB" sz="1400" b="1" dirty="0">
                <a:solidFill>
                  <a:srgbClr val="FF0000"/>
                </a:solidFill>
              </a:rPr>
              <a:t>, it’s easy to give importance to the wrong things</a:t>
            </a:r>
            <a:r>
              <a:rPr lang="en-GB" sz="1400" b="1" dirty="0" smtClean="0">
                <a:solidFill>
                  <a:srgbClr val="FF0000"/>
                </a:solidFill>
              </a:rPr>
              <a:t>.</a:t>
            </a:r>
          </a:p>
          <a:p>
            <a:endParaRPr lang="en-GB" sz="1200" b="1" dirty="0">
              <a:solidFill>
                <a:srgbClr val="FF0000"/>
              </a:solidFill>
            </a:endParaRPr>
          </a:p>
          <a:p>
            <a:pPr lvl="0"/>
            <a:r>
              <a:rPr lang="en-GB" sz="1600" dirty="0"/>
              <a:t>Not being </a:t>
            </a:r>
            <a:r>
              <a:rPr lang="en-GB" sz="1600" dirty="0" smtClean="0"/>
              <a:t>intentional </a:t>
            </a:r>
            <a:r>
              <a:rPr lang="en-GB" sz="1200" b="1" dirty="0" smtClean="0">
                <a:solidFill>
                  <a:srgbClr val="FF0000"/>
                </a:solidFill>
              </a:rPr>
              <a:t>-</a:t>
            </a:r>
            <a:r>
              <a:rPr lang="en-GB" sz="1200" b="1" dirty="0">
                <a:solidFill>
                  <a:srgbClr val="FF0000"/>
                </a:solidFill>
              </a:rPr>
              <a:t>What’s the purpose?</a:t>
            </a:r>
          </a:p>
          <a:p>
            <a:pPr lvl="0"/>
            <a:r>
              <a:rPr lang="en-GB" sz="1200" b="1" dirty="0">
                <a:solidFill>
                  <a:srgbClr val="FF0000"/>
                </a:solidFill>
              </a:rPr>
              <a:t>Is it because you want to?</a:t>
            </a:r>
          </a:p>
          <a:p>
            <a:pPr lvl="0"/>
            <a:r>
              <a:rPr lang="en-GB" sz="1200" b="1" dirty="0">
                <a:solidFill>
                  <a:srgbClr val="FF0000"/>
                </a:solidFill>
              </a:rPr>
              <a:t>Does it help somebody?</a:t>
            </a:r>
          </a:p>
          <a:p>
            <a:pPr lvl="0"/>
            <a:r>
              <a:rPr lang="en-GB" sz="1200" b="1" dirty="0">
                <a:solidFill>
                  <a:srgbClr val="FF0000"/>
                </a:solidFill>
              </a:rPr>
              <a:t>Does it add value?</a:t>
            </a:r>
          </a:p>
          <a:p>
            <a:pPr lvl="0"/>
            <a:r>
              <a:rPr lang="en-GB" sz="1200" b="1" dirty="0">
                <a:solidFill>
                  <a:srgbClr val="FF0000"/>
                </a:solidFill>
              </a:rPr>
              <a:t>Is it important to you or your family?</a:t>
            </a:r>
          </a:p>
          <a:p>
            <a:pPr lvl="0"/>
            <a:r>
              <a:rPr lang="en-GB" sz="1200" b="1" dirty="0">
                <a:solidFill>
                  <a:srgbClr val="FF0000"/>
                </a:solidFill>
              </a:rPr>
              <a:t>Is it the right thing to do</a:t>
            </a:r>
            <a:r>
              <a:rPr lang="en-GB" sz="1200" b="1" dirty="0" smtClean="0">
                <a:solidFill>
                  <a:srgbClr val="FF0000"/>
                </a:solidFill>
              </a:rPr>
              <a:t>?</a:t>
            </a:r>
          </a:p>
          <a:p>
            <a:pPr lvl="0"/>
            <a:endParaRPr lang="en-GB" sz="1200" b="1" dirty="0">
              <a:solidFill>
                <a:srgbClr val="FF0000"/>
              </a:solidFill>
            </a:endParaRPr>
          </a:p>
          <a:p>
            <a:r>
              <a:rPr lang="en-GB" dirty="0"/>
              <a:t>Multi-tasking and not doing any task </a:t>
            </a:r>
            <a:r>
              <a:rPr lang="en-GB" dirty="0" smtClean="0"/>
              <a:t>properly -</a:t>
            </a:r>
            <a:r>
              <a:rPr lang="en-GB" sz="1400" b="1" dirty="0" smtClean="0">
                <a:solidFill>
                  <a:srgbClr val="FF0000"/>
                </a:solidFill>
              </a:rPr>
              <a:t> </a:t>
            </a:r>
            <a:r>
              <a:rPr lang="en-GB" sz="1400" b="1" dirty="0">
                <a:solidFill>
                  <a:srgbClr val="FF0000"/>
                </a:solidFill>
              </a:rPr>
              <a:t>If you have too much on your plate, it’s very possible that you’re not actually doing anything on your list very well</a:t>
            </a:r>
          </a:p>
          <a:p>
            <a:pPr lvl="0"/>
            <a:endParaRPr lang="en-GB" sz="1200" b="1" dirty="0" smtClean="0">
              <a:solidFill>
                <a:srgbClr val="FF0000"/>
              </a:solidFill>
            </a:endParaRPr>
          </a:p>
          <a:p>
            <a:pPr lvl="0"/>
            <a:endParaRPr lang="en-GB" sz="1200" dirty="0"/>
          </a:p>
          <a:p>
            <a:pPr lvl="0"/>
            <a:endParaRPr lang="en-GB" sz="1200" dirty="0"/>
          </a:p>
          <a:p>
            <a:endParaRPr lang="en-GB" sz="1400" b="1" dirty="0" smtClean="0">
              <a:solidFill>
                <a:srgbClr val="FF0000"/>
              </a:solidFill>
            </a:endParaRPr>
          </a:p>
          <a:p>
            <a:endParaRPr lang="en-GB" sz="1400" b="1" dirty="0">
              <a:solidFill>
                <a:srgbClr val="FF0000"/>
              </a:solidFill>
            </a:endParaRPr>
          </a:p>
          <a:p>
            <a:endParaRPr lang="en-GB" sz="1400" b="1" dirty="0" smtClean="0">
              <a:solidFill>
                <a:srgbClr val="FF0000"/>
              </a:solidFill>
            </a:endParaRPr>
          </a:p>
          <a:p>
            <a:endParaRPr lang="en-GB" sz="1400" b="1" dirty="0">
              <a:solidFill>
                <a:srgbClr val="FF0000"/>
              </a:solidFill>
            </a:endParaRPr>
          </a:p>
          <a:p>
            <a:endParaRPr lang="en-GB" sz="1400" b="1" dirty="0">
              <a:solidFill>
                <a:srgbClr val="FF0000"/>
              </a:solidFill>
            </a:endParaRPr>
          </a:p>
          <a:p>
            <a:endParaRPr lang="en-GB" dirty="0" smtClean="0"/>
          </a:p>
          <a:p>
            <a:endParaRPr lang="en-GB" sz="1400" b="1" dirty="0">
              <a:solidFill>
                <a:srgbClr val="FF0000"/>
              </a:solidFill>
            </a:endParaRPr>
          </a:p>
          <a:p>
            <a:endParaRPr lang="en-GB" sz="1400" b="1" dirty="0" smtClean="0">
              <a:solidFill>
                <a:srgbClr val="FF0000"/>
              </a:solidFill>
            </a:endParaRPr>
          </a:p>
          <a:p>
            <a:endParaRPr lang="en-GB" sz="1400" dirty="0">
              <a:solidFill>
                <a:srgbClr val="FF0000"/>
              </a:solidFill>
            </a:endParaRPr>
          </a:p>
          <a:p>
            <a:r>
              <a:rPr lang="en-GB" spc="-40" dirty="0" smtClean="0">
                <a:solidFill>
                  <a:srgbClr val="333333"/>
                </a:solidFill>
                <a:latin typeface="Arial" panose="020B0604020202020204" pitchFamily="34" charset="0"/>
                <a:ea typeface="Times New Roman" panose="02020603050405020304" pitchFamily="18" charset="0"/>
              </a:rPr>
              <a:t> </a:t>
            </a:r>
            <a:endParaRPr lang="en-GB" dirty="0"/>
          </a:p>
        </p:txBody>
      </p:sp>
    </p:spTree>
    <p:extLst>
      <p:ext uri="{BB962C8B-B14F-4D97-AF65-F5344CB8AC3E}">
        <p14:creationId xmlns:p14="http://schemas.microsoft.com/office/powerpoint/2010/main" val="38021779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Career panning wheel</a:t>
            </a:r>
            <a:endParaRPr lang="en-GB" dirty="0"/>
          </a:p>
        </p:txBody>
      </p:sp>
      <p:pic>
        <p:nvPicPr>
          <p:cNvPr id="4" name="Content Placeholder 3" descr="https://3.files.edl.io/4980/18/08/27/035745-2c85fcb5-b449-46a7-8ada-8617a5cee326.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28563" y="1383087"/>
            <a:ext cx="7080775" cy="4528763"/>
          </a:xfrm>
          <a:prstGeom prst="rect">
            <a:avLst/>
          </a:prstGeom>
          <a:noFill/>
          <a:ln>
            <a:noFill/>
          </a:ln>
        </p:spPr>
      </p:pic>
    </p:spTree>
    <p:extLst>
      <p:ext uri="{BB962C8B-B14F-4D97-AF65-F5344CB8AC3E}">
        <p14:creationId xmlns:p14="http://schemas.microsoft.com/office/powerpoint/2010/main" val="26462996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From the four main sections – choose a sub segment that you need to focus on</a:t>
            </a:r>
            <a:endParaRPr lang="en-GB" dirty="0"/>
          </a:p>
        </p:txBody>
      </p:sp>
      <p:pic>
        <p:nvPicPr>
          <p:cNvPr id="4" name="Content Placeholder 3" descr="CareerDevProcess.jpg (663×64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414066" y="2133599"/>
            <a:ext cx="5580731" cy="4235035"/>
          </a:xfrm>
          <a:prstGeom prst="rect">
            <a:avLst/>
          </a:prstGeom>
          <a:noFill/>
          <a:ln>
            <a:noFill/>
          </a:ln>
        </p:spPr>
      </p:pic>
    </p:spTree>
    <p:extLst>
      <p:ext uri="{BB962C8B-B14F-4D97-AF65-F5344CB8AC3E}">
        <p14:creationId xmlns:p14="http://schemas.microsoft.com/office/powerpoint/2010/main" val="31867362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18899" y="215964"/>
            <a:ext cx="7365744" cy="6771084"/>
          </a:xfrm>
          <a:prstGeom prst="rect">
            <a:avLst/>
          </a:prstGeom>
        </p:spPr>
        <p:txBody>
          <a:bodyPr wrap="square">
            <a:spAutoFit/>
          </a:bodyPr>
          <a:lstStyle/>
          <a:p>
            <a:r>
              <a:rPr lang="en-GB" sz="1400" dirty="0" smtClean="0">
                <a:latin typeface="Arial" panose="020B0604020202020204" pitchFamily="34" charset="0"/>
              </a:rPr>
              <a:t>For </a:t>
            </a:r>
            <a:r>
              <a:rPr lang="en-GB" sz="1400" dirty="0">
                <a:latin typeface="Arial" panose="020B0604020202020204" pitchFamily="34" charset="0"/>
              </a:rPr>
              <a:t>office </a:t>
            </a:r>
            <a:r>
              <a:rPr lang="en-GB" sz="1400" dirty="0" smtClean="0">
                <a:latin typeface="Arial" panose="020B0604020202020204" pitchFamily="34" charset="0"/>
              </a:rPr>
              <a:t>use/official use only                        The </a:t>
            </a:r>
            <a:r>
              <a:rPr lang="en-GB" sz="1400" dirty="0">
                <a:latin typeface="Arial" panose="020B0604020202020204" pitchFamily="34" charset="0"/>
              </a:rPr>
              <a:t>first letter of your </a:t>
            </a:r>
            <a:r>
              <a:rPr lang="en-GB" sz="1400" dirty="0" smtClean="0">
                <a:latin typeface="Arial" panose="020B0604020202020204" pitchFamily="34" charset="0"/>
              </a:rPr>
              <a:t> forename and surname</a:t>
            </a:r>
          </a:p>
          <a:p>
            <a:endParaRPr lang="en-GB" sz="1400" dirty="0">
              <a:latin typeface="Arial" panose="020B0604020202020204" pitchFamily="34" charset="0"/>
            </a:endParaRPr>
          </a:p>
          <a:p>
            <a:r>
              <a:rPr lang="en-GB" sz="1400" dirty="0" smtClean="0">
                <a:latin typeface="Arial" panose="020B0604020202020204" pitchFamily="34" charset="0"/>
              </a:rPr>
              <a:t>Forenames                                                      Your </a:t>
            </a:r>
            <a:r>
              <a:rPr lang="en-GB" sz="1400" dirty="0">
                <a:latin typeface="Arial" panose="020B0604020202020204" pitchFamily="34" charset="0"/>
              </a:rPr>
              <a:t>nearest or closest </a:t>
            </a:r>
            <a:r>
              <a:rPr lang="en-GB" sz="1400" dirty="0" smtClean="0">
                <a:latin typeface="Arial" panose="020B0604020202020204" pitchFamily="34" charset="0"/>
              </a:rPr>
              <a:t>relative</a:t>
            </a:r>
          </a:p>
          <a:p>
            <a:endParaRPr lang="en-GB" sz="1400" dirty="0">
              <a:latin typeface="Arial" panose="020B0604020202020204" pitchFamily="34" charset="0"/>
            </a:endParaRPr>
          </a:p>
          <a:p>
            <a:r>
              <a:rPr lang="en-GB" sz="1400" dirty="0" smtClean="0">
                <a:latin typeface="Arial" panose="020B0604020202020204" pitchFamily="34" charset="0"/>
              </a:rPr>
              <a:t>Signature                                                         Not applicable</a:t>
            </a:r>
          </a:p>
          <a:p>
            <a:endParaRPr lang="en-GB" sz="1400" dirty="0" smtClean="0">
              <a:latin typeface="Arial" panose="020B0604020202020204" pitchFamily="34" charset="0"/>
            </a:endParaRPr>
          </a:p>
          <a:p>
            <a:endParaRPr lang="en-GB" sz="1400" dirty="0">
              <a:latin typeface="Arial" panose="020B0604020202020204" pitchFamily="34" charset="0"/>
            </a:endParaRPr>
          </a:p>
          <a:p>
            <a:r>
              <a:rPr lang="en-GB" sz="1400" dirty="0">
                <a:latin typeface="Arial" panose="020B0604020202020204" pitchFamily="34" charset="0"/>
              </a:rPr>
              <a:t>Next of </a:t>
            </a:r>
            <a:r>
              <a:rPr lang="en-GB" sz="1400" dirty="0" smtClean="0">
                <a:latin typeface="Arial" panose="020B0604020202020204" pitchFamily="34" charset="0"/>
              </a:rPr>
              <a:t>kin                                                       Any </a:t>
            </a:r>
            <a:r>
              <a:rPr lang="en-GB" sz="1400" dirty="0">
                <a:latin typeface="Arial" panose="020B0604020202020204" pitchFamily="34" charset="0"/>
              </a:rPr>
              <a:t>family members who rely on you </a:t>
            </a:r>
            <a:r>
              <a:rPr lang="en-GB" sz="1400" dirty="0" smtClean="0">
                <a:latin typeface="Arial" panose="020B0604020202020204" pitchFamily="34" charset="0"/>
              </a:rPr>
              <a:t>for </a:t>
            </a:r>
          </a:p>
          <a:p>
            <a:r>
              <a:rPr lang="en-GB" sz="1400" dirty="0" smtClean="0">
                <a:latin typeface="Arial" panose="020B0604020202020204" pitchFamily="34" charset="0"/>
              </a:rPr>
              <a:t>                                                                                             financial support</a:t>
            </a:r>
          </a:p>
          <a:p>
            <a:endParaRPr lang="en-GB" sz="1400" dirty="0" smtClean="0">
              <a:latin typeface="Arial" panose="020B0604020202020204" pitchFamily="34" charset="0"/>
            </a:endParaRPr>
          </a:p>
          <a:p>
            <a:r>
              <a:rPr lang="en-GB" sz="1400" dirty="0" smtClean="0">
                <a:latin typeface="Arial" panose="020B0604020202020204" pitchFamily="34" charset="0"/>
              </a:rPr>
              <a:t>Title                                                                   Employment </a:t>
            </a:r>
            <a:r>
              <a:rPr lang="en-GB" sz="1400" dirty="0">
                <a:latin typeface="Arial" panose="020B0604020202020204" pitchFamily="34" charset="0"/>
              </a:rPr>
              <a:t>status </a:t>
            </a:r>
            <a:endParaRPr lang="en-GB" sz="1400" dirty="0" smtClean="0">
              <a:latin typeface="Arial" panose="020B0604020202020204" pitchFamily="34" charset="0"/>
            </a:endParaRPr>
          </a:p>
          <a:p>
            <a:endParaRPr lang="en-GB" sz="1400" dirty="0" smtClean="0">
              <a:latin typeface="Arial" panose="020B0604020202020204" pitchFamily="34" charset="0"/>
            </a:endParaRPr>
          </a:p>
          <a:p>
            <a:endParaRPr lang="en-GB" sz="1400" dirty="0">
              <a:latin typeface="Arial" panose="020B0604020202020204" pitchFamily="34" charset="0"/>
            </a:endParaRPr>
          </a:p>
          <a:p>
            <a:r>
              <a:rPr lang="en-GB" sz="1400" dirty="0">
                <a:latin typeface="Arial" panose="020B0604020202020204" pitchFamily="34" charset="0"/>
              </a:rPr>
              <a:t>Your National Insurance </a:t>
            </a:r>
            <a:r>
              <a:rPr lang="en-GB" sz="1400" dirty="0" smtClean="0">
                <a:latin typeface="Arial" panose="020B0604020202020204" pitchFamily="34" charset="0"/>
              </a:rPr>
              <a:t>Number                     </a:t>
            </a:r>
            <a:r>
              <a:rPr lang="en-GB" sz="1400" dirty="0">
                <a:latin typeface="Arial" panose="020B0604020202020204" pitchFamily="34" charset="0"/>
              </a:rPr>
              <a:t>Mr/Mrs/Ms/Miss, </a:t>
            </a:r>
            <a:r>
              <a:rPr lang="en-GB" sz="1400" dirty="0" err="1">
                <a:latin typeface="Arial" panose="020B0604020202020204" pitchFamily="34" charset="0"/>
              </a:rPr>
              <a:t>etc</a:t>
            </a:r>
            <a:endParaRPr lang="en-GB" sz="1400" dirty="0">
              <a:latin typeface="Arial" panose="020B0604020202020204" pitchFamily="34" charset="0"/>
            </a:endParaRPr>
          </a:p>
          <a:p>
            <a:endParaRPr lang="en-GB" sz="1400" dirty="0" smtClean="0">
              <a:latin typeface="Arial" panose="020B0604020202020204" pitchFamily="34" charset="0"/>
            </a:endParaRPr>
          </a:p>
          <a:p>
            <a:endParaRPr lang="en-GB" sz="1400" dirty="0" smtClean="0">
              <a:latin typeface="Arial" panose="020B0604020202020204" pitchFamily="34" charset="0"/>
            </a:endParaRPr>
          </a:p>
          <a:p>
            <a:endParaRPr lang="en-GB" sz="1400" dirty="0">
              <a:latin typeface="Arial" panose="020B0604020202020204" pitchFamily="34" charset="0"/>
            </a:endParaRPr>
          </a:p>
          <a:p>
            <a:r>
              <a:rPr lang="en-GB" sz="1400" dirty="0">
                <a:latin typeface="Arial" panose="020B0604020202020204" pitchFamily="34" charset="0"/>
              </a:rPr>
              <a:t>Are you employed, </a:t>
            </a:r>
            <a:r>
              <a:rPr lang="en-GB" sz="1400" dirty="0" smtClean="0">
                <a:latin typeface="Arial" panose="020B0604020202020204" pitchFamily="34" charset="0"/>
              </a:rPr>
              <a:t>unemployed,                    NI. No</a:t>
            </a:r>
            <a:endParaRPr lang="en-GB" sz="1400" dirty="0">
              <a:latin typeface="Arial" panose="020B0604020202020204" pitchFamily="34" charset="0"/>
            </a:endParaRPr>
          </a:p>
          <a:p>
            <a:r>
              <a:rPr lang="en-GB" sz="1400" dirty="0">
                <a:latin typeface="Arial" panose="020B0604020202020204" pitchFamily="34" charset="0"/>
              </a:rPr>
              <a:t>s</a:t>
            </a:r>
            <a:r>
              <a:rPr lang="en-GB" sz="1400" dirty="0" smtClean="0">
                <a:latin typeface="Arial" panose="020B0604020202020204" pitchFamily="34" charset="0"/>
              </a:rPr>
              <a:t>elf employed, a carer</a:t>
            </a:r>
          </a:p>
          <a:p>
            <a:endParaRPr lang="en-GB" sz="1400" dirty="0" smtClean="0">
              <a:latin typeface="Arial" panose="020B0604020202020204" pitchFamily="34" charset="0"/>
            </a:endParaRPr>
          </a:p>
          <a:p>
            <a:r>
              <a:rPr lang="en-GB" sz="1400" dirty="0" smtClean="0">
                <a:latin typeface="Arial" panose="020B0604020202020204" pitchFamily="34" charset="0"/>
              </a:rPr>
              <a:t>Marital status                                                    Your </a:t>
            </a:r>
            <a:r>
              <a:rPr lang="en-GB" sz="1400" dirty="0">
                <a:latin typeface="Arial" panose="020B0604020202020204" pitchFamily="34" charset="0"/>
              </a:rPr>
              <a:t>first names (not your surname or family</a:t>
            </a:r>
          </a:p>
          <a:p>
            <a:r>
              <a:rPr lang="en-GB" sz="1400" dirty="0">
                <a:latin typeface="Arial" panose="020B0604020202020204" pitchFamily="34" charset="0"/>
              </a:rPr>
              <a:t>name</a:t>
            </a:r>
            <a:r>
              <a:rPr lang="en-GB" sz="1400" dirty="0" smtClean="0">
                <a:latin typeface="Arial" panose="020B0604020202020204" pitchFamily="34" charset="0"/>
              </a:rPr>
              <a:t>)</a:t>
            </a:r>
          </a:p>
          <a:p>
            <a:endParaRPr lang="en-GB" sz="1400" dirty="0">
              <a:latin typeface="Arial" panose="020B0604020202020204" pitchFamily="34" charset="0"/>
            </a:endParaRPr>
          </a:p>
          <a:p>
            <a:r>
              <a:rPr lang="en-GB" sz="1400" dirty="0" smtClean="0">
                <a:latin typeface="Arial" panose="020B0604020202020204" pitchFamily="34" charset="0"/>
              </a:rPr>
              <a:t>Initials                                                               Say </a:t>
            </a:r>
            <a:r>
              <a:rPr lang="en-GB" sz="1400" dirty="0">
                <a:latin typeface="Arial" panose="020B0604020202020204" pitchFamily="34" charset="0"/>
              </a:rPr>
              <a:t>if you are single, married, in a civil</a:t>
            </a:r>
          </a:p>
          <a:p>
            <a:r>
              <a:rPr lang="en-GB" sz="1400" dirty="0" smtClean="0">
                <a:latin typeface="Arial" panose="020B0604020202020204" pitchFamily="34" charset="0"/>
              </a:rPr>
              <a:t>                                                                         partnership</a:t>
            </a:r>
            <a:r>
              <a:rPr lang="en-GB" sz="1400" dirty="0">
                <a:latin typeface="Arial" panose="020B0604020202020204" pitchFamily="34" charset="0"/>
              </a:rPr>
              <a:t>, divorced or </a:t>
            </a:r>
            <a:r>
              <a:rPr lang="en-GB" sz="1400" dirty="0" smtClean="0">
                <a:latin typeface="Arial" panose="020B0604020202020204" pitchFamily="34" charset="0"/>
              </a:rPr>
              <a:t>separated</a:t>
            </a:r>
          </a:p>
          <a:p>
            <a:endParaRPr lang="en-GB" sz="1400" dirty="0">
              <a:latin typeface="Arial" panose="020B0604020202020204" pitchFamily="34" charset="0"/>
            </a:endParaRPr>
          </a:p>
          <a:p>
            <a:r>
              <a:rPr lang="en-GB" sz="1400" dirty="0" smtClean="0">
                <a:latin typeface="Arial" panose="020B0604020202020204" pitchFamily="34" charset="0"/>
              </a:rPr>
              <a:t>NA                                                                       Not </a:t>
            </a:r>
            <a:r>
              <a:rPr lang="en-GB" sz="1400" dirty="0">
                <a:latin typeface="Arial" panose="020B0604020202020204" pitchFamily="34" charset="0"/>
              </a:rPr>
              <a:t>to be filled in. This section is completed </a:t>
            </a:r>
          </a:p>
          <a:p>
            <a:r>
              <a:rPr lang="en-GB" sz="1400" dirty="0" smtClean="0">
                <a:latin typeface="Arial" panose="020B0604020202020204" pitchFamily="34" charset="0"/>
              </a:rPr>
              <a:t>                                                                                               by the </a:t>
            </a:r>
            <a:r>
              <a:rPr lang="en-GB" sz="1400" dirty="0">
                <a:latin typeface="Arial" panose="020B0604020202020204" pitchFamily="34" charset="0"/>
              </a:rPr>
              <a:t>organisation</a:t>
            </a:r>
            <a:r>
              <a:rPr lang="en-GB" sz="1400" dirty="0" smtClean="0">
                <a:latin typeface="Arial" panose="020B0604020202020204" pitchFamily="34" charset="0"/>
              </a:rPr>
              <a:t>.</a:t>
            </a:r>
          </a:p>
          <a:p>
            <a:endParaRPr lang="en-GB" sz="1400" dirty="0">
              <a:latin typeface="Arial" panose="020B0604020202020204" pitchFamily="34" charset="0"/>
            </a:endParaRPr>
          </a:p>
          <a:p>
            <a:r>
              <a:rPr lang="en-GB" sz="1400" dirty="0" smtClean="0">
                <a:latin typeface="Arial" panose="020B0604020202020204" pitchFamily="34" charset="0"/>
              </a:rPr>
              <a:t>Dependants                                                    How you sign your name</a:t>
            </a:r>
            <a:endParaRPr lang="en-GB" sz="1400" dirty="0"/>
          </a:p>
        </p:txBody>
      </p:sp>
    </p:spTree>
    <p:extLst>
      <p:ext uri="{BB962C8B-B14F-4D97-AF65-F5344CB8AC3E}">
        <p14:creationId xmlns:p14="http://schemas.microsoft.com/office/powerpoint/2010/main" val="26426014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Making an application</a:t>
            </a:r>
            <a:endParaRPr lang="en-GB" dirty="0"/>
          </a:p>
        </p:txBody>
      </p:sp>
      <p:sp>
        <p:nvSpPr>
          <p:cNvPr id="3" name="Content Placeholder 2"/>
          <p:cNvSpPr>
            <a:spLocks noGrp="1"/>
          </p:cNvSpPr>
          <p:nvPr>
            <p:ph idx="1"/>
          </p:nvPr>
        </p:nvSpPr>
        <p:spPr>
          <a:xfrm>
            <a:off x="2589211" y="758171"/>
            <a:ext cx="9104999" cy="5959682"/>
          </a:xfrm>
        </p:spPr>
        <p:txBody>
          <a:bodyPr>
            <a:normAutofit fontScale="25000" lnSpcReduction="20000"/>
          </a:bodyPr>
          <a:lstStyle/>
          <a:p>
            <a:pPr marL="0" indent="0">
              <a:buNone/>
            </a:pPr>
            <a:endParaRPr lang="en-GB" sz="4500" dirty="0"/>
          </a:p>
          <a:p>
            <a:pPr marL="0" indent="0">
              <a:buNone/>
            </a:pPr>
            <a:r>
              <a:rPr lang="en-GB" sz="5600" dirty="0"/>
              <a:t> </a:t>
            </a:r>
          </a:p>
          <a:p>
            <a:r>
              <a:rPr lang="en-GB" sz="5600" i="1" dirty="0"/>
              <a:t>You have recently been made unemployed due to the business you worked for being forced to close due to the Covid-19 outbreak. You now have no income and you need to find work. You also want to help vulnerable people. You have seen several adverts for supermarkets looking for temporary delivery drivers to support the increased demand of supplies during the Covid-19 crisis</a:t>
            </a:r>
            <a:r>
              <a:rPr lang="en-GB" sz="5600" i="1" dirty="0" smtClean="0"/>
              <a:t>.</a:t>
            </a:r>
            <a:r>
              <a:rPr lang="en-GB" sz="5600" dirty="0"/>
              <a:t> </a:t>
            </a:r>
          </a:p>
          <a:p>
            <a:r>
              <a:rPr lang="en-GB" sz="5600" i="1" dirty="0"/>
              <a:t>Your task is to write a letter of application to </a:t>
            </a:r>
            <a:r>
              <a:rPr lang="en-GB" sz="5600" i="1" dirty="0" smtClean="0"/>
              <a:t>a local business </a:t>
            </a:r>
            <a:r>
              <a:rPr lang="en-GB" sz="5600" i="1" dirty="0"/>
              <a:t>explaining why you are </a:t>
            </a:r>
            <a:r>
              <a:rPr lang="en-GB" sz="5600" i="1" dirty="0" smtClean="0"/>
              <a:t>applying for a job role, </a:t>
            </a:r>
            <a:r>
              <a:rPr lang="en-GB" sz="5600" i="1" dirty="0"/>
              <a:t>what you can bring to the role, what experience you have and why you want to support the local community during the Covid-19 crisis. Write a persuasive application to the supermarket, persuading them to take you on during this difficult time</a:t>
            </a:r>
            <a:r>
              <a:rPr lang="en-GB" sz="5600" i="1" dirty="0" smtClean="0"/>
              <a:t>.</a:t>
            </a:r>
            <a:r>
              <a:rPr lang="en-GB" sz="5600" dirty="0"/>
              <a:t> </a:t>
            </a:r>
          </a:p>
          <a:p>
            <a:r>
              <a:rPr lang="en-GB" sz="5600" dirty="0"/>
              <a:t>Suggested word count 250-300 words.</a:t>
            </a:r>
          </a:p>
          <a:p>
            <a:pPr marL="0" indent="0">
              <a:buNone/>
            </a:pPr>
            <a:r>
              <a:rPr lang="en-GB" sz="5600" dirty="0"/>
              <a:t> </a:t>
            </a:r>
          </a:p>
          <a:p>
            <a:r>
              <a:rPr lang="en-GB" sz="7200" dirty="0">
                <a:solidFill>
                  <a:srgbClr val="FF0000"/>
                </a:solidFill>
              </a:rPr>
              <a:t>Things to consider</a:t>
            </a:r>
            <a:r>
              <a:rPr lang="en-GB" sz="7200" dirty="0" smtClean="0">
                <a:solidFill>
                  <a:srgbClr val="FF0000"/>
                </a:solidFill>
              </a:rPr>
              <a:t>:</a:t>
            </a:r>
            <a:r>
              <a:rPr lang="en-GB" sz="7200" dirty="0">
                <a:solidFill>
                  <a:srgbClr val="FF0000"/>
                </a:solidFill>
              </a:rPr>
              <a:t> </a:t>
            </a:r>
          </a:p>
          <a:p>
            <a:pPr lvl="0" fontAlgn="base"/>
            <a:r>
              <a:rPr lang="en-GB" sz="5600" dirty="0"/>
              <a:t>Presenting information on complex subjects clearly and concisely</a:t>
            </a:r>
          </a:p>
          <a:p>
            <a:pPr lvl="0" fontAlgn="base"/>
            <a:r>
              <a:rPr lang="en-GB" sz="5600" dirty="0"/>
              <a:t>Using a range of writing styles for different purposes</a:t>
            </a:r>
          </a:p>
          <a:p>
            <a:pPr lvl="0" fontAlgn="base"/>
            <a:r>
              <a:rPr lang="en-GB" sz="5600" dirty="0"/>
              <a:t>Using a range of sentence structures, including complex sentences, and paragraphs to organise written communication effectively</a:t>
            </a:r>
          </a:p>
          <a:p>
            <a:pPr lvl="0" fontAlgn="base"/>
            <a:r>
              <a:rPr lang="en-GB" sz="5600" dirty="0"/>
              <a:t>Punctuating written text using commas, apostrophes and inverted commas accurately</a:t>
            </a:r>
          </a:p>
          <a:p>
            <a:pPr lvl="0" fontAlgn="base"/>
            <a:r>
              <a:rPr lang="en-GB" sz="5600" dirty="0"/>
              <a:t>Ensuring written work is fit for purpose and audience, with accurate spelling and grammar that supports clear meaning in a range of text types.</a:t>
            </a:r>
          </a:p>
          <a:p>
            <a:pPr marL="0" indent="0">
              <a:buNone/>
            </a:pPr>
            <a:r>
              <a:rPr lang="en-GB" sz="4500" dirty="0"/>
              <a:t> </a:t>
            </a:r>
          </a:p>
          <a:p>
            <a:endParaRPr lang="en-GB" dirty="0"/>
          </a:p>
        </p:txBody>
      </p:sp>
    </p:spTree>
    <p:extLst>
      <p:ext uri="{BB962C8B-B14F-4D97-AF65-F5344CB8AC3E}">
        <p14:creationId xmlns:p14="http://schemas.microsoft.com/office/powerpoint/2010/main" val="1300655906"/>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981E1819CF9C248B61C0E4D9D0A5454" ma:contentTypeVersion="12" ma:contentTypeDescription="Create a new document." ma:contentTypeScope="" ma:versionID="2688d10b9e959f718e5f066470d55fcc">
  <xsd:schema xmlns:xsd="http://www.w3.org/2001/XMLSchema" xmlns:xs="http://www.w3.org/2001/XMLSchema" xmlns:p="http://schemas.microsoft.com/office/2006/metadata/properties" xmlns:ns3="0f018554-3278-4bdb-9f00-d23e665f071e" xmlns:ns4="466ec694-672e-4b5b-bf42-c12a70c56e68" targetNamespace="http://schemas.microsoft.com/office/2006/metadata/properties" ma:root="true" ma:fieldsID="da0105bf32fef25daae2ee5985677fbd" ns3:_="" ns4:_="">
    <xsd:import namespace="0f018554-3278-4bdb-9f00-d23e665f071e"/>
    <xsd:import namespace="466ec694-672e-4b5b-bf42-c12a70c56e6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AutoKeyPoints" minOccurs="0"/>
                <xsd:element ref="ns3:MediaServiceKeyPoints"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f018554-3278-4bdb-9f00-d23e665f071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66ec694-672e-4b5b-bf42-c12a70c56e68"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2A40CB6-49DB-4525-B925-892F24AB8C6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f018554-3278-4bdb-9f00-d23e665f071e"/>
    <ds:schemaRef ds:uri="466ec694-672e-4b5b-bf42-c12a70c56e6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C3EABF3-B0C6-4FA5-8935-58A4B2CAB94A}">
  <ds:schemaRefs>
    <ds:schemaRef ds:uri="http://schemas.microsoft.com/sharepoint/v3/contenttype/forms"/>
  </ds:schemaRefs>
</ds:datastoreItem>
</file>

<file path=customXml/itemProps3.xml><?xml version="1.0" encoding="utf-8"?>
<ds:datastoreItem xmlns:ds="http://schemas.openxmlformats.org/officeDocument/2006/customXml" ds:itemID="{E666FC5D-EE21-43CD-94AD-20E01F5217F0}">
  <ds:schemaRefs>
    <ds:schemaRef ds:uri="http://purl.org/dc/terms/"/>
    <ds:schemaRef ds:uri="http://www.w3.org/XML/1998/namespace"/>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http://purl.org/dc/dcmitype/"/>
    <ds:schemaRef ds:uri="466ec694-672e-4b5b-bf42-c12a70c56e68"/>
    <ds:schemaRef ds:uri="0f018554-3278-4bdb-9f00-d23e665f071e"/>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Wisp</Template>
  <TotalTime>106</TotalTime>
  <Words>835</Words>
  <Application>Microsoft Office PowerPoint</Application>
  <PresentationFormat>Widescreen</PresentationFormat>
  <Paragraphs>96</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Century Gothic</vt:lpstr>
      <vt:lpstr>Times New Roman</vt:lpstr>
      <vt:lpstr>Wingdings 3</vt:lpstr>
      <vt:lpstr>Wisp</vt:lpstr>
      <vt:lpstr>Workshop 2 – Careers </vt:lpstr>
      <vt:lpstr>10 things that waste time during the day/Career wheel/ language of forms</vt:lpstr>
      <vt:lpstr>  </vt:lpstr>
      <vt:lpstr>More time wasting activities…</vt:lpstr>
      <vt:lpstr>PowerPoint Presentation</vt:lpstr>
      <vt:lpstr>Career panning wheel</vt:lpstr>
      <vt:lpstr>From the four main sections – choose a sub segment that you need to focus on</vt:lpstr>
      <vt:lpstr>PowerPoint Presentation</vt:lpstr>
      <vt:lpstr>Making an application</vt:lpstr>
    </vt:vector>
  </TitlesOfParts>
  <Company>London Borough of Islington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Hill, Deborah</dc:creator>
  <cp:lastModifiedBy>Hill, Deborah</cp:lastModifiedBy>
  <cp:revision>12</cp:revision>
  <dcterms:created xsi:type="dcterms:W3CDTF">2021-06-30T16:00:53Z</dcterms:created>
  <dcterms:modified xsi:type="dcterms:W3CDTF">2021-06-30T17:47:52Z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0x0101002981E1819CF9C248B61C0E4D9D0A5454</vt:lpwstr>
  </property>
</Properties>
</file>