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21" r:id="rId6"/>
    <p:sldId id="357" r:id="rId7"/>
    <p:sldId id="358" r:id="rId8"/>
    <p:sldId id="381" r:id="rId9"/>
    <p:sldId id="370" r:id="rId10"/>
    <p:sldId id="396" r:id="rId11"/>
    <p:sldId id="397" r:id="rId12"/>
    <p:sldId id="398" r:id="rId13"/>
    <p:sldId id="371" r:id="rId14"/>
    <p:sldId id="399" r:id="rId15"/>
    <p:sldId id="400" r:id="rId16"/>
    <p:sldId id="401" r:id="rId17"/>
    <p:sldId id="382" r:id="rId18"/>
    <p:sldId id="384" r:id="rId19"/>
    <p:sldId id="387" r:id="rId20"/>
    <p:sldId id="388" r:id="rId21"/>
    <p:sldId id="389" r:id="rId22"/>
    <p:sldId id="383" r:id="rId23"/>
    <p:sldId id="392" r:id="rId24"/>
    <p:sldId id="393" r:id="rId25"/>
    <p:sldId id="394" r:id="rId26"/>
    <p:sldId id="386" r:id="rId27"/>
  </p:sldIdLst>
  <p:sldSz cx="9144000" cy="6858000" type="screen4x3"/>
  <p:notesSz cx="68199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548457"/>
    <a:srgbClr val="B9D300"/>
    <a:srgbClr val="0D6826"/>
    <a:srgbClr val="5B9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7666" autoAdjust="0"/>
  </p:normalViewPr>
  <p:slideViewPr>
    <p:cSldViewPr>
      <p:cViewPr varScale="1">
        <p:scale>
          <a:sx n="67" d="100"/>
          <a:sy n="67" d="100"/>
        </p:scale>
        <p:origin x="1061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290" y="-82"/>
      </p:cViewPr>
      <p:guideLst>
        <p:guide orient="horz" pos="312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047EBB8-5ADD-493F-A31C-A74B9A6381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BCFE219-47A2-460F-8AF5-3A0C98B6CC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6643E2C-D06D-4BCD-9624-48E6B66F5C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36625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</a:defRPr>
            </a:lvl1pPr>
          </a:lstStyle>
          <a:p>
            <a:r>
              <a:rPr lang="en-US" altLang="en-US"/>
              <a:t>Page </a:t>
            </a:r>
            <a:fld id="{228C66AD-24F7-4939-BDD1-FB17E6090E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D3EEA6E-6552-46CE-B30F-2701135CC7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BB65110-37A9-491D-B268-5E0BE1AE3C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3975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04 January 2013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00976A5-EE0C-4974-AEE2-44E473DD1A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71525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2318B44-004C-4540-9146-DA25A4BFFA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275"/>
            <a:ext cx="4997450" cy="440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65514E9-CCC9-4D0C-BFC1-34EFC051F3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625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659A1CB-FFF1-4680-A1E5-DC900D655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975" y="936625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</a:defRPr>
            </a:lvl1pPr>
          </a:lstStyle>
          <a:p>
            <a:fld id="{AF7DA020-CB60-4F94-8F18-086A1B8A62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72750E6-14CF-4F2E-A7D0-2F52BBA18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4E1C276-7E6F-49F4-92C0-48014073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6148" name="Date Placeholder 3">
            <a:extLst>
              <a:ext uri="{FF2B5EF4-FFF2-40B4-BE49-F238E27FC236}">
                <a16:creationId xmlns:a16="http://schemas.microsoft.com/office/drawing/2014/main" id="{6012EF17-C774-4724-B305-16699F5EAB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6149" name="Footer Placeholder 4">
            <a:extLst>
              <a:ext uri="{FF2B5EF4-FFF2-40B4-BE49-F238E27FC236}">
                <a16:creationId xmlns:a16="http://schemas.microsoft.com/office/drawing/2014/main" id="{8249E9E4-901E-4D8A-8588-8D0607DD5F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6150" name="Slide Number Placeholder 5">
            <a:extLst>
              <a:ext uri="{FF2B5EF4-FFF2-40B4-BE49-F238E27FC236}">
                <a16:creationId xmlns:a16="http://schemas.microsoft.com/office/drawing/2014/main" id="{E92C707C-3BFD-439A-9A4E-9837B01F7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09C5E4-9DBA-4463-A9B2-3C823E3D3A2D}" type="slidenum">
              <a:rPr lang="en-US" altLang="en-US" sz="1200">
                <a:latin typeface="Lucida Grande" pitchFamily="-28" charset="0"/>
              </a:rPr>
              <a:pPr/>
              <a:t>1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9875423-32E7-4811-BD24-83F194564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A97E01F-418C-4797-879F-AB46BC21F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911A4E88-2A13-462F-B1BB-28AD2D954C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8197" name="Footer Placeholder 4">
            <a:extLst>
              <a:ext uri="{FF2B5EF4-FFF2-40B4-BE49-F238E27FC236}">
                <a16:creationId xmlns:a16="http://schemas.microsoft.com/office/drawing/2014/main" id="{FCAB1D33-17AE-4019-A221-DCE5CD8589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8198" name="Slide Number Placeholder 5">
            <a:extLst>
              <a:ext uri="{FF2B5EF4-FFF2-40B4-BE49-F238E27FC236}">
                <a16:creationId xmlns:a16="http://schemas.microsoft.com/office/drawing/2014/main" id="{C1E4D5EA-4660-4A34-95E6-C36108C07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4362FD-88F3-48B7-B577-3A55A3F73B45}" type="slidenum">
              <a:rPr lang="en-US" altLang="en-US" sz="1200">
                <a:latin typeface="Lucida Grande" pitchFamily="-28" charset="0"/>
              </a:rPr>
              <a:pPr/>
              <a:t>2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463F793-D9D8-4F08-8DDD-8E72314A18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68AE11AE-6837-491D-980B-0C20B9A40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2292" name="Date Placeholder 3">
            <a:extLst>
              <a:ext uri="{FF2B5EF4-FFF2-40B4-BE49-F238E27FC236}">
                <a16:creationId xmlns:a16="http://schemas.microsoft.com/office/drawing/2014/main" id="{1C350D13-F475-4F3E-9756-5DA32BB83B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12293" name="Footer Placeholder 4">
            <a:extLst>
              <a:ext uri="{FF2B5EF4-FFF2-40B4-BE49-F238E27FC236}">
                <a16:creationId xmlns:a16="http://schemas.microsoft.com/office/drawing/2014/main" id="{FE6718FC-619D-4E6F-AC7C-4313275397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12294" name="Slide Number Placeholder 5">
            <a:extLst>
              <a:ext uri="{FF2B5EF4-FFF2-40B4-BE49-F238E27FC236}">
                <a16:creationId xmlns:a16="http://schemas.microsoft.com/office/drawing/2014/main" id="{13376D48-9078-4DBB-9C92-FDCAC14DA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B16E05-AEF5-46AC-8818-8634C9EDF72D}" type="slidenum">
              <a:rPr lang="en-US" altLang="en-US" sz="1200">
                <a:latin typeface="Lucida Grande" pitchFamily="-28" charset="0"/>
              </a:rPr>
              <a:pPr/>
              <a:t>5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CB76151-10AF-48C6-A53E-3A67EEEBFA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38AA2FC-EFC2-43DF-896C-2D802E312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Date Placeholder 3">
            <a:extLst>
              <a:ext uri="{FF2B5EF4-FFF2-40B4-BE49-F238E27FC236}">
                <a16:creationId xmlns:a16="http://schemas.microsoft.com/office/drawing/2014/main" id="{77951AA4-1273-436B-9545-F51B1C888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14341" name="Footer Placeholder 4">
            <a:extLst>
              <a:ext uri="{FF2B5EF4-FFF2-40B4-BE49-F238E27FC236}">
                <a16:creationId xmlns:a16="http://schemas.microsoft.com/office/drawing/2014/main" id="{01C6C92D-772B-429F-97EC-FDA5D9F9A4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5B9C2A43-25BC-4F77-84A4-C225949D8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DCF452-47DB-424D-987E-5AAF9B2FB064}" type="slidenum">
              <a:rPr lang="en-US" altLang="en-US" sz="1200">
                <a:latin typeface="Lucida Grande" pitchFamily="-28" charset="0"/>
              </a:rPr>
              <a:pPr/>
              <a:t>6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ADF45A5-A230-46F3-8E01-821ABD876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D7945AE-B6D9-4A6C-8482-53795D913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E8960037-534F-4992-9FC7-AC007C314F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20B46B16-E8D9-423A-B4EB-8B208C562A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B1EEB3BF-9AD0-4797-AA15-C07924CBF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D44418-B2B3-457F-8825-E09B16B57B42}" type="slidenum">
              <a:rPr lang="en-US" altLang="en-US" sz="1200">
                <a:latin typeface="Lucida Grande" pitchFamily="-28" charset="0"/>
              </a:rPr>
              <a:pPr/>
              <a:t>19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235610B-2C54-4C81-B99E-565BD2093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5C2945A-E31B-4D89-A296-09BEE7728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6FE97625-8777-40E0-9548-A27AEEAEAD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27653" name="Footer Placeholder 4">
            <a:extLst>
              <a:ext uri="{FF2B5EF4-FFF2-40B4-BE49-F238E27FC236}">
                <a16:creationId xmlns:a16="http://schemas.microsoft.com/office/drawing/2014/main" id="{22ACA01B-5541-497B-A6CA-8DCC15ED03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27654" name="Slide Number Placeholder 5">
            <a:extLst>
              <a:ext uri="{FF2B5EF4-FFF2-40B4-BE49-F238E27FC236}">
                <a16:creationId xmlns:a16="http://schemas.microsoft.com/office/drawing/2014/main" id="{FFBAB751-8B02-408A-B03D-E5E93DFE1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EDF9B4-A895-4575-ADDD-58441A96781F}" type="slidenum">
              <a:rPr lang="en-US" altLang="en-US" sz="1200">
                <a:latin typeface="Lucida Grande" pitchFamily="-28" charset="0"/>
              </a:rPr>
              <a:pPr/>
              <a:t>23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9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SL_Logo_Black+LtGreen">
            <a:extLst>
              <a:ext uri="{FF2B5EF4-FFF2-40B4-BE49-F238E27FC236}">
                <a16:creationId xmlns:a16="http://schemas.microsoft.com/office/drawing/2014/main" id="{F00D434F-B1C6-4771-B2DB-B0C5FD138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8013"/>
            <a:ext cx="27749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threadTitle">
            <a:extLst>
              <a:ext uri="{FF2B5EF4-FFF2-40B4-BE49-F238E27FC236}">
                <a16:creationId xmlns:a16="http://schemas.microsoft.com/office/drawing/2014/main" id="{2F45BCD2-EA37-4068-98F7-E7D90CA53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8" y="2205038"/>
            <a:ext cx="7772400" cy="5032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81300"/>
            <a:ext cx="7775575" cy="5032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3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908050"/>
            <a:ext cx="1943100" cy="482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5680075" cy="482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908050"/>
            <a:ext cx="7772400" cy="844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981200"/>
            <a:ext cx="3810000" cy="3752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30713" y="1981200"/>
            <a:ext cx="3810000" cy="375285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680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60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50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81200"/>
            <a:ext cx="3810000" cy="375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0713" y="1981200"/>
            <a:ext cx="3810000" cy="375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9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6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6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8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13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387AD6-88D4-4BE6-8184-6D190A199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08050"/>
            <a:ext cx="77724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DCEDB4-7E89-4A1D-BEA5-D7B89E349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1200"/>
            <a:ext cx="77724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9" descr="ISL_Logo_Black">
            <a:extLst>
              <a:ext uri="{FF2B5EF4-FFF2-40B4-BE49-F238E27FC236}">
                <a16:creationId xmlns:a16="http://schemas.microsoft.com/office/drawing/2014/main" id="{831B5F09-7CB2-468A-B0A2-8DF76194E4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81000"/>
            <a:ext cx="20907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thread">
            <a:extLst>
              <a:ext uri="{FF2B5EF4-FFF2-40B4-BE49-F238E27FC236}">
                <a16:creationId xmlns:a16="http://schemas.microsoft.com/office/drawing/2014/main" id="{191AA310-0BC4-4568-B06B-E478736E8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0725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Lucida Grande" pitchFamily="-2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Lucida Grande" pitchFamily="-2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Lucida Grande" pitchFamily="-2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theory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8">
            <a:extLst>
              <a:ext uri="{FF2B5EF4-FFF2-40B4-BE49-F238E27FC236}">
                <a16:creationId xmlns:a16="http://schemas.microsoft.com/office/drawing/2014/main" id="{2304E4E2-04A7-4B64-A3AF-621C957FE0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27162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4800" dirty="0">
                <a:solidFill>
                  <a:schemeClr val="bg1"/>
                </a:solidFill>
              </a:rPr>
              <a:t>Week </a:t>
            </a:r>
            <a:r>
              <a:rPr lang="en-GB" altLang="en-US" sz="4800" dirty="0" smtClean="0">
                <a:solidFill>
                  <a:schemeClr val="bg1"/>
                </a:solidFill>
              </a:rPr>
              <a:t>4 </a:t>
            </a:r>
            <a:r>
              <a:rPr lang="en-GB" altLang="en-US" sz="4800" dirty="0">
                <a:solidFill>
                  <a:schemeClr val="bg1"/>
                </a:solidFill>
              </a:rPr>
              <a:t>– reading skills</a:t>
            </a:r>
            <a:br>
              <a:rPr lang="en-GB" altLang="en-US" sz="4800" dirty="0">
                <a:solidFill>
                  <a:schemeClr val="bg1"/>
                </a:solidFill>
              </a:rPr>
            </a:br>
            <a:r>
              <a:rPr lang="en-GB" altLang="en-US" sz="4800" dirty="0">
                <a:solidFill>
                  <a:schemeClr val="bg1"/>
                </a:solidFill>
              </a:rPr>
              <a:t/>
            </a:r>
            <a:br>
              <a:rPr lang="en-GB" altLang="en-US" sz="4800" dirty="0">
                <a:solidFill>
                  <a:schemeClr val="bg1"/>
                </a:solidFill>
              </a:rPr>
            </a:br>
            <a:r>
              <a:rPr lang="en-GB" altLang="en-US" sz="4800" dirty="0">
                <a:solidFill>
                  <a:schemeClr val="bg1"/>
                </a:solidFill>
              </a:rPr>
              <a:t>- Methods of reading</a:t>
            </a:r>
            <a:br>
              <a:rPr lang="en-GB" altLang="en-US" sz="4800" dirty="0">
                <a:solidFill>
                  <a:schemeClr val="bg1"/>
                </a:solidFill>
              </a:rPr>
            </a:br>
            <a:r>
              <a:rPr lang="en-GB" altLang="en-US" sz="4800" dirty="0">
                <a:solidFill>
                  <a:schemeClr val="bg1"/>
                </a:solidFill>
              </a:rPr>
              <a:t>- Fact and opinion</a:t>
            </a:r>
            <a:endParaRPr lang="en-GB" altLang="en-US" sz="105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9A94C14-4C61-4FC7-B658-D18A7839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08050"/>
            <a:ext cx="7772400" cy="844550"/>
          </a:xfrm>
        </p:spPr>
        <p:txBody>
          <a:bodyPr/>
          <a:lstStyle/>
          <a:p>
            <a:r>
              <a:rPr lang="en-GB" altLang="en-US"/>
              <a:t>Fact and opinion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54090D9E-C003-43C4-8177-9B870F964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89138"/>
            <a:ext cx="7772400" cy="3752850"/>
          </a:xfrm>
        </p:spPr>
        <p:txBody>
          <a:bodyPr/>
          <a:lstStyle/>
          <a:p>
            <a:r>
              <a:rPr lang="en-GB" altLang="en-US" sz="2800"/>
              <a:t>Definition of fact?</a:t>
            </a:r>
          </a:p>
          <a:p>
            <a:r>
              <a:rPr lang="en-GB" altLang="en-US" sz="2800"/>
              <a:t>Definition of opinion?</a:t>
            </a:r>
          </a:p>
          <a:p>
            <a:r>
              <a:rPr lang="en-GB" altLang="en-US" sz="2800"/>
              <a:t>Areas where fact and opinion overlap or are difficult to identify/trust?</a:t>
            </a:r>
          </a:p>
          <a:p>
            <a:pPr lvl="1"/>
            <a:r>
              <a:rPr lang="en-GB" altLang="en-US" sz="2600"/>
              <a:t>using statistics selectively to prove your point</a:t>
            </a:r>
          </a:p>
          <a:p>
            <a:pPr lvl="1"/>
            <a:r>
              <a:rPr lang="en-GB" altLang="en-US" sz="2600"/>
              <a:t>ignoring facts that undermine your point</a:t>
            </a:r>
          </a:p>
          <a:p>
            <a:pPr lvl="1"/>
            <a:r>
              <a:rPr lang="en-GB" altLang="en-US" sz="2600"/>
              <a:t>advertising</a:t>
            </a:r>
          </a:p>
          <a:p>
            <a:endParaRPr lang="en-GB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TextBox1" r:id="rId2" imgW="7414200" imgH="3238560"/>
        </mc:Choice>
        <mc:Fallback>
          <p:control name="TextBox1" r:id="rId2" imgW="7414200" imgH="323856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7088" y="2636838"/>
                  <a:ext cx="7413625" cy="3240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2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opinions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TextBox1" r:id="rId2" imgW="7414200" imgH="3238560"/>
        </mc:Choice>
        <mc:Fallback>
          <p:control name="TextBox1" r:id="rId2" imgW="7414200" imgH="323856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7088" y="2636838"/>
                  <a:ext cx="7413625" cy="3240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511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 of a tricky fact/opinion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81200"/>
            <a:ext cx="7772400" cy="3680048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98% of dentists choose Colgate toothpaste *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400" dirty="0" smtClean="0"/>
              <a:t>* in a survey of 27 dentists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859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AE9BCB-5313-4569-A580-93D44C2A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Black History Month</a:t>
            </a:r>
          </a:p>
        </p:txBody>
      </p:sp>
      <p:pic>
        <p:nvPicPr>
          <p:cNvPr id="16387" name="Picture 5" descr="https://i.guim.co.uk/img/media/6f8adff2ba15d684f3d8ec4aebaf4f941ffb81fd/1946_466_6254_3753/master/6254.jpg?width=300&amp;quality=85&amp;auto=format&amp;fit=max&amp;s=f35160af48211f0e9ec7228b6f4ffec8">
            <a:extLst>
              <a:ext uri="{FF2B5EF4-FFF2-40B4-BE49-F238E27FC236}">
                <a16:creationId xmlns:a16="http://schemas.microsoft.com/office/drawing/2014/main" id="{39046D6B-607E-4899-83E0-922820DBAA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060575"/>
            <a:ext cx="2857500" cy="1714500"/>
          </a:xfrm>
          <a:noFill/>
        </p:spPr>
      </p:pic>
      <p:pic>
        <p:nvPicPr>
          <p:cNvPr id="16388" name="Picture 7" descr="Benjamin Zephaniah">
            <a:extLst>
              <a:ext uri="{FF2B5EF4-FFF2-40B4-BE49-F238E27FC236}">
                <a16:creationId xmlns:a16="http://schemas.microsoft.com/office/drawing/2014/main" id="{E1F287A2-EE30-4B18-B3A5-23B5CB20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>
            <a:extLst>
              <a:ext uri="{FF2B5EF4-FFF2-40B4-BE49-F238E27FC236}">
                <a16:creationId xmlns:a16="http://schemas.microsoft.com/office/drawing/2014/main" id="{5CB5B31C-BF8F-48ED-92C2-A109BEA9C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581525"/>
            <a:ext cx="5975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b="1"/>
              <a:t>Overall, which text has more facts and which has more opinion?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948DDE1F-840C-422A-8808-2DC0BC1A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5" b="10345"/>
          <a:stretch>
            <a:fillRect/>
          </a:stretch>
        </p:blipFill>
        <p:spPr bwMode="auto">
          <a:xfrm>
            <a:off x="125413" y="1196975"/>
            <a:ext cx="899953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id="{F9CB879E-8C69-41C4-9AF3-525D5502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81050"/>
            <a:ext cx="849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What did you find out about him and his life?</a:t>
            </a:r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EEA8260-9799-4560-8B76-CC67F9AC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Vocabulary from the interview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07E1E49-94BF-4E18-9871-1834E849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/>
              <a:t>Look at the following sentences and define the </a:t>
            </a:r>
            <a:r>
              <a:rPr lang="en-GB" altLang="en-US" sz="2800" u="sng"/>
              <a:t>underlined</a:t>
            </a:r>
            <a:r>
              <a:rPr lang="en-GB" altLang="en-US" sz="2800"/>
              <a:t> word(s). Use your knowledge and the context of the sentence to work it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27B3BC3-4164-408D-9F95-1A8FDA4D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A83F-577E-49F0-B6C2-9B97B528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z="2400"/>
              <a:t>The Bay Horse pub may have been </a:t>
            </a:r>
            <a:r>
              <a:rPr lang="en-GB" altLang="en-US" sz="2400" u="sng"/>
              <a:t>notorious</a:t>
            </a:r>
            <a:r>
              <a:rPr lang="en-GB" altLang="en-US" sz="2400"/>
              <a:t> for banning black people but it was not alone.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/>
              <a:t>… fresh from leading a successful </a:t>
            </a:r>
            <a:r>
              <a:rPr lang="en-GB" altLang="en-US" sz="2400" u="sng"/>
              <a:t>boycott</a:t>
            </a:r>
            <a:r>
              <a:rPr lang="en-GB" altLang="en-US" sz="2400"/>
              <a:t> of the city’s bus company.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/>
              <a:t>While the activists had been </a:t>
            </a:r>
            <a:r>
              <a:rPr lang="en-GB" altLang="en-US" sz="2400" u="sng"/>
              <a:t>triumphant</a:t>
            </a:r>
            <a:r>
              <a:rPr lang="en-GB" altLang="en-US" sz="2400"/>
              <a:t>, it was not without personal cost.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/>
              <a:t>The charges against him were dismissed … “I was </a:t>
            </a:r>
            <a:r>
              <a:rPr lang="en-GB" altLang="en-US" sz="2400" u="sng"/>
              <a:t>vindicated</a:t>
            </a:r>
            <a:r>
              <a:rPr lang="en-GB" altLang="en-US" sz="2400"/>
              <a:t>,” he says.</a:t>
            </a:r>
          </a:p>
          <a:p>
            <a:pPr marL="457200" indent="-457200"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7D52B08-FE60-405E-8975-09E03CF9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FFE5-3D02-4C96-8E15-D2357AA9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13" y="1989138"/>
            <a:ext cx="7772400" cy="3752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/>
              <a:t>5. … it is clear the decades have not </a:t>
            </a:r>
            <a:r>
              <a:rPr lang="en-GB" altLang="en-US" sz="2400" u="sng"/>
              <a:t>dimmed</a:t>
            </a:r>
            <a:r>
              <a:rPr lang="en-GB" altLang="en-US" sz="2400"/>
              <a:t> his satisfaction.</a:t>
            </a:r>
          </a:p>
          <a:p>
            <a:pPr marL="0" indent="0">
              <a:buFontTx/>
              <a:buNone/>
            </a:pPr>
            <a:r>
              <a:rPr lang="en-GB" altLang="en-US" sz="2400"/>
              <a:t>6. (He) was born … to a west African father (from whom he was </a:t>
            </a:r>
            <a:r>
              <a:rPr lang="en-GB" altLang="en-US" sz="2400" u="sng"/>
              <a:t>estranged</a:t>
            </a:r>
            <a:r>
              <a:rPr lang="en-GB" altLang="en-US" sz="2400"/>
              <a:t>)</a:t>
            </a:r>
          </a:p>
          <a:p>
            <a:pPr marL="0" indent="0">
              <a:buFontTx/>
              <a:buNone/>
            </a:pPr>
            <a:r>
              <a:rPr lang="en-GB" altLang="en-US" sz="2400"/>
              <a:t>7. While </a:t>
            </a:r>
            <a:r>
              <a:rPr lang="en-GB" altLang="en-US" sz="2400" u="sng"/>
              <a:t>caning</a:t>
            </a:r>
            <a:r>
              <a:rPr lang="en-GB" altLang="en-US" sz="2400"/>
              <a:t> him for a </a:t>
            </a:r>
            <a:r>
              <a:rPr lang="en-GB" altLang="en-US" sz="2400" u="sng"/>
              <a:t>misdemeanour</a:t>
            </a:r>
            <a:r>
              <a:rPr lang="en-GB" altLang="en-US" sz="2400"/>
              <a:t>, Stephenson’s teacher asked him …</a:t>
            </a:r>
          </a:p>
          <a:p>
            <a:pPr marL="0" indent="0">
              <a:buFontTx/>
              <a:buNone/>
            </a:pPr>
            <a:r>
              <a:rPr lang="en-GB" altLang="en-US" sz="2400"/>
              <a:t>8. Yet not everyone admired his </a:t>
            </a:r>
            <a:r>
              <a:rPr lang="en-GB" altLang="en-US" sz="2400" u="sng"/>
              <a:t>stance</a:t>
            </a:r>
            <a:r>
              <a:rPr lang="en-GB" altLang="en-US" sz="2400"/>
              <a:t> …</a:t>
            </a:r>
          </a:p>
          <a:p>
            <a:pPr marL="0" indent="0"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B37B01CC-0E9C-4355-97F7-D6FCC764A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24004" r="-79" b="18390"/>
          <a:stretch>
            <a:fillRect/>
          </a:stretch>
        </p:blipFill>
        <p:spPr bwMode="auto">
          <a:xfrm>
            <a:off x="114300" y="2060575"/>
            <a:ext cx="89995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3BBC1908-69DE-4128-B2C7-A189439B57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7772400" cy="649288"/>
          </a:xfrm>
        </p:spPr>
        <p:txBody>
          <a:bodyPr/>
          <a:lstStyle/>
          <a:p>
            <a:r>
              <a:rPr lang="en-GB" altLang="en-US" sz="3200"/>
              <a:t>Aims of the session</a:t>
            </a:r>
            <a:r>
              <a:rPr lang="en-GB" altLang="en-US" sz="2400" b="0"/>
              <a:t/>
            </a:r>
            <a:br>
              <a:rPr lang="en-GB" altLang="en-US" sz="2400" b="0"/>
            </a:br>
            <a:endParaRPr lang="en-GB" altLang="en-US" sz="2400" b="0"/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74B3781B-C2DB-4378-BFBA-0245DBFEA79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557338"/>
            <a:ext cx="8281987" cy="3465512"/>
          </a:xfrm>
        </p:spPr>
        <p:txBody>
          <a:bodyPr/>
          <a:lstStyle/>
          <a:p>
            <a:r>
              <a:rPr lang="en-GB" altLang="en-US" sz="2800"/>
              <a:t>Know the different methods of reading a text</a:t>
            </a:r>
          </a:p>
          <a:p>
            <a:r>
              <a:rPr lang="en-GB" altLang="en-US" sz="2800"/>
              <a:t>Be able to look at a text and identify facts/opinions</a:t>
            </a:r>
          </a:p>
          <a:p>
            <a:r>
              <a:rPr lang="en-GB" altLang="en-US" sz="2800"/>
              <a:t>Be able to discuss an issue using information from a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FD3C691-672A-4B98-955B-8209484C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Opinion from the editorial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262E121-5A43-46CB-8475-CDD2D97B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/>
              <a:t>Why does he say we need a Black History Month?</a:t>
            </a:r>
          </a:p>
          <a:p>
            <a:r>
              <a:rPr lang="en-GB" altLang="en-US" sz="2800"/>
              <a:t>What is his experience of racism?</a:t>
            </a:r>
          </a:p>
          <a:p>
            <a:r>
              <a:rPr lang="en-GB" altLang="en-US" sz="2800"/>
              <a:t>What does he say about racists now?</a:t>
            </a:r>
          </a:p>
          <a:p>
            <a:r>
              <a:rPr lang="en-GB" altLang="en-US" sz="2800"/>
              <a:t>Is the article balanced or one-sided?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11DCB62-D05C-4D0B-A05E-50304617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Writing prompted by quotes from the texts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2A262EE-3947-42B9-88E0-E4B25441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/>
              <a:t>“You can’t have true racial harmony without racial justice. So, you need to be disruptive.”</a:t>
            </a:r>
          </a:p>
          <a:p>
            <a:pPr lvl="1"/>
            <a:r>
              <a:rPr lang="en-GB" altLang="en-US" sz="2200"/>
              <a:t>Paul Stephenson</a:t>
            </a:r>
          </a:p>
          <a:p>
            <a:pPr lvl="1"/>
            <a:endParaRPr lang="en-GB" altLang="en-US" sz="2200"/>
          </a:p>
          <a:p>
            <a:r>
              <a:rPr lang="en-GB" altLang="en-US" sz="2400"/>
              <a:t>“The uprisings we see happening all over the world now are not happening in a vacuum. They are happening because history is being ignored – and ultimately, it’s all of our history.”</a:t>
            </a:r>
          </a:p>
          <a:p>
            <a:pPr lvl="1"/>
            <a:r>
              <a:rPr lang="en-GB" altLang="en-US" sz="2200"/>
              <a:t>Benjamin Zephaniah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F45240EE-174C-436C-BDFC-F3AC461E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Developing your reading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5A31-88AF-46F0-9C8A-88A346FC2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>
                <a:hlinkClick r:id="rId2"/>
              </a:rPr>
              <a:t>www.readtheory.org</a:t>
            </a:r>
            <a:endParaRPr lang="en-GB" sz="2800" dirty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B118024D-4C4A-4C91-B955-241AA35E46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7772400" cy="649288"/>
          </a:xfrm>
        </p:spPr>
        <p:txBody>
          <a:bodyPr/>
          <a:lstStyle/>
          <a:p>
            <a:r>
              <a:rPr lang="en-GB" altLang="en-US" sz="3200"/>
              <a:t>Aims of the session</a:t>
            </a:r>
            <a:r>
              <a:rPr lang="en-GB" altLang="en-US" sz="2400" b="0"/>
              <a:t/>
            </a:r>
            <a:br>
              <a:rPr lang="en-GB" altLang="en-US" sz="2400" b="0"/>
            </a:br>
            <a:endParaRPr lang="en-GB" altLang="en-US" sz="2400" b="0"/>
          </a:p>
        </p:txBody>
      </p:sp>
      <p:sp>
        <p:nvSpPr>
          <p:cNvPr id="26627" name="Content Placeholder 3">
            <a:extLst>
              <a:ext uri="{FF2B5EF4-FFF2-40B4-BE49-F238E27FC236}">
                <a16:creationId xmlns:a16="http://schemas.microsoft.com/office/drawing/2014/main" id="{3C647E41-E1C4-44E4-AADF-F96E3D5CF1A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557338"/>
            <a:ext cx="8281987" cy="3465512"/>
          </a:xfrm>
        </p:spPr>
        <p:txBody>
          <a:bodyPr/>
          <a:lstStyle/>
          <a:p>
            <a:r>
              <a:rPr lang="en-GB" altLang="en-US" sz="2800"/>
              <a:t>Know the different methods of reading a text</a:t>
            </a:r>
          </a:p>
          <a:p>
            <a:r>
              <a:rPr lang="en-GB" altLang="en-US" sz="2800"/>
              <a:t>Be able to look at a text and identify facts/opinions</a:t>
            </a:r>
          </a:p>
          <a:p>
            <a:r>
              <a:rPr lang="en-GB" altLang="en-US" sz="2800"/>
              <a:t>Be able to discuss an issue using information from a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7180B28-9395-4918-A411-96C76131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Black History Month</a:t>
            </a:r>
          </a:p>
        </p:txBody>
      </p:sp>
      <p:pic>
        <p:nvPicPr>
          <p:cNvPr id="9219" name="Picture 5" descr="https://i.guim.co.uk/img/media/6f8adff2ba15d684f3d8ec4aebaf4f941ffb81fd/1946_466_6254_3753/master/6254.jpg?width=300&amp;quality=85&amp;auto=format&amp;fit=max&amp;s=f35160af48211f0e9ec7228b6f4ffec8">
            <a:extLst>
              <a:ext uri="{FF2B5EF4-FFF2-40B4-BE49-F238E27FC236}">
                <a16:creationId xmlns:a16="http://schemas.microsoft.com/office/drawing/2014/main" id="{6DF81C5D-0658-4D5B-ADDF-5913A955E3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060575"/>
            <a:ext cx="2857500" cy="1714500"/>
          </a:xfrm>
          <a:noFill/>
        </p:spPr>
      </p:pic>
      <p:pic>
        <p:nvPicPr>
          <p:cNvPr id="9220" name="Picture 7" descr="Benjamin Zephaniah">
            <a:extLst>
              <a:ext uri="{FF2B5EF4-FFF2-40B4-BE49-F238E27FC236}">
                <a16:creationId xmlns:a16="http://schemas.microsoft.com/office/drawing/2014/main" id="{824DA708-82D1-4A8E-8151-33D1D841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F301900-302A-43DE-92C9-51A2E2DB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would you read …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BBF58F8-5918-4DAB-B9FD-D7B5B7AFE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800" dirty="0"/>
              <a:t>a dictionary?</a:t>
            </a:r>
          </a:p>
          <a:p>
            <a:pPr>
              <a:defRPr/>
            </a:pPr>
            <a:r>
              <a:rPr lang="en-GB" altLang="en-US" sz="2800" dirty="0"/>
              <a:t>a newspaper article?</a:t>
            </a:r>
          </a:p>
          <a:p>
            <a:pPr>
              <a:defRPr/>
            </a:pPr>
            <a:r>
              <a:rPr lang="en-GB" altLang="en-US" sz="2800" dirty="0"/>
              <a:t>the back cover of a book?</a:t>
            </a:r>
          </a:p>
          <a:p>
            <a:pPr>
              <a:defRPr/>
            </a:pPr>
            <a:r>
              <a:rPr lang="en-GB" altLang="en-US" sz="2800" dirty="0"/>
              <a:t>a menu?</a:t>
            </a:r>
          </a:p>
          <a:p>
            <a:pPr>
              <a:defRPr/>
            </a:pPr>
            <a:r>
              <a:rPr lang="en-GB" altLang="en-US" sz="2800" dirty="0"/>
              <a:t>a novel?</a:t>
            </a:r>
          </a:p>
          <a:p>
            <a:pPr>
              <a:defRPr/>
            </a:pPr>
            <a:r>
              <a:rPr lang="en-GB" altLang="en-US" sz="2800" dirty="0"/>
              <a:t>a college text book?</a:t>
            </a:r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C5D2150-A4F8-4804-BC26-0180BF37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Ways of reading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2D17428-097B-4A5C-B553-C2BEC99E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800" dirty="0"/>
              <a:t>Scanning</a:t>
            </a:r>
          </a:p>
          <a:p>
            <a:pPr>
              <a:defRPr/>
            </a:pPr>
            <a:r>
              <a:rPr lang="en-GB" altLang="en-US" sz="2800" dirty="0"/>
              <a:t>Skimming</a:t>
            </a:r>
          </a:p>
          <a:p>
            <a:pPr>
              <a:defRPr/>
            </a:pPr>
            <a:r>
              <a:rPr lang="en-GB" altLang="en-US" sz="2800" dirty="0"/>
              <a:t>Reading for detail</a:t>
            </a:r>
          </a:p>
          <a:p>
            <a:pPr>
              <a:defRPr/>
            </a:pPr>
            <a:endParaRPr lang="en-GB" altLang="en-US" sz="2800" dirty="0"/>
          </a:p>
          <a:p>
            <a:pPr marL="0" indent="0">
              <a:buFontTx/>
              <a:buNone/>
              <a:defRPr/>
            </a:pPr>
            <a:r>
              <a:rPr lang="en-GB" altLang="en-US" sz="2800" dirty="0"/>
              <a:t>We skim read to quickly get the gist of a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C8B1754-64C9-4EE1-951B-BADA50AA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Skim reading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80DE7E5-130E-4B6A-AA48-E1AF3321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800" dirty="0"/>
              <a:t>How do you skim read?</a:t>
            </a:r>
          </a:p>
          <a:p>
            <a:pPr>
              <a:defRPr/>
            </a:pPr>
            <a:r>
              <a:rPr lang="en-GB" altLang="en-US" sz="2800" dirty="0"/>
              <a:t>use layout features</a:t>
            </a:r>
          </a:p>
          <a:p>
            <a:pPr>
              <a:defRPr/>
            </a:pPr>
            <a:r>
              <a:rPr lang="en-GB" altLang="en-US" sz="2800" dirty="0"/>
              <a:t>read first and last paragraphs</a:t>
            </a:r>
          </a:p>
          <a:p>
            <a:pPr>
              <a:defRPr/>
            </a:pPr>
            <a:r>
              <a:rPr lang="en-GB" altLang="en-US" sz="2800" dirty="0"/>
              <a:t>read first sentence of each paragraph</a:t>
            </a:r>
          </a:p>
          <a:p>
            <a:pPr>
              <a:defRPr/>
            </a:pPr>
            <a:r>
              <a:rPr lang="en-GB" altLang="en-US" sz="2800" dirty="0"/>
              <a:t>look for key words (scanning)</a:t>
            </a:r>
          </a:p>
          <a:p>
            <a:pPr marL="0" indent="0">
              <a:buFontTx/>
              <a:buNone/>
              <a:defRPr/>
            </a:pP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14" t="13335" r="32437" b="6656"/>
          <a:stretch/>
        </p:blipFill>
        <p:spPr>
          <a:xfrm>
            <a:off x="539552" y="116632"/>
            <a:ext cx="4536504" cy="66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25" t="14668" r="31548" b="7990"/>
          <a:stretch/>
        </p:blipFill>
        <p:spPr>
          <a:xfrm>
            <a:off x="1835696" y="260648"/>
            <a:ext cx="4608512" cy="62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26" t="16002" r="32437" b="6656"/>
          <a:stretch/>
        </p:blipFill>
        <p:spPr>
          <a:xfrm>
            <a:off x="1187624" y="116632"/>
            <a:ext cx="5040560" cy="69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923f9c8a89db91deedc0feaac496db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88ae980ead7384b9621f9f0e7beff6c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D97C0E-C534-4FAF-B1A2-6AF12507D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82ABFF-4F86-4BF3-A25E-83CBD0D833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6E3AD-EF12-48BB-BB42-C8236C3FAD79}">
  <ds:schemaRefs>
    <ds:schemaRef ds:uri="http://purl.org/dc/dcmitype/"/>
    <ds:schemaRef ds:uri="864a162b-6542-4936-93da-60f3c2cf7848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da347e8-585c-4e63-a911-a81b04e8784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5747</TotalTime>
  <Words>540</Words>
  <Application>Microsoft Office PowerPoint</Application>
  <PresentationFormat>On-screen Show (4:3)</PresentationFormat>
  <Paragraphs>92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Lucida Grande</vt:lpstr>
      <vt:lpstr>Blank Presentation</vt:lpstr>
      <vt:lpstr>Week 4 – reading skills  - Methods of reading - Fact and opinion</vt:lpstr>
      <vt:lpstr>Aims of the session </vt:lpstr>
      <vt:lpstr>Black History Month</vt:lpstr>
      <vt:lpstr>How would you read …</vt:lpstr>
      <vt:lpstr>Ways of reading</vt:lpstr>
      <vt:lpstr>Skim reading</vt:lpstr>
      <vt:lpstr>PowerPoint Presentation</vt:lpstr>
      <vt:lpstr>PowerPoint Presentation</vt:lpstr>
      <vt:lpstr>PowerPoint Presentation</vt:lpstr>
      <vt:lpstr>Fact and opinion</vt:lpstr>
      <vt:lpstr>Examples of facts</vt:lpstr>
      <vt:lpstr>Examples of opinions</vt:lpstr>
      <vt:lpstr>An example of a tricky fact/opinion</vt:lpstr>
      <vt:lpstr>Black History Month</vt:lpstr>
      <vt:lpstr>PowerPoint Presentation</vt:lpstr>
      <vt:lpstr>Vocabulary from the interview</vt:lpstr>
      <vt:lpstr>PowerPoint Presentation</vt:lpstr>
      <vt:lpstr>PowerPoint Presentation</vt:lpstr>
      <vt:lpstr>PowerPoint Presentation</vt:lpstr>
      <vt:lpstr>Opinion from the editorial</vt:lpstr>
      <vt:lpstr>Writing prompted by quotes from the texts</vt:lpstr>
      <vt:lpstr>Developing your reading skills</vt:lpstr>
      <vt:lpstr>Aims of the session 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Name Surname 31 October 2006</dc:title>
  <dc:creator>乩歫椠䱡畳椀㸲㻸ꔿ㌋䬮ꍰ䞮誀圇짗꾬钒붤鏊꣊㥊揤鞁</dc:creator>
  <cp:lastModifiedBy>Robinson, Julie</cp:lastModifiedBy>
  <cp:revision>312</cp:revision>
  <cp:lastPrinted>2019-09-17T08:09:40Z</cp:lastPrinted>
  <dcterms:created xsi:type="dcterms:W3CDTF">2006-10-31T14:51:35Z</dcterms:created>
  <dcterms:modified xsi:type="dcterms:W3CDTF">2021-10-13T10:38:47Z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