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335" r:id="rId4"/>
    <p:sldId id="350" r:id="rId5"/>
    <p:sldId id="352" r:id="rId6"/>
    <p:sldId id="347" r:id="rId7"/>
    <p:sldId id="351" r:id="rId8"/>
    <p:sldId id="346" r:id="rId9"/>
    <p:sldId id="353" r:id="rId10"/>
    <p:sldId id="354" r:id="rId11"/>
    <p:sldId id="332" r:id="rId12"/>
    <p:sldId id="348" r:id="rId13"/>
    <p:sldId id="34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20/10/2021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There_is_-_there_are/Is_there_any...$_Are_there_any...$_rm699908vz" TargetMode="External"/><Relationship Id="rId2" Type="http://schemas.openxmlformats.org/officeDocument/2006/relationships/hyperlink" Target="https://www.liveworksheets.com/worksheets/en/English_as_a_Second_Language_(ESL)/A_few_-_a_little/A_few-A_little_fy1237768n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420357/esl-tefl/purpose-of-text-reading" TargetMode="External"/><Relationship Id="rId2" Type="http://schemas.openxmlformats.org/officeDocument/2006/relationships/hyperlink" Target="https://wordwall.net/resource/893107/types-and-purpose-of-tex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sbuk.org/web/app/uploads/2019/03/Entry-2-Reading-Sample-Paper-4-CA-v3-Dec17.pdf" TargetMode="External"/><Relationship Id="rId4" Type="http://schemas.openxmlformats.org/officeDocument/2006/relationships/hyperlink" Target="https://esbuk.org/web/online-resources/esol-skills-for-life-entry-2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349538/english/present-simple" TargetMode="External"/><Relationship Id="rId2" Type="http://schemas.openxmlformats.org/officeDocument/2006/relationships/hyperlink" Target="https://wordwall.net/resource/23393456/like-likes-simple-present-tens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veworksheets.com/worksheets/en/English_as_a_Second_Language_(ESL)/A_few_-_a_little/A_few,_a_little_ys1360139fm" TargetMode="External"/><Relationship Id="rId5" Type="http://schemas.openxmlformats.org/officeDocument/2006/relationships/hyperlink" Target="https://www.youtube.com/watch?v=WzZbCGxryIk" TargetMode="External"/><Relationship Id="rId4" Type="http://schemas.openxmlformats.org/officeDocument/2006/relationships/hyperlink" Target="https://www.liveworksheets.com/worksheets/en/English_as_a_Second_Language_(ESL)/There_is_-_there_are/There_is_-_There_are_%5E_a,_an,_some,_any_gy25424b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IDOnliWyew" TargetMode="External"/><Relationship Id="rId2" Type="http://schemas.openxmlformats.org/officeDocument/2006/relationships/hyperlink" Target="https://esol.britishcouncil.org/content/learners/grammar-and-vocabulary/vocabulary-and-spelling/healthy-eat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3JixwKwIHvw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Recap- Present continuous versus simple present tense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-countable and uncountable nouns-there is /there isn’t &amp; there are-there aren’t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Use ‘a </a:t>
            </a:r>
            <a:r>
              <a:rPr lang="en-GB" dirty="0"/>
              <a:t>few not too </a:t>
            </a:r>
            <a:r>
              <a:rPr lang="en-GB" dirty="0" smtClean="0"/>
              <a:t>many’, ‘a </a:t>
            </a:r>
            <a:r>
              <a:rPr lang="en-GB" dirty="0"/>
              <a:t>little not too </a:t>
            </a:r>
            <a:r>
              <a:rPr lang="en-GB" dirty="0" smtClean="0"/>
              <a:t>much’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Read the text and decide what their purposes are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46117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Purpose of the text</a:t>
            </a:r>
          </a:p>
          <a:p>
            <a:pPr marL="0" indent="0">
              <a:buNone/>
            </a:pPr>
            <a:r>
              <a:rPr lang="en-GB" b="1" dirty="0" smtClean="0"/>
              <a:t>What is the reason they wrote this text?</a:t>
            </a: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Fruit </a:t>
            </a:r>
            <a:r>
              <a:rPr lang="en-GB" b="1" dirty="0"/>
              <a:t>and </a:t>
            </a:r>
            <a:r>
              <a:rPr lang="en-GB" b="1" dirty="0" smtClean="0"/>
              <a:t>vegetables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 give information/ to inform</a:t>
            </a:r>
          </a:p>
          <a:p>
            <a:pPr marL="0" indent="0">
              <a:buNone/>
            </a:pPr>
            <a:r>
              <a:rPr lang="en-GB" dirty="0" smtClean="0"/>
              <a:t>To advise/to give advice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563" y="136873"/>
            <a:ext cx="3995207" cy="16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Homework </a:t>
            </a:r>
          </a:p>
          <a:p>
            <a:pPr marL="0" indent="0">
              <a:buNone/>
            </a:pPr>
            <a:r>
              <a:rPr lang="en-GB" dirty="0" smtClean="0"/>
              <a:t>a few- a little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https://www.liveworksheets.com/worksheets/en/English_as_a_Second_Language_(ESL)/A_few_-_</a:t>
            </a:r>
            <a:r>
              <a:rPr lang="en-GB" dirty="0" smtClean="0">
                <a:hlinkClick r:id="rId2"/>
              </a:rPr>
              <a:t>a_little/A_few-A_little_fy1237768nq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Is there?/are there?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https://www.liveworksheets.com/worksheets/</a:t>
            </a:r>
            <a:r>
              <a:rPr lang="en-GB" dirty="0" err="1">
                <a:hlinkClick r:id="rId3"/>
              </a:rPr>
              <a:t>en</a:t>
            </a:r>
            <a:r>
              <a:rPr lang="en-GB" dirty="0">
                <a:hlinkClick r:id="rId3"/>
              </a:rPr>
              <a:t>/</a:t>
            </a:r>
            <a:r>
              <a:rPr lang="en-GB" dirty="0" err="1">
                <a:hlinkClick r:id="rId3"/>
              </a:rPr>
              <a:t>English_as_a_Second_Language</a:t>
            </a:r>
            <a:r>
              <a:rPr lang="en-GB" dirty="0">
                <a:hlinkClick r:id="rId3"/>
              </a:rPr>
              <a:t>_(ESL)/There_is_-_</a:t>
            </a:r>
            <a:r>
              <a:rPr lang="en-GB" dirty="0" err="1">
                <a:hlinkClick r:id="rId3"/>
              </a:rPr>
              <a:t>there_are</a:t>
            </a:r>
            <a:r>
              <a:rPr lang="en-GB" dirty="0">
                <a:hlinkClick r:id="rId3"/>
              </a:rPr>
              <a:t>/</a:t>
            </a:r>
            <a:r>
              <a:rPr lang="en-GB" dirty="0" err="1">
                <a:hlinkClick r:id="rId3"/>
              </a:rPr>
              <a:t>Is_there_any</a:t>
            </a:r>
            <a:r>
              <a:rPr lang="en-GB" dirty="0">
                <a:hlinkClick r:id="rId3"/>
              </a:rPr>
              <a:t>...$_</a:t>
            </a:r>
            <a:r>
              <a:rPr lang="en-GB" dirty="0" err="1">
                <a:hlinkClick r:id="rId3"/>
              </a:rPr>
              <a:t>Are_there_any</a:t>
            </a:r>
            <a:r>
              <a:rPr lang="en-GB" dirty="0">
                <a:hlinkClick r:id="rId3"/>
              </a:rPr>
              <a:t>...$_</a:t>
            </a:r>
            <a:r>
              <a:rPr lang="en-GB" dirty="0" smtClean="0">
                <a:hlinkClick r:id="rId3"/>
              </a:rPr>
              <a:t>rm699908vz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77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3235" y="1627488"/>
            <a:ext cx="11051651" cy="3721209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To persuade</a:t>
            </a:r>
            <a:r>
              <a:rPr lang="en-GB" dirty="0" smtClean="0"/>
              <a:t>: to provide good reason for someone to do something</a:t>
            </a:r>
          </a:p>
          <a:p>
            <a:pPr marL="0" indent="0">
              <a:buNone/>
            </a:pPr>
            <a:r>
              <a:rPr lang="en-GB" u="sng" dirty="0" smtClean="0"/>
              <a:t>To instruct</a:t>
            </a:r>
            <a:r>
              <a:rPr lang="en-GB" dirty="0" smtClean="0"/>
              <a:t>: to tell or order someone to do something</a:t>
            </a:r>
          </a:p>
          <a:p>
            <a:pPr marL="0" indent="0">
              <a:buNone/>
            </a:pPr>
            <a:r>
              <a:rPr lang="en-GB" u="sng" dirty="0" smtClean="0"/>
              <a:t>To describe</a:t>
            </a:r>
            <a:r>
              <a:rPr lang="en-GB" dirty="0" smtClean="0"/>
              <a:t>: To write what something/somebody is like.</a:t>
            </a:r>
          </a:p>
          <a:p>
            <a:pPr marL="0" indent="0">
              <a:buNone/>
            </a:pPr>
            <a:r>
              <a:rPr lang="en-GB" u="sng" dirty="0" smtClean="0"/>
              <a:t>To inform</a:t>
            </a:r>
            <a:r>
              <a:rPr lang="en-GB" dirty="0" smtClean="0"/>
              <a:t>: to give information</a:t>
            </a:r>
          </a:p>
          <a:p>
            <a:pPr marL="0" indent="0">
              <a:buNone/>
            </a:pPr>
            <a:r>
              <a:rPr lang="en-GB" u="sng" dirty="0" smtClean="0"/>
              <a:t>To advise</a:t>
            </a:r>
            <a:r>
              <a:rPr lang="en-GB" dirty="0" smtClean="0"/>
              <a:t>: to recommend someone to do something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5307" y="282632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purpose of texts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05393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11051651" cy="5147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Type </a:t>
            </a:r>
            <a:r>
              <a:rPr lang="en-GB" dirty="0" smtClean="0"/>
              <a:t>and purpose of texts</a:t>
            </a:r>
            <a:endParaRPr lang="en-GB" dirty="0" smtClean="0">
              <a:hlinkClick r:id="rId2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wordwall.net/resource/893107/types-and-purpose-of-text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Purpose of text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wordwall.net/resource/420357/esl-tefl/purpose-of-text-reading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4"/>
              </a:rPr>
              <a:t>ESOL Skills for Life (Entry 2) - English Speaking Board (International) Ltd. (esbuk.org</a:t>
            </a:r>
            <a:r>
              <a:rPr lang="en-GB" dirty="0" smtClean="0">
                <a:hlinkClick r:id="rId4"/>
              </a:rPr>
              <a:t>)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5"/>
              </a:rPr>
              <a:t>Entry-2-Reading-Sample-Paper-4-CA-v3-Dec17.pdf (esbuk.org)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Texts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2487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425" y="2321781"/>
            <a:ext cx="10031896" cy="39677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</a:t>
            </a:r>
            <a:r>
              <a:rPr lang="en-GB" sz="3200" dirty="0" smtClean="0">
                <a:solidFill>
                  <a:srgbClr val="FF0000"/>
                </a:solidFill>
              </a:rPr>
              <a:t>was</a:t>
            </a:r>
            <a:r>
              <a:rPr lang="en-GB" sz="3200" dirty="0" smtClean="0"/>
              <a:t> the date </a:t>
            </a:r>
            <a:r>
              <a:rPr lang="en-GB" sz="3200" dirty="0" smtClean="0">
                <a:solidFill>
                  <a:srgbClr val="FF0000"/>
                </a:solidFill>
              </a:rPr>
              <a:t>yesterday</a:t>
            </a:r>
            <a:r>
              <a:rPr lang="en-GB" sz="3200" dirty="0" smtClean="0"/>
              <a:t>?</a:t>
            </a:r>
          </a:p>
          <a:p>
            <a:r>
              <a:rPr lang="en-GB" sz="3200" dirty="0" smtClean="0"/>
              <a:t>The eighteenth of October</a:t>
            </a:r>
          </a:p>
          <a:p>
            <a:r>
              <a:rPr lang="en-GB" sz="3200" dirty="0" smtClean="0"/>
              <a:t>18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October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36104" y="310099"/>
            <a:ext cx="8507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19/10/2021</a:t>
            </a:r>
          </a:p>
          <a:p>
            <a:r>
              <a:rPr lang="en-GB" sz="2800" dirty="0" smtClean="0"/>
              <a:t>The nineteenth of October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373" y="324027"/>
            <a:ext cx="10654749" cy="62994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Recap -simple present tense</a:t>
            </a: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://wordwall.net/resource/23393456/like-likes-simple-present-tense</a:t>
            </a:r>
            <a:endParaRPr lang="en-GB" dirty="0"/>
          </a:p>
          <a:p>
            <a:r>
              <a:rPr lang="en-GB" dirty="0">
                <a:hlinkClick r:id="rId3"/>
              </a:rPr>
              <a:t>https://wordwall.net/resource/23393760/live-lives-simple-present-tense</a:t>
            </a:r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wordwall.net/resource/12562649/whats-the-missing-word-extension</a:t>
            </a:r>
          </a:p>
          <a:p>
            <a:endParaRPr lang="en-GB" u="sng" dirty="0">
              <a:hlinkClick r:id="rId3"/>
            </a:endParaRPr>
          </a:p>
          <a:p>
            <a:pPr marL="0" indent="0">
              <a:buNone/>
            </a:pPr>
            <a:r>
              <a:rPr lang="en-GB" u="sng" dirty="0" smtClean="0">
                <a:solidFill>
                  <a:srgbClr val="FF0000"/>
                </a:solidFill>
                <a:hlinkClick r:id="rId3"/>
              </a:rPr>
              <a:t>Simple present versus present continuous</a:t>
            </a:r>
            <a:endParaRPr lang="en-GB" u="sng" dirty="0">
              <a:solidFill>
                <a:srgbClr val="FF0000"/>
              </a:solidFill>
              <a:hlinkClick r:id="rId3"/>
            </a:endParaRPr>
          </a:p>
          <a:p>
            <a:r>
              <a:rPr lang="en-GB" u="sng" dirty="0">
                <a:hlinkClick r:id="rId3"/>
              </a:rPr>
              <a:t>https://www.liveworksheets.com/worksheets/en/English_as_a_Second_Language_(ESL)/Present_simple_and_present_continuous/Present_Simple_vs_Present_Continuous_bv1700jq</a:t>
            </a:r>
          </a:p>
        </p:txBody>
      </p:sp>
    </p:spTree>
    <p:extLst>
      <p:ext uri="{BB962C8B-B14F-4D97-AF65-F5344CB8AC3E}">
        <p14:creationId xmlns:p14="http://schemas.microsoft.com/office/powerpoint/2010/main" val="147665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196" y="954157"/>
            <a:ext cx="10934190" cy="46486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Countable nouns 		      		uncountable nouns</a:t>
            </a:r>
          </a:p>
          <a:p>
            <a:pPr marL="0" indent="0">
              <a:buNone/>
            </a:pPr>
            <a:r>
              <a:rPr lang="en-GB" dirty="0" smtClean="0"/>
              <a:t>a/an  						some</a:t>
            </a:r>
          </a:p>
          <a:p>
            <a:pPr marL="0" indent="0">
              <a:buNone/>
            </a:pPr>
            <a:r>
              <a:rPr lang="en-GB" dirty="0" smtClean="0"/>
              <a:t>One						any (questions and negatives)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An apple    two apples	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Some apples		 	                       	some salt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There are </a:t>
            </a:r>
            <a:r>
              <a:rPr lang="en-GB" dirty="0"/>
              <a:t>some apple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</a:t>
            </a:r>
            <a:r>
              <a:rPr lang="en-GB" dirty="0">
                <a:solidFill>
                  <a:srgbClr val="0070C0"/>
                </a:solidFill>
              </a:rPr>
              <a:t>There is </a:t>
            </a:r>
            <a:r>
              <a:rPr lang="en-GB" dirty="0"/>
              <a:t>some </a:t>
            </a:r>
            <a:r>
              <a:rPr lang="en-GB" dirty="0" smtClean="0"/>
              <a:t>salt.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 aren’t </a:t>
            </a:r>
            <a:r>
              <a:rPr lang="en-GB" dirty="0" smtClean="0"/>
              <a:t>any apple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</a:t>
            </a:r>
            <a:r>
              <a:rPr lang="en-GB" dirty="0" smtClean="0">
                <a:solidFill>
                  <a:srgbClr val="0070C0"/>
                </a:solidFill>
              </a:rPr>
              <a:t>There isn’t </a:t>
            </a:r>
            <a:r>
              <a:rPr lang="en-GB" dirty="0" smtClean="0"/>
              <a:t>any salt.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 there </a:t>
            </a:r>
            <a:r>
              <a:rPr lang="en-GB" dirty="0" smtClean="0"/>
              <a:t>any apple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?			</a:t>
            </a:r>
            <a:r>
              <a:rPr lang="en-GB" dirty="0" smtClean="0">
                <a:solidFill>
                  <a:srgbClr val="0070C0"/>
                </a:solidFill>
              </a:rPr>
              <a:t>Is there </a:t>
            </a:r>
            <a:r>
              <a:rPr lang="en-GB" dirty="0" smtClean="0"/>
              <a:t>any salt?				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recap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1474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505" y="174567"/>
            <a:ext cx="11058881" cy="54282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Countable nouns    		   		uncountable nouns</a:t>
            </a:r>
          </a:p>
          <a:p>
            <a:pPr marL="0" indent="0">
              <a:buNone/>
            </a:pPr>
            <a:r>
              <a:rPr lang="en-GB" dirty="0" smtClean="0"/>
              <a:t>Some books						some water</a:t>
            </a:r>
          </a:p>
          <a:p>
            <a:pPr marL="0" indent="0">
              <a:buNone/>
            </a:pPr>
            <a:r>
              <a:rPr lang="en-GB" dirty="0"/>
              <a:t>There are/</a:t>
            </a:r>
            <a:r>
              <a:rPr lang="en-GB" strike="sngStrike" dirty="0"/>
              <a:t>is</a:t>
            </a:r>
            <a:r>
              <a:rPr lang="en-GB" dirty="0"/>
              <a:t> some book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/>
              <a:t>.	</a:t>
            </a:r>
            <a:r>
              <a:rPr lang="en-GB" dirty="0" smtClean="0"/>
              <a:t>			There is /</a:t>
            </a:r>
            <a:r>
              <a:rPr lang="en-GB" strike="sngStrike" dirty="0" smtClean="0"/>
              <a:t>are</a:t>
            </a:r>
            <a:r>
              <a:rPr lang="en-GB" dirty="0" smtClean="0"/>
              <a:t> some water.							</a:t>
            </a:r>
          </a:p>
          <a:p>
            <a:pPr marL="0" indent="0">
              <a:buNone/>
            </a:pPr>
            <a:r>
              <a:rPr lang="en-GB" dirty="0" smtClean="0"/>
              <a:t>Are/</a:t>
            </a:r>
            <a:r>
              <a:rPr lang="en-GB" strike="sngStrike" dirty="0" smtClean="0"/>
              <a:t>is</a:t>
            </a:r>
            <a:r>
              <a:rPr lang="en-GB" dirty="0" smtClean="0"/>
              <a:t> there any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?				Is/</a:t>
            </a:r>
            <a:r>
              <a:rPr lang="en-GB" strike="sngStrike" dirty="0" smtClean="0"/>
              <a:t>are</a:t>
            </a:r>
            <a:r>
              <a:rPr lang="en-GB" dirty="0" smtClean="0"/>
              <a:t> there any water?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strike="sngStrike" dirty="0" smtClean="0"/>
              <a:t>isn’t</a:t>
            </a:r>
            <a:r>
              <a:rPr lang="en-GB" dirty="0" smtClean="0"/>
              <a:t>/aren’t any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There </a:t>
            </a:r>
            <a:r>
              <a:rPr lang="en-GB" strike="sngStrike" dirty="0" smtClean="0"/>
              <a:t>isn’t</a:t>
            </a:r>
            <a:r>
              <a:rPr lang="en-GB" dirty="0" smtClean="0"/>
              <a:t>/aren’t any water.</a:t>
            </a:r>
          </a:p>
        </p:txBody>
      </p:sp>
    </p:spTree>
    <p:extLst>
      <p:ext uri="{BB962C8B-B14F-4D97-AF65-F5344CB8AC3E}">
        <p14:creationId xmlns:p14="http://schemas.microsoft.com/office/powerpoint/2010/main" val="98181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-isn’t for </a:t>
            </a:r>
            <a:r>
              <a:rPr lang="en-GB" dirty="0" err="1" smtClean="0"/>
              <a:t>uncountables</a:t>
            </a:r>
            <a:r>
              <a:rPr lang="en-GB" dirty="0" smtClean="0"/>
              <a:t>- done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Activity-done</a:t>
            </a:r>
            <a:endParaRPr lang="en-GB" dirty="0"/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HW-done</a:t>
            </a:r>
          </a:p>
          <a:p>
            <a:pPr marL="0" indent="0">
              <a:buNone/>
            </a:pPr>
            <a:r>
              <a:rPr lang="en-GB" u="sng" dirty="0">
                <a:hlinkClick r:id="rId4"/>
              </a:rPr>
              <a:t>https://www.liveworksheets.com/worksheets/en/English_as_a_Second_Language_(ESL)/There_is_-_there_are/There_is_-_There_are_%5E_a,_an,_some,_</a:t>
            </a:r>
            <a:r>
              <a:rPr lang="en-GB" u="sng" dirty="0" smtClean="0">
                <a:hlinkClick r:id="rId4"/>
              </a:rPr>
              <a:t>any_gy25424bs</a:t>
            </a: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Video- just a few not too many, just a little not too much</a:t>
            </a:r>
            <a:endParaRPr lang="en-GB" dirty="0"/>
          </a:p>
          <a:p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www.youtube.com/watch?v=WzZbCGxryIk</a:t>
            </a:r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Activity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https://www.liveworksheets.com/worksheets/en/English_as_a_Second_Language_(ESL)/A_few_-_a_little/A_few,_</a:t>
            </a:r>
            <a:r>
              <a:rPr lang="en-GB" dirty="0" smtClean="0">
                <a:hlinkClick r:id="rId6"/>
              </a:rPr>
              <a:t>a_little_ys1360139fm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4196" y="954157"/>
            <a:ext cx="10934190" cy="46486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/>
              <a:t>c</a:t>
            </a:r>
            <a:r>
              <a:rPr lang="en-GB" b="1" dirty="0" smtClean="0"/>
              <a:t>ountable nouns       		uncountable nouns</a:t>
            </a:r>
          </a:p>
          <a:p>
            <a:pPr marL="0" indent="0">
              <a:buNone/>
            </a:pPr>
            <a:r>
              <a:rPr lang="en-GB" dirty="0" smtClean="0"/>
              <a:t>How many?			</a:t>
            </a:r>
            <a:r>
              <a:rPr lang="en-GB" dirty="0"/>
              <a:t>	</a:t>
            </a:r>
            <a:r>
              <a:rPr lang="en-GB" dirty="0" smtClean="0"/>
              <a:t>how much?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a few					a little</a:t>
            </a:r>
          </a:p>
          <a:p>
            <a:pPr marL="0" indent="0">
              <a:buNone/>
            </a:pPr>
            <a:r>
              <a:rPr lang="en-GB" dirty="0"/>
              <a:t>n</a:t>
            </a:r>
            <a:r>
              <a:rPr lang="en-GB" dirty="0" smtClean="0"/>
              <a:t>ot too many			not too much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nouns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94936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46117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Read the text and answer the questions</a:t>
            </a:r>
          </a:p>
          <a:p>
            <a:pPr marL="0" indent="0">
              <a:buNone/>
            </a:pPr>
            <a:endParaRPr lang="en-GB" u="sng" dirty="0">
              <a:hlinkClick r:id="rId2"/>
            </a:endParaRPr>
          </a:p>
          <a:p>
            <a:pPr marL="0" indent="0">
              <a:buNone/>
            </a:pPr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</a:t>
            </a:r>
            <a:r>
              <a:rPr lang="en-GB" u="sng" dirty="0" smtClean="0">
                <a:hlinkClick r:id="rId2"/>
              </a:rPr>
              <a:t>esol.britishcouncil.org/content/learners/grammar-and-vocabulary/vocabulary-and-spelling/healthy-eating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More videos on </a:t>
            </a:r>
            <a:r>
              <a:rPr lang="en-GB" u="sng" dirty="0" err="1" smtClean="0"/>
              <a:t>countables</a:t>
            </a:r>
            <a:r>
              <a:rPr lang="en-GB" u="sng" dirty="0" smtClean="0"/>
              <a:t> and </a:t>
            </a:r>
            <a:r>
              <a:rPr lang="en-GB" u="sng" dirty="0" err="1" smtClean="0"/>
              <a:t>uncountables</a:t>
            </a:r>
            <a:r>
              <a:rPr lang="en-GB" u="sng" dirty="0" smtClean="0"/>
              <a:t>  </a:t>
            </a:r>
            <a:r>
              <a:rPr lang="en-GB" dirty="0" smtClean="0"/>
              <a:t>-done</a:t>
            </a:r>
          </a:p>
          <a:p>
            <a:pPr marL="0" indent="0">
              <a:buNone/>
            </a:pPr>
            <a:r>
              <a:rPr lang="en-GB" dirty="0" smtClean="0"/>
              <a:t>a/an  some/any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www.youtube.com/watch?v=MIDOnliWyew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Unit of mesuarement-2 loaf of bread</a:t>
            </a:r>
          </a:p>
          <a:p>
            <a:pPr marL="0" indent="0">
              <a:buNone/>
            </a:pPr>
            <a:r>
              <a:rPr lang="en-GB" u="sng" dirty="0">
                <a:hlinkClick r:id="rId4"/>
              </a:rPr>
              <a:t>https://</a:t>
            </a:r>
            <a:r>
              <a:rPr lang="en-GB" u="sng" dirty="0" smtClean="0">
                <a:hlinkClick r:id="rId4"/>
              </a:rPr>
              <a:t>www.youtube.com/watch?v=3JixwKwIHvw</a:t>
            </a:r>
            <a:endParaRPr lang="en-GB" u="sng" dirty="0" smtClean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6499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102" y="461177"/>
            <a:ext cx="10948284" cy="62497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Purpose of the text</a:t>
            </a:r>
          </a:p>
          <a:p>
            <a:pPr marL="0" indent="0">
              <a:buNone/>
            </a:pPr>
            <a:r>
              <a:rPr lang="en-GB" b="1" dirty="0" smtClean="0"/>
              <a:t>Why they wrote this text?</a:t>
            </a: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Fruit </a:t>
            </a:r>
            <a:r>
              <a:rPr lang="en-GB" b="1" dirty="0"/>
              <a:t>and </a:t>
            </a:r>
            <a:r>
              <a:rPr lang="en-GB" b="1" dirty="0" smtClean="0"/>
              <a:t>vegetables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should eat plenty of fruit </a:t>
            </a:r>
            <a:r>
              <a:rPr lang="en-GB" dirty="0" smtClean="0"/>
              <a:t>and vegetables at </a:t>
            </a:r>
            <a:r>
              <a:rPr lang="en-GB" dirty="0"/>
              <a:t>least </a:t>
            </a:r>
            <a:r>
              <a:rPr lang="en-GB" dirty="0" smtClean="0"/>
              <a:t>five portions </a:t>
            </a:r>
            <a:r>
              <a:rPr lang="en-GB" dirty="0"/>
              <a:t>every day. One </a:t>
            </a:r>
            <a:r>
              <a:rPr lang="en-GB" dirty="0" smtClean="0"/>
              <a:t>portion is </a:t>
            </a:r>
            <a:r>
              <a:rPr lang="en-GB" dirty="0"/>
              <a:t>80 grams (one apple or </a:t>
            </a:r>
            <a:r>
              <a:rPr lang="en-GB" dirty="0" smtClean="0"/>
              <a:t>three big </a:t>
            </a:r>
            <a:r>
              <a:rPr lang="en-GB" dirty="0"/>
              <a:t>spoons of vegetables). </a:t>
            </a:r>
            <a:r>
              <a:rPr lang="en-GB" dirty="0" smtClean="0"/>
              <a:t>The fruit </a:t>
            </a:r>
            <a:r>
              <a:rPr lang="en-GB" dirty="0"/>
              <a:t>and vegetables can </a:t>
            </a:r>
            <a:r>
              <a:rPr lang="en-GB" dirty="0" smtClean="0"/>
              <a:t>be fresh</a:t>
            </a:r>
            <a:r>
              <a:rPr lang="en-GB" dirty="0"/>
              <a:t>, frozen, tinned or dried (for example dried fruit). One of your portions can be a glass of unsweetened fruit juice(without extra sugar).Fruit and vegetables are important because they contain a </a:t>
            </a:r>
            <a:r>
              <a:rPr lang="en-GB" dirty="0" smtClean="0"/>
              <a:t>lot of </a:t>
            </a:r>
            <a:r>
              <a:rPr lang="en-GB" dirty="0"/>
              <a:t>vitamins and minerals to keep you healthy. They </a:t>
            </a:r>
            <a:r>
              <a:rPr lang="en-GB" dirty="0" smtClean="0"/>
              <a:t>also contain </a:t>
            </a:r>
            <a:r>
              <a:rPr lang="en-GB" dirty="0"/>
              <a:t>fibre, which helps you to digest your food </a:t>
            </a:r>
            <a:r>
              <a:rPr lang="en-GB" dirty="0" smtClean="0"/>
              <a:t>well.</a:t>
            </a:r>
            <a:endParaRPr lang="en-GB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4244" y="177969"/>
            <a:ext cx="3995207" cy="16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2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6131</TotalTime>
  <Words>703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               </vt:lpstr>
      <vt:lpstr>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316</cp:revision>
  <dcterms:created xsi:type="dcterms:W3CDTF">2021-05-21T00:07:32Z</dcterms:created>
  <dcterms:modified xsi:type="dcterms:W3CDTF">2021-10-20T16:08:42Z</dcterms:modified>
</cp:coreProperties>
</file>