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6" d="100"/>
          <a:sy n="76" d="100"/>
        </p:scale>
        <p:origin x="81"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0FB249-4707-4382-87B9-14D4062EC453}" type="datetimeFigureOut">
              <a:rPr lang="en-GB" smtClean="0"/>
              <a:t>15/03/2021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996DD-1457-4A31-BBAD-014CA3BEE3DD}" type="slidenum">
              <a:rPr lang="en-GB" smtClean="0"/>
              <a:t>‹#›</a:t>
            </a:fld>
            <a:endParaRPr lang="en-GB"/>
          </a:p>
        </p:txBody>
      </p:sp>
    </p:spTree>
    <p:extLst>
      <p:ext uri="{BB962C8B-B14F-4D97-AF65-F5344CB8AC3E}">
        <p14:creationId xmlns:p14="http://schemas.microsoft.com/office/powerpoint/2010/main" val="24086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6B349A0-DA4A-4C33-A345-65AD548195AB}" type="slidenum">
              <a:rPr lang="en-US" altLang="en-US" sz="1200" smtClean="0">
                <a:latin typeface="Lucida Grande" pitchFamily="-28" charset="0"/>
              </a:rPr>
              <a:pPr/>
              <a:t>2</a:t>
            </a:fld>
            <a:endParaRPr lang="en-US" altLang="en-US" sz="1200" smtClean="0">
              <a:latin typeface="Lucida Grande" pitchFamily="-2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As well as being about comments and complaints this slide also offers the opportunity to raise SAFEGUARDING awareness.  You can draw attention to the posters around the centre and offer an access point for people to come forward with abuse issues and be referred to the relevant support.</a:t>
            </a:r>
          </a:p>
        </p:txBody>
      </p:sp>
    </p:spTree>
    <p:extLst>
      <p:ext uri="{BB962C8B-B14F-4D97-AF65-F5344CB8AC3E}">
        <p14:creationId xmlns:p14="http://schemas.microsoft.com/office/powerpoint/2010/main" val="2818146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3208765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255182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52827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202870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1699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2356442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259577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298593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1" y="908050"/>
            <a:ext cx="10363200" cy="84455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24417" y="1981200"/>
            <a:ext cx="5080000" cy="3752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907617" y="1981201"/>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907617" y="3933826"/>
            <a:ext cx="5080000" cy="1800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24903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08501" y="3500440"/>
            <a:ext cx="10462921" cy="2093905"/>
          </a:xfrm>
        </p:spPr>
        <p:txBody>
          <a:bodyPr/>
          <a:lstStyle>
            <a:lvl1pPr marL="0" indent="0">
              <a:buNone/>
              <a:defRPr sz="2400" b="0"/>
            </a:lvl1pPr>
            <a:lvl2pPr>
              <a:buFont typeface="Wingdings" pitchFamily="2" charset="2"/>
              <a:buChar char="§"/>
              <a:defRPr sz="2000"/>
            </a:lvl2pPr>
            <a:lvl3pPr>
              <a:buFont typeface="Arial" pitchFamily="34" charset="0"/>
              <a:buChar char="•"/>
              <a:defRPr/>
            </a:lvl3pPr>
          </a:lstStyle>
          <a:p>
            <a:pPr lvl="0"/>
            <a:r>
              <a:rPr lang="en-US" smtClean="0"/>
              <a:t>Edit Master text styles</a:t>
            </a:r>
          </a:p>
          <a:p>
            <a:pPr lvl="1"/>
            <a:r>
              <a:rPr lang="en-US" smtClean="0"/>
              <a:t>Second level</a:t>
            </a:r>
          </a:p>
        </p:txBody>
      </p:sp>
      <p:sp>
        <p:nvSpPr>
          <p:cNvPr id="7" name="Title 6"/>
          <p:cNvSpPr>
            <a:spLocks noGrp="1"/>
          </p:cNvSpPr>
          <p:nvPr>
            <p:ph type="title"/>
          </p:nvPr>
        </p:nvSpPr>
        <p:spPr>
          <a:xfrm>
            <a:off x="908501" y="2571747"/>
            <a:ext cx="10462921" cy="928693"/>
          </a:xfrm>
        </p:spPr>
        <p:txBody>
          <a:bodyPr/>
          <a:lstStyle>
            <a:lvl1pPr>
              <a:defRPr lang="en-US" sz="3000" b="1" cap="all" baseline="0" smtClean="0">
                <a:solidFill>
                  <a:schemeClr val="accent1"/>
                </a:solidFill>
                <a:latin typeface="Arial" pitchFamily="34" charset="0"/>
                <a:ea typeface="+mn-ea"/>
                <a:cs typeface="+mn-cs"/>
              </a:defRPr>
            </a:lvl1pPr>
          </a:lstStyle>
          <a:p>
            <a:r>
              <a:rPr lang="en-US" smtClean="0"/>
              <a:t>Click to edit Master title style</a:t>
            </a:r>
            <a:endParaRPr lang="en-GB" dirty="0"/>
          </a:p>
        </p:txBody>
      </p:sp>
      <p:sp>
        <p:nvSpPr>
          <p:cNvPr id="2" name="Slide Number Placeholder 1"/>
          <p:cNvSpPr>
            <a:spLocks noGrp="1"/>
          </p:cNvSpPr>
          <p:nvPr>
            <p:ph type="sldNum" sz="quarter" idx="11"/>
          </p:nvPr>
        </p:nvSpPr>
        <p:spPr/>
        <p:txBody>
          <a:bodyPr/>
          <a:lstStyle/>
          <a:p>
            <a:fld id="{1752037A-4942-4206-937A-B7AB6E09D7C2}" type="slidenum">
              <a:rPr lang="en-GB" smtClean="0"/>
              <a:pPr/>
              <a:t>‹#›</a:t>
            </a:fld>
            <a:endParaRPr lang="en-GB" dirty="0"/>
          </a:p>
        </p:txBody>
      </p:sp>
    </p:spTree>
    <p:extLst>
      <p:ext uri="{BB962C8B-B14F-4D97-AF65-F5344CB8AC3E}">
        <p14:creationId xmlns:p14="http://schemas.microsoft.com/office/powerpoint/2010/main" val="12417692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294997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8F73D3-C31D-421C-A836-2ECFDD28B45D}" type="datetimeFigureOut">
              <a:rPr lang="en-GB" smtClean="0"/>
              <a:t>15/03/2021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1633718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8F73D3-C31D-421C-A836-2ECFDD28B45D}" type="datetimeFigureOut">
              <a:rPr lang="en-GB" smtClean="0"/>
              <a:t>15/03/2021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26259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8F73D3-C31D-421C-A836-2ECFDD28B45D}" type="datetimeFigureOut">
              <a:rPr lang="en-GB" smtClean="0"/>
              <a:t>15/03/2021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275213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8F73D3-C31D-421C-A836-2ECFDD28B45D}" type="datetimeFigureOut">
              <a:rPr lang="en-GB" smtClean="0"/>
              <a:t>15/03/2021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60065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F73D3-C31D-421C-A836-2ECFDD28B45D}" type="datetimeFigureOut">
              <a:rPr lang="en-GB" smtClean="0"/>
              <a:t>15/03/2021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4015501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8F73D3-C31D-421C-A836-2ECFDD28B45D}" type="datetimeFigureOut">
              <a:rPr lang="en-GB" smtClean="0"/>
              <a:t>15/03/2021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637707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F8F73D3-C31D-421C-A836-2ECFDD28B45D}" type="datetimeFigureOut">
              <a:rPr lang="en-GB" smtClean="0"/>
              <a:t>15/03/2021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A4E4FF-1C13-41E1-8982-9F943EA49A79}" type="slidenum">
              <a:rPr lang="en-GB" smtClean="0"/>
              <a:t>‹#›</a:t>
            </a:fld>
            <a:endParaRPr lang="en-GB"/>
          </a:p>
        </p:txBody>
      </p:sp>
    </p:spTree>
    <p:extLst>
      <p:ext uri="{BB962C8B-B14F-4D97-AF65-F5344CB8AC3E}">
        <p14:creationId xmlns:p14="http://schemas.microsoft.com/office/powerpoint/2010/main" val="3347863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8F73D3-C31D-421C-A836-2ECFDD28B45D}" type="datetimeFigureOut">
              <a:rPr lang="en-GB" smtClean="0"/>
              <a:t>15/03/2021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A4E4FF-1C13-41E1-8982-9F943EA49A79}" type="slidenum">
              <a:rPr lang="en-GB" smtClean="0"/>
              <a:t>‹#›</a:t>
            </a:fld>
            <a:endParaRPr lang="en-GB"/>
          </a:p>
        </p:txBody>
      </p:sp>
    </p:spTree>
    <p:extLst>
      <p:ext uri="{BB962C8B-B14F-4D97-AF65-F5344CB8AC3E}">
        <p14:creationId xmlns:p14="http://schemas.microsoft.com/office/powerpoint/2010/main" val="384772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3.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hyperlink" Target="http://images.google.co.uk/imgres?imgurl=http://www.bangitout.com/uploads/85cop.jpg&amp;imgrefurl=http://www.stormfront.org/forum/showthread.php?t=616278&amp;page=6&amp;usg=__z8hVypWv9hpkVNRTsi6807BRf4I=&amp;h=247&amp;w=223&amp;sz=51&amp;hl=en&amp;start=67&amp;um=1&amp;tbnid=1Swu6DPkHBDVMM:&amp;tbnh=110&amp;tbnw=99&amp;prev=/images?q=hassidic+jewish+man&amp;ndsp=18&amp;hl=en&amp;sa=N&amp;start=54&amp;um=1" TargetMode="Externa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Online Interview </a:t>
            </a:r>
            <a:r>
              <a:rPr lang="en-GB" dirty="0" smtClean="0"/>
              <a:t>Skills Pt </a:t>
            </a:r>
            <a:r>
              <a:rPr lang="en-GB" dirty="0" smtClean="0"/>
              <a:t>2</a:t>
            </a:r>
            <a:endParaRPr lang="en-GB" dirty="0"/>
          </a:p>
        </p:txBody>
      </p:sp>
      <p:sp>
        <p:nvSpPr>
          <p:cNvPr id="3" name="Subtitle 2"/>
          <p:cNvSpPr>
            <a:spLocks noGrp="1"/>
          </p:cNvSpPr>
          <p:nvPr>
            <p:ph type="subTitle" idx="1"/>
          </p:nvPr>
        </p:nvSpPr>
        <p:spPr/>
        <p:txBody>
          <a:bodyPr/>
          <a:lstStyle/>
          <a:p>
            <a:r>
              <a:rPr lang="en-GB" dirty="0" smtClean="0"/>
              <a:t>Online interview skills for a digital age</a:t>
            </a:r>
            <a:endParaRPr lang="en-GB" dirty="0"/>
          </a:p>
        </p:txBody>
      </p:sp>
    </p:spTree>
    <p:extLst>
      <p:ext uri="{BB962C8B-B14F-4D97-AF65-F5344CB8AC3E}">
        <p14:creationId xmlns:p14="http://schemas.microsoft.com/office/powerpoint/2010/main" val="2743915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834" y="836712"/>
            <a:ext cx="11604332" cy="1034618"/>
          </a:xfrm>
        </p:spPr>
        <p:txBody>
          <a:bodyPr>
            <a:normAutofit fontScale="90000"/>
          </a:bodyPr>
          <a:lstStyle/>
          <a:p>
            <a:r>
              <a:rPr lang="en-GB" b="1" dirty="0"/>
              <a:t>What do you think makes a good team?</a:t>
            </a:r>
            <a:r>
              <a:rPr lang="en-GB" dirty="0"/>
              <a:t/>
            </a:r>
            <a:br>
              <a:rPr lang="en-GB" dirty="0"/>
            </a:br>
            <a:endParaRPr lang="en-GB" dirty="0"/>
          </a:p>
        </p:txBody>
      </p:sp>
      <p:sp>
        <p:nvSpPr>
          <p:cNvPr id="3" name="Content Placeholder 2"/>
          <p:cNvSpPr>
            <a:spLocks noGrp="1"/>
          </p:cNvSpPr>
          <p:nvPr>
            <p:ph idx="1"/>
          </p:nvPr>
        </p:nvSpPr>
        <p:spPr>
          <a:xfrm>
            <a:off x="293834" y="2248786"/>
            <a:ext cx="11604185" cy="3223670"/>
          </a:xfrm>
        </p:spPr>
        <p:txBody>
          <a:bodyPr/>
          <a:lstStyle/>
          <a:p>
            <a:r>
              <a:rPr lang="en-GB" dirty="0" smtClean="0"/>
              <a:t>In </a:t>
            </a:r>
            <a:r>
              <a:rPr lang="en-GB" dirty="0"/>
              <a:t>any role you will be expected to work as part of a team and the interviewer needs to assess how well you relate to other people, what role you take in a group and whether you are able to focus on goals and targets.</a:t>
            </a:r>
          </a:p>
          <a:p>
            <a:pPr lvl="0"/>
            <a:endParaRPr lang="en-GB" dirty="0" smtClean="0"/>
          </a:p>
          <a:p>
            <a:pPr lvl="0"/>
            <a:r>
              <a:rPr lang="en-GB" dirty="0" smtClean="0"/>
              <a:t>Wherever </a:t>
            </a:r>
            <a:r>
              <a:rPr lang="en-GB" dirty="0"/>
              <a:t>possible, give examples of situations where you have demonstrated teamwork.</a:t>
            </a:r>
          </a:p>
          <a:p>
            <a:pPr lvl="0"/>
            <a:endParaRPr lang="en-GB" dirty="0" smtClean="0"/>
          </a:p>
          <a:p>
            <a:pPr lvl="0"/>
            <a:r>
              <a:rPr lang="en-GB" dirty="0" smtClean="0"/>
              <a:t>Indicate </a:t>
            </a:r>
            <a:r>
              <a:rPr lang="en-GB" dirty="0"/>
              <a:t>the personal qualities you used and how this helped the team to succeed.</a:t>
            </a:r>
          </a:p>
        </p:txBody>
      </p:sp>
    </p:spTree>
    <p:extLst>
      <p:ext uri="{BB962C8B-B14F-4D97-AF65-F5344CB8AC3E}">
        <p14:creationId xmlns:p14="http://schemas.microsoft.com/office/powerpoint/2010/main" val="2404962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Tell me about a difficult scenario at work and how you dealt with it:</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This </a:t>
            </a:r>
            <a:r>
              <a:rPr lang="en-GB" dirty="0"/>
              <a:t>question is to test how you cope under pressure as well as your problem solving and communication skills.  Good examples are where you:</a:t>
            </a:r>
          </a:p>
          <a:p>
            <a:pPr lvl="0"/>
            <a:endParaRPr lang="en-GB" dirty="0" smtClean="0"/>
          </a:p>
          <a:p>
            <a:pPr lvl="0"/>
            <a:r>
              <a:rPr lang="en-GB" dirty="0" smtClean="0"/>
              <a:t>Helped </a:t>
            </a:r>
            <a:r>
              <a:rPr lang="en-GB" dirty="0"/>
              <a:t>resolve or improve a difficult situation.</a:t>
            </a:r>
          </a:p>
          <a:p>
            <a:pPr lvl="0"/>
            <a:endParaRPr lang="en-GB" dirty="0" smtClean="0"/>
          </a:p>
          <a:p>
            <a:pPr lvl="0"/>
            <a:r>
              <a:rPr lang="en-GB" dirty="0" smtClean="0"/>
              <a:t>Were </a:t>
            </a:r>
            <a:r>
              <a:rPr lang="en-GB" dirty="0"/>
              <a:t>resilient in adverse conditions.</a:t>
            </a:r>
          </a:p>
          <a:p>
            <a:pPr lvl="0"/>
            <a:endParaRPr lang="en-GB" dirty="0" smtClean="0"/>
          </a:p>
          <a:p>
            <a:pPr lvl="0"/>
            <a:r>
              <a:rPr lang="en-GB" dirty="0" smtClean="0"/>
              <a:t>Showed </a:t>
            </a:r>
            <a:r>
              <a:rPr lang="en-GB" dirty="0"/>
              <a:t>emotional intelligence and cool-headedness.</a:t>
            </a:r>
          </a:p>
          <a:p>
            <a:endParaRPr lang="en-GB" dirty="0" smtClean="0"/>
          </a:p>
          <a:p>
            <a:r>
              <a:rPr lang="en-GB" dirty="0" smtClean="0"/>
              <a:t>Avoid </a:t>
            </a:r>
            <a:r>
              <a:rPr lang="en-GB" dirty="0"/>
              <a:t>any examples which still feel sensitive, because in a high-pressure interview situation, old emotions can easily resurface and throw you off balance</a:t>
            </a:r>
          </a:p>
        </p:txBody>
      </p:sp>
    </p:spTree>
    <p:extLst>
      <p:ext uri="{BB962C8B-B14F-4D97-AF65-F5344CB8AC3E}">
        <p14:creationId xmlns:p14="http://schemas.microsoft.com/office/powerpoint/2010/main" val="1071002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Why do you want this job?</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Your answer should reinforce why you are such a good fit for the job and then convey your enthusiasm for the role e.g</a:t>
            </a:r>
            <a:r>
              <a:rPr lang="en-GB" dirty="0" smtClean="0"/>
              <a:t>.</a:t>
            </a:r>
          </a:p>
          <a:p>
            <a:endParaRPr lang="en-GB" dirty="0"/>
          </a:p>
          <a:p>
            <a:pPr lvl="0"/>
            <a:r>
              <a:rPr lang="en-GB" dirty="0"/>
              <a:t>Good match between your skills and their requirements</a:t>
            </a:r>
          </a:p>
          <a:p>
            <a:pPr lvl="0"/>
            <a:endParaRPr lang="en-GB" dirty="0" smtClean="0"/>
          </a:p>
          <a:p>
            <a:pPr lvl="0"/>
            <a:r>
              <a:rPr lang="en-GB" dirty="0" smtClean="0"/>
              <a:t>Interested </a:t>
            </a:r>
            <a:r>
              <a:rPr lang="en-GB" dirty="0"/>
              <a:t>in the </a:t>
            </a:r>
            <a:r>
              <a:rPr lang="en-GB" dirty="0" smtClean="0"/>
              <a:t>product/market/sector</a:t>
            </a:r>
          </a:p>
          <a:p>
            <a:pPr lvl="0"/>
            <a:endParaRPr lang="en-GB" dirty="0"/>
          </a:p>
          <a:p>
            <a:pPr lvl="0"/>
            <a:r>
              <a:rPr lang="en-GB" dirty="0"/>
              <a:t>Company’s excellent reputation, exciting challenge etc</a:t>
            </a:r>
            <a:r>
              <a:rPr lang="en-GB" dirty="0" smtClean="0"/>
              <a:t>.</a:t>
            </a:r>
          </a:p>
          <a:p>
            <a:pPr lvl="0"/>
            <a:endParaRPr lang="en-GB" dirty="0"/>
          </a:p>
          <a:p>
            <a:pPr lvl="0"/>
            <a:r>
              <a:rPr lang="en-GB" dirty="0"/>
              <a:t>It isn’t very complimentary to say (even if it’s true) that you just need a job, or you want it because it’s local!</a:t>
            </a:r>
          </a:p>
          <a:p>
            <a:endParaRPr lang="en-GB" dirty="0"/>
          </a:p>
        </p:txBody>
      </p:sp>
    </p:spTree>
    <p:extLst>
      <p:ext uri="{BB962C8B-B14F-4D97-AF65-F5344CB8AC3E}">
        <p14:creationId xmlns:p14="http://schemas.microsoft.com/office/powerpoint/2010/main" val="4213056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834" y="356191"/>
            <a:ext cx="11604332" cy="2131828"/>
          </a:xfrm>
        </p:spPr>
        <p:txBody>
          <a:bodyPr>
            <a:normAutofit fontScale="90000"/>
          </a:bodyPr>
          <a:lstStyle/>
          <a:p>
            <a:r>
              <a:rPr lang="en-GB" b="1" dirty="0" smtClean="0"/>
              <a:t/>
            </a:r>
            <a:br>
              <a:rPr lang="en-GB" b="1" dirty="0" smtClean="0"/>
            </a:br>
            <a:r>
              <a:rPr lang="en-GB" b="1" dirty="0"/>
              <a:t/>
            </a:r>
            <a:br>
              <a:rPr lang="en-GB" b="1" dirty="0"/>
            </a:br>
            <a:r>
              <a:rPr lang="en-GB" dirty="0"/>
              <a:t>What would you do to ensure you gave excellent customer service to all our customers?</a:t>
            </a:r>
            <a:br>
              <a:rPr lang="en-GB" dirty="0"/>
            </a:br>
            <a:r>
              <a:rPr lang="en-GB" dirty="0"/>
              <a:t/>
            </a:r>
            <a:br>
              <a:rPr lang="en-GB" dirty="0"/>
            </a:br>
            <a:endParaRPr lang="en-GB" dirty="0"/>
          </a:p>
        </p:txBody>
      </p:sp>
      <p:sp>
        <p:nvSpPr>
          <p:cNvPr id="3" name="Content Placeholder 2"/>
          <p:cNvSpPr>
            <a:spLocks noGrp="1"/>
          </p:cNvSpPr>
          <p:nvPr>
            <p:ph idx="1"/>
          </p:nvPr>
        </p:nvSpPr>
        <p:spPr>
          <a:xfrm>
            <a:off x="293834" y="1945758"/>
            <a:ext cx="11604185" cy="3526698"/>
          </a:xfrm>
        </p:spPr>
        <p:txBody>
          <a:bodyPr>
            <a:normAutofit lnSpcReduction="10000"/>
          </a:bodyPr>
          <a:lstStyle/>
          <a:p>
            <a:endParaRPr lang="en-GB" dirty="0" smtClean="0"/>
          </a:p>
          <a:p>
            <a:endParaRPr lang="en-GB" dirty="0"/>
          </a:p>
          <a:p>
            <a:r>
              <a:rPr lang="en-GB" dirty="0" smtClean="0"/>
              <a:t>Your </a:t>
            </a:r>
            <a:r>
              <a:rPr lang="en-GB" dirty="0"/>
              <a:t>answer to this question </a:t>
            </a:r>
            <a:r>
              <a:rPr lang="en-GB" dirty="0" smtClean="0"/>
              <a:t>should demonstrate that </a:t>
            </a:r>
            <a:r>
              <a:rPr lang="en-GB" dirty="0"/>
              <a:t>you recognise how important it is to keep customers satisfied in any business</a:t>
            </a:r>
            <a:r>
              <a:rPr lang="en-GB" dirty="0" smtClean="0"/>
              <a:t>:</a:t>
            </a:r>
          </a:p>
          <a:p>
            <a:endParaRPr lang="en-GB" dirty="0"/>
          </a:p>
          <a:p>
            <a:pPr lvl="0"/>
            <a:r>
              <a:rPr lang="en-GB" dirty="0"/>
              <a:t>Give actual past work-related examples </a:t>
            </a:r>
            <a:r>
              <a:rPr lang="en-GB" dirty="0" smtClean="0"/>
              <a:t>of when you have delivered a good service or gone the extra mile wherever </a:t>
            </a:r>
            <a:r>
              <a:rPr lang="en-GB" dirty="0"/>
              <a:t>possible</a:t>
            </a:r>
            <a:r>
              <a:rPr lang="en-GB" dirty="0" smtClean="0"/>
              <a:t>.</a:t>
            </a:r>
          </a:p>
          <a:p>
            <a:pPr lvl="0"/>
            <a:endParaRPr lang="en-GB" dirty="0"/>
          </a:p>
          <a:p>
            <a:pPr lvl="0"/>
            <a:r>
              <a:rPr lang="en-GB" dirty="0"/>
              <a:t>Explain what you did in a previous role which resulted in satisfied customers.</a:t>
            </a:r>
          </a:p>
          <a:p>
            <a:pPr marL="0" indent="0">
              <a:buNone/>
            </a:pPr>
            <a:r>
              <a:rPr lang="en-GB" dirty="0"/>
              <a:t> </a:t>
            </a:r>
          </a:p>
          <a:p>
            <a:endParaRPr lang="en-GB" dirty="0"/>
          </a:p>
        </p:txBody>
      </p:sp>
    </p:spTree>
    <p:extLst>
      <p:ext uri="{BB962C8B-B14F-4D97-AF65-F5344CB8AC3E}">
        <p14:creationId xmlns:p14="http://schemas.microsoft.com/office/powerpoint/2010/main" val="2506964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752037A-4942-4206-937A-B7AB6E09D7C2}" type="slidenum">
              <a:rPr lang="en-GB" smtClean="0"/>
              <a:pPr/>
              <a:t>14</a:t>
            </a:fld>
            <a:endParaRPr lang="en-GB" dirty="0"/>
          </a:p>
        </p:txBody>
      </p:sp>
      <p:sp>
        <p:nvSpPr>
          <p:cNvPr id="5" name="Title 4"/>
          <p:cNvSpPr>
            <a:spLocks noGrp="1"/>
          </p:cNvSpPr>
          <p:nvPr>
            <p:ph type="title" idx="4294967295"/>
          </p:nvPr>
        </p:nvSpPr>
        <p:spPr>
          <a:xfrm>
            <a:off x="0" y="1216025"/>
            <a:ext cx="11604625" cy="687388"/>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Now choose another question and take it in turns to give your answer.</a:t>
            </a:r>
            <a:br>
              <a:rPr lang="en-GB" dirty="0" smtClean="0"/>
            </a:br>
            <a:r>
              <a:rPr lang="en-GB" dirty="0"/>
              <a:t/>
            </a:r>
            <a:br>
              <a:rPr lang="en-GB" dirty="0"/>
            </a:br>
            <a:endParaRPr lang="en-GB" dirty="0"/>
          </a:p>
        </p:txBody>
      </p:sp>
    </p:spTree>
    <p:extLst>
      <p:ext uri="{BB962C8B-B14F-4D97-AF65-F5344CB8AC3E}">
        <p14:creationId xmlns:p14="http://schemas.microsoft.com/office/powerpoint/2010/main" val="88374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2332038" y="95726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en-GB" altLang="en-US" sz="2800">
              <a:solidFill>
                <a:schemeClr val="tx1"/>
              </a:solidFill>
              <a:latin typeface="Comic Sans MS" panose="030F0702030302020204" pitchFamily="66" charset="0"/>
            </a:endParaRPr>
          </a:p>
        </p:txBody>
      </p:sp>
      <p:sp>
        <p:nvSpPr>
          <p:cNvPr id="20483" name="Rectangle 5"/>
          <p:cNvSpPr>
            <a:spLocks noGrp="1" noChangeArrowheads="1"/>
          </p:cNvSpPr>
          <p:nvPr>
            <p:ph type="title"/>
          </p:nvPr>
        </p:nvSpPr>
        <p:spPr/>
        <p:txBody>
          <a:bodyPr>
            <a:normAutofit fontScale="90000"/>
          </a:bodyPr>
          <a:lstStyle/>
          <a:p>
            <a:r>
              <a:rPr lang="en-GB" altLang="en-US" sz="4000" dirty="0" smtClean="0">
                <a:latin typeface="Comic Sans MS" panose="030F0702030302020204" pitchFamily="66" charset="0"/>
              </a:rPr>
              <a:t/>
            </a:r>
            <a:br>
              <a:rPr lang="en-GB" altLang="en-US" sz="4000" dirty="0" smtClean="0">
                <a:latin typeface="Comic Sans MS" panose="030F0702030302020204" pitchFamily="66" charset="0"/>
              </a:rPr>
            </a:br>
            <a:r>
              <a:rPr lang="en-GB" altLang="en-US" sz="4000" dirty="0" smtClean="0">
                <a:latin typeface="Comic Sans MS" panose="030F0702030302020204" pitchFamily="66" charset="0"/>
              </a:rPr>
              <a:t>Safeguarding </a:t>
            </a:r>
            <a:r>
              <a:rPr lang="en-GB" altLang="en-US" sz="4000" dirty="0">
                <a:latin typeface="Comic Sans MS" panose="030F0702030302020204" pitchFamily="66" charset="0"/>
              </a:rPr>
              <a:t/>
            </a:r>
            <a:br>
              <a:rPr lang="en-GB" altLang="en-US" sz="4000" dirty="0">
                <a:latin typeface="Comic Sans MS" panose="030F0702030302020204" pitchFamily="66" charset="0"/>
              </a:rPr>
            </a:br>
            <a:r>
              <a:rPr lang="en-GB" altLang="en-US" sz="4000" dirty="0" smtClean="0">
                <a:latin typeface="Comic Sans MS" panose="030F0702030302020204" pitchFamily="66" charset="0"/>
              </a:rPr>
              <a:t>Please</a:t>
            </a:r>
            <a:r>
              <a:rPr lang="en-GB" altLang="en-US" sz="4000" dirty="0">
                <a:latin typeface="Comic Sans MS" panose="030F0702030302020204" pitchFamily="66" charset="0"/>
              </a:rPr>
              <a:t>…</a:t>
            </a:r>
          </a:p>
        </p:txBody>
      </p:sp>
      <p:sp>
        <p:nvSpPr>
          <p:cNvPr id="20484" name="Text Box 6"/>
          <p:cNvSpPr txBox="1">
            <a:spLocks noChangeArrowheads="1"/>
          </p:cNvSpPr>
          <p:nvPr/>
        </p:nvSpPr>
        <p:spPr bwMode="auto">
          <a:xfrm>
            <a:off x="2116138" y="18923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en-GB" altLang="en-US" sz="2800">
              <a:solidFill>
                <a:schemeClr val="tx1"/>
              </a:solidFill>
              <a:latin typeface="Comic Sans MS" panose="030F0702030302020204" pitchFamily="66" charset="0"/>
            </a:endParaRPr>
          </a:p>
        </p:txBody>
      </p:sp>
      <p:sp>
        <p:nvSpPr>
          <p:cNvPr id="20485" name="Text Box 10"/>
          <p:cNvSpPr txBox="1">
            <a:spLocks noChangeArrowheads="1"/>
          </p:cNvSpPr>
          <p:nvPr/>
        </p:nvSpPr>
        <p:spPr bwMode="auto">
          <a:xfrm>
            <a:off x="2135189" y="2349500"/>
            <a:ext cx="33670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GB" altLang="en-US" sz="2800" u="sng" dirty="0">
                <a:solidFill>
                  <a:schemeClr val="tx1"/>
                </a:solidFill>
                <a:latin typeface="Comic Sans MS" panose="030F0702030302020204" pitchFamily="66" charset="0"/>
              </a:rPr>
              <a:t>Respect other people</a:t>
            </a:r>
            <a:r>
              <a:rPr lang="en-GB" altLang="en-US" sz="2800" b="1" dirty="0">
                <a:solidFill>
                  <a:schemeClr val="tx1"/>
                </a:solidFill>
                <a:latin typeface="Comic Sans MS" panose="030F0702030302020204" pitchFamily="66" charset="0"/>
              </a:rPr>
              <a:t> </a:t>
            </a:r>
          </a:p>
        </p:txBody>
      </p:sp>
      <p:sp>
        <p:nvSpPr>
          <p:cNvPr id="20486" name="Text Box 13"/>
          <p:cNvSpPr txBox="1">
            <a:spLocks noChangeArrowheads="1"/>
          </p:cNvSpPr>
          <p:nvPr/>
        </p:nvSpPr>
        <p:spPr bwMode="auto">
          <a:xfrm>
            <a:off x="2135189" y="3789364"/>
            <a:ext cx="4687887"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r>
              <a:rPr lang="en-GB" altLang="en-US" sz="2800" u="sng" dirty="0" smtClean="0">
                <a:solidFill>
                  <a:schemeClr val="tx1"/>
                </a:solidFill>
                <a:latin typeface="Comic Sans MS" panose="030F0702030302020204" pitchFamily="66" charset="0"/>
              </a:rPr>
              <a:t>Speak</a:t>
            </a:r>
            <a:r>
              <a:rPr lang="en-GB" altLang="en-US" sz="2800" dirty="0" smtClean="0">
                <a:solidFill>
                  <a:schemeClr val="tx1"/>
                </a:solidFill>
                <a:latin typeface="Comic Sans MS" panose="030F0702030302020204" pitchFamily="66" charset="0"/>
              </a:rPr>
              <a:t> </a:t>
            </a:r>
            <a:r>
              <a:rPr lang="en-GB" altLang="en-US" sz="2800" dirty="0">
                <a:solidFill>
                  <a:schemeClr val="tx1"/>
                </a:solidFill>
                <a:latin typeface="Comic Sans MS" panose="030F0702030302020204" pitchFamily="66" charset="0"/>
              </a:rPr>
              <a:t>to your teacher or the Centre </a:t>
            </a:r>
            <a:r>
              <a:rPr lang="en-GB" altLang="en-US" sz="2800" dirty="0" smtClean="0">
                <a:solidFill>
                  <a:schemeClr val="tx1"/>
                </a:solidFill>
                <a:latin typeface="Comic Sans MS" panose="030F0702030302020204" pitchFamily="66" charset="0"/>
              </a:rPr>
              <a:t>Manager </a:t>
            </a:r>
            <a:r>
              <a:rPr lang="en-GB" altLang="en-US" sz="2800" dirty="0">
                <a:solidFill>
                  <a:schemeClr val="tx1"/>
                </a:solidFill>
                <a:latin typeface="Comic Sans MS" panose="030F0702030302020204" pitchFamily="66" charset="0"/>
              </a:rPr>
              <a:t>if you have a </a:t>
            </a:r>
            <a:r>
              <a:rPr lang="en-GB" altLang="en-US" sz="2800" dirty="0" smtClean="0">
                <a:solidFill>
                  <a:schemeClr val="tx1"/>
                </a:solidFill>
                <a:latin typeface="Comic Sans MS" panose="030F0702030302020204" pitchFamily="66" charset="0"/>
              </a:rPr>
              <a:t>problem.</a:t>
            </a:r>
          </a:p>
          <a:p>
            <a:pPr>
              <a:spcBef>
                <a:spcPct val="0"/>
              </a:spcBef>
              <a:buClrTx/>
              <a:buSzTx/>
              <a:buFontTx/>
              <a:buNone/>
            </a:pPr>
            <a:r>
              <a:rPr lang="en-GB" altLang="en-US" sz="2800" dirty="0" smtClean="0">
                <a:solidFill>
                  <a:schemeClr val="tx1"/>
                </a:solidFill>
                <a:latin typeface="Comic Sans MS" panose="030F0702030302020204" pitchFamily="66" charset="0"/>
              </a:rPr>
              <a:t>The Safeguarding Officer is David Coleman who can be contacted on 07525387549</a:t>
            </a:r>
            <a:endParaRPr lang="en-GB" altLang="en-US" sz="2800" dirty="0">
              <a:solidFill>
                <a:schemeClr val="tx1"/>
              </a:solidFill>
              <a:latin typeface="Comic Sans MS" panose="030F0702030302020204" pitchFamily="66" charset="0"/>
            </a:endParaRPr>
          </a:p>
        </p:txBody>
      </p:sp>
      <p:pic>
        <p:nvPicPr>
          <p:cNvPr id="20487" name="Picture 24" descr="multicultu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9797" y="1330325"/>
            <a:ext cx="2303463" cy="2195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27" descr="two%20people%20talk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69374" y="4075519"/>
            <a:ext cx="237648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9320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752037A-4942-4206-937A-B7AB6E09D7C2}" type="slidenum">
              <a:rPr lang="en-GB" smtClean="0"/>
              <a:pPr/>
              <a:t>3</a:t>
            </a:fld>
            <a:endParaRPr lang="en-GB" dirty="0"/>
          </a:p>
        </p:txBody>
      </p:sp>
      <p:sp>
        <p:nvSpPr>
          <p:cNvPr id="3" name="Rectangle 2"/>
          <p:cNvSpPr/>
          <p:nvPr/>
        </p:nvSpPr>
        <p:spPr>
          <a:xfrm>
            <a:off x="3048000" y="2274838"/>
            <a:ext cx="6096000" cy="2862322"/>
          </a:xfrm>
          <a:prstGeom prst="rect">
            <a:avLst/>
          </a:prstGeom>
        </p:spPr>
        <p:txBody>
          <a:bodyPr>
            <a:spAutoFit/>
          </a:bodyPr>
          <a:lstStyle/>
          <a:p>
            <a:pPr>
              <a:buFont typeface="Arial" panose="020B0604020202020204" pitchFamily="34" charset="0"/>
              <a:buChar char="•"/>
            </a:pPr>
            <a:r>
              <a:rPr lang="en-US" dirty="0" smtClean="0">
                <a:solidFill>
                  <a:srgbClr val="000000"/>
                </a:solidFill>
                <a:latin typeface="Century Gothic" panose="020B0502020202020204" pitchFamily="34" charset="0"/>
              </a:rPr>
              <a:t>We actively promote British Values</a:t>
            </a:r>
          </a:p>
          <a:p>
            <a:pPr>
              <a:buFont typeface="Arial" panose="020B0604020202020204" pitchFamily="34" charset="0"/>
              <a:buChar char="•"/>
            </a:pPr>
            <a:endParaRPr lang="en-US" dirty="0">
              <a:solidFill>
                <a:srgbClr val="000000"/>
              </a:solidFill>
              <a:latin typeface="Century Gothic" panose="020B0502020202020204" pitchFamily="34" charset="0"/>
            </a:endParaRPr>
          </a:p>
          <a:p>
            <a:pPr>
              <a:buFont typeface="Arial" panose="020B0604020202020204" pitchFamily="34" charset="0"/>
              <a:buChar char="•"/>
            </a:pPr>
            <a:r>
              <a:rPr lang="en-US" dirty="0" smtClean="0">
                <a:solidFill>
                  <a:srgbClr val="000000"/>
                </a:solidFill>
                <a:latin typeface="Century Gothic" panose="020B0502020202020204" pitchFamily="34" charset="0"/>
              </a:rPr>
              <a:t>Democracy</a:t>
            </a:r>
            <a:endParaRPr lang="en-US" dirty="0">
              <a:solidFill>
                <a:srgbClr val="000000"/>
              </a:solidFill>
              <a:latin typeface="Century Gothic" panose="020B0502020202020204" pitchFamily="34" charset="0"/>
            </a:endParaRPr>
          </a:p>
          <a:p>
            <a:pPr>
              <a:buFont typeface="Arial" panose="020B0604020202020204" pitchFamily="34" charset="0"/>
              <a:buChar char="•"/>
            </a:pPr>
            <a:r>
              <a:rPr lang="en-US" dirty="0">
                <a:solidFill>
                  <a:srgbClr val="000000"/>
                </a:solidFill>
                <a:latin typeface="Century Gothic" panose="020B0502020202020204" pitchFamily="34" charset="0"/>
              </a:rPr>
              <a:t>The Rule of Law</a:t>
            </a:r>
          </a:p>
          <a:p>
            <a:pPr>
              <a:buFont typeface="Arial" panose="020B0604020202020204" pitchFamily="34" charset="0"/>
              <a:buChar char="•"/>
            </a:pPr>
            <a:r>
              <a:rPr lang="en-US" dirty="0">
                <a:solidFill>
                  <a:srgbClr val="000000"/>
                </a:solidFill>
                <a:latin typeface="Century Gothic" panose="020B0502020202020204" pitchFamily="34" charset="0"/>
              </a:rPr>
              <a:t>Individual Liberty</a:t>
            </a:r>
          </a:p>
          <a:p>
            <a:pPr>
              <a:buFont typeface="Arial" panose="020B0604020202020204" pitchFamily="34" charset="0"/>
              <a:buChar char="•"/>
            </a:pPr>
            <a:r>
              <a:rPr lang="en-US" dirty="0">
                <a:solidFill>
                  <a:srgbClr val="000000"/>
                </a:solidFill>
                <a:latin typeface="Century Gothic" panose="020B0502020202020204" pitchFamily="34" charset="0"/>
              </a:rPr>
              <a:t>Mutual Respect</a:t>
            </a:r>
          </a:p>
          <a:p>
            <a:pPr>
              <a:buFont typeface="Arial" panose="020B0604020202020204" pitchFamily="34" charset="0"/>
              <a:buChar char="•"/>
            </a:pPr>
            <a:r>
              <a:rPr lang="en-US" dirty="0">
                <a:solidFill>
                  <a:srgbClr val="000000"/>
                </a:solidFill>
                <a:latin typeface="Century Gothic" panose="020B0502020202020204" pitchFamily="34" charset="0"/>
              </a:rPr>
              <a:t>Tolerance of those of different faiths and beliefs</a:t>
            </a:r>
          </a:p>
          <a:p>
            <a:pPr>
              <a:buFont typeface="Arial" panose="020B0604020202020204" pitchFamily="34" charset="0"/>
              <a:buChar char="•"/>
            </a:pPr>
            <a:r>
              <a:rPr lang="en-US" dirty="0">
                <a:solidFill>
                  <a:srgbClr val="000000"/>
                </a:solidFill>
                <a:latin typeface="Century Gothic" panose="020B0502020202020204" pitchFamily="34" charset="0"/>
              </a:rPr>
              <a:t>Safeguarding policy</a:t>
            </a:r>
          </a:p>
          <a:p>
            <a:pPr>
              <a:buFont typeface="Arial" panose="020B0604020202020204" pitchFamily="34" charset="0"/>
              <a:buChar char="•"/>
            </a:pPr>
            <a:r>
              <a:rPr lang="en-US" dirty="0">
                <a:solidFill>
                  <a:srgbClr val="000000"/>
                </a:solidFill>
                <a:latin typeface="Century Gothic" panose="020B0502020202020204" pitchFamily="34" charset="0"/>
              </a:rPr>
              <a:t>Harassment and Bullying policy</a:t>
            </a:r>
          </a:p>
          <a:p>
            <a:pPr>
              <a:buFont typeface="Arial" panose="020B0604020202020204" pitchFamily="34" charset="0"/>
              <a:buChar char="•"/>
            </a:pPr>
            <a:r>
              <a:rPr lang="en-US" dirty="0">
                <a:solidFill>
                  <a:srgbClr val="000000"/>
                </a:solidFill>
                <a:latin typeface="Century Gothic" panose="020B0502020202020204" pitchFamily="34" charset="0"/>
              </a:rPr>
              <a:t>Computer Use policy which includes e-safety</a:t>
            </a:r>
            <a:endParaRPr lang="en-US" b="0" i="0"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1001332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031008_somalia_200"/>
          <p:cNvPicPr>
            <a:picLocks noChangeAspect="1" noChangeArrowheads="1"/>
          </p:cNvPicPr>
          <p:nvPr/>
        </p:nvPicPr>
        <p:blipFill>
          <a:blip r:embed="rId2">
            <a:extLst>
              <a:ext uri="{28A0092B-C50C-407E-A947-70E740481C1C}">
                <a14:useLocalDpi xmlns:a14="http://schemas.microsoft.com/office/drawing/2010/main" val="0"/>
              </a:ext>
            </a:extLst>
          </a:blip>
          <a:srcRect l="8716" r="8716"/>
          <a:stretch>
            <a:fillRect/>
          </a:stretch>
        </p:blipFill>
        <p:spPr bwMode="auto">
          <a:xfrm>
            <a:off x="1839914" y="1738275"/>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3" descr="4264"/>
          <p:cNvPicPr>
            <a:picLocks noChangeAspect="1" noChangeArrowheads="1"/>
          </p:cNvPicPr>
          <p:nvPr/>
        </p:nvPicPr>
        <p:blipFill>
          <a:blip r:embed="rId3">
            <a:extLst>
              <a:ext uri="{28A0092B-C50C-407E-A947-70E740481C1C}">
                <a14:useLocalDpi xmlns:a14="http://schemas.microsoft.com/office/drawing/2010/main" val="0"/>
              </a:ext>
            </a:extLst>
          </a:blip>
          <a:srcRect l="36749" t="14955" r="17255" b="42593"/>
          <a:stretch>
            <a:fillRect/>
          </a:stretch>
        </p:blipFill>
        <p:spPr bwMode="auto">
          <a:xfrm>
            <a:off x="3178176" y="1780806"/>
            <a:ext cx="13668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Punk_Hair"/>
          <p:cNvPicPr>
            <a:picLocks noChangeAspect="1" noChangeArrowheads="1"/>
          </p:cNvPicPr>
          <p:nvPr/>
        </p:nvPicPr>
        <p:blipFill>
          <a:blip r:embed="rId4">
            <a:extLst>
              <a:ext uri="{28A0092B-C50C-407E-A947-70E740481C1C}">
                <a14:useLocalDpi xmlns:a14="http://schemas.microsoft.com/office/drawing/2010/main" val="0"/>
              </a:ext>
            </a:extLst>
          </a:blip>
          <a:srcRect l="20000" r="6618" b="35588"/>
          <a:stretch>
            <a:fillRect/>
          </a:stretch>
        </p:blipFill>
        <p:spPr bwMode="auto">
          <a:xfrm>
            <a:off x="4564064" y="1818020"/>
            <a:ext cx="15843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descr="HijabREX_228x381"/>
          <p:cNvPicPr>
            <a:picLocks noChangeAspect="1" noChangeArrowheads="1"/>
          </p:cNvPicPr>
          <p:nvPr/>
        </p:nvPicPr>
        <p:blipFill>
          <a:blip r:embed="rId5">
            <a:extLst>
              <a:ext uri="{28A0092B-C50C-407E-A947-70E740481C1C}">
                <a14:useLocalDpi xmlns:a14="http://schemas.microsoft.com/office/drawing/2010/main" val="0"/>
              </a:ext>
            </a:extLst>
          </a:blip>
          <a:srcRect r="11771" b="26515"/>
          <a:stretch>
            <a:fillRect/>
          </a:stretch>
        </p:blipFill>
        <p:spPr bwMode="auto">
          <a:xfrm>
            <a:off x="6236551" y="1818020"/>
            <a:ext cx="136842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9" descr="young_congolese_man"/>
          <p:cNvPicPr>
            <a:picLocks noChangeAspect="1" noChangeArrowheads="1"/>
          </p:cNvPicPr>
          <p:nvPr/>
        </p:nvPicPr>
        <p:blipFill>
          <a:blip r:embed="rId6">
            <a:extLst>
              <a:ext uri="{28A0092B-C50C-407E-A947-70E740481C1C}">
                <a14:useLocalDpi xmlns:a14="http://schemas.microsoft.com/office/drawing/2010/main" val="0"/>
              </a:ext>
            </a:extLst>
          </a:blip>
          <a:srcRect b="7622"/>
          <a:stretch>
            <a:fillRect/>
          </a:stretch>
        </p:blipFill>
        <p:spPr bwMode="auto">
          <a:xfrm>
            <a:off x="7693138" y="1860550"/>
            <a:ext cx="1376362"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1" descr="indian-woman"/>
          <p:cNvPicPr>
            <a:picLocks noChangeAspect="1" noChangeArrowheads="1"/>
          </p:cNvPicPr>
          <p:nvPr/>
        </p:nvPicPr>
        <p:blipFill>
          <a:blip r:embed="rId7">
            <a:extLst>
              <a:ext uri="{28A0092B-C50C-407E-A947-70E740481C1C}">
                <a14:useLocalDpi xmlns:a14="http://schemas.microsoft.com/office/drawing/2010/main" val="0"/>
              </a:ext>
            </a:extLst>
          </a:blip>
          <a:srcRect l="30058" r="34114" b="62383"/>
          <a:stretch>
            <a:fillRect/>
          </a:stretch>
        </p:blipFill>
        <p:spPr bwMode="auto">
          <a:xfrm>
            <a:off x="9157662" y="1738275"/>
            <a:ext cx="13604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5" descr="man%20in%20black"/>
          <p:cNvPicPr>
            <a:picLocks noChangeAspect="1" noChangeArrowheads="1"/>
          </p:cNvPicPr>
          <p:nvPr/>
        </p:nvPicPr>
        <p:blipFill>
          <a:blip r:embed="rId8">
            <a:extLst>
              <a:ext uri="{28A0092B-C50C-407E-A947-70E740481C1C}">
                <a14:useLocalDpi xmlns:a14="http://schemas.microsoft.com/office/drawing/2010/main" val="0"/>
              </a:ext>
            </a:extLst>
          </a:blip>
          <a:srcRect l="19821" t="13702" r="45171" b="18326"/>
          <a:stretch>
            <a:fillRect/>
          </a:stretch>
        </p:blipFill>
        <p:spPr bwMode="auto">
          <a:xfrm>
            <a:off x="1812926" y="4149726"/>
            <a:ext cx="13684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7" descr="208217781_5f27ba270d"/>
          <p:cNvPicPr>
            <a:picLocks noChangeAspect="1" noChangeArrowheads="1"/>
          </p:cNvPicPr>
          <p:nvPr/>
        </p:nvPicPr>
        <p:blipFill>
          <a:blip r:embed="rId9">
            <a:extLst>
              <a:ext uri="{28A0092B-C50C-407E-A947-70E740481C1C}">
                <a14:useLocalDpi xmlns:a14="http://schemas.microsoft.com/office/drawing/2010/main" val="0"/>
              </a:ext>
            </a:extLst>
          </a:blip>
          <a:srcRect l="25293" r="27666" b="46967"/>
          <a:stretch>
            <a:fillRect/>
          </a:stretch>
        </p:blipFill>
        <p:spPr bwMode="auto">
          <a:xfrm>
            <a:off x="3143251" y="4149726"/>
            <a:ext cx="1401763"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7" name="Picture 19" descr="Yaeko-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9938" y="4149726"/>
            <a:ext cx="15875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1" descr="eoin%20the%20ham"/>
          <p:cNvPicPr>
            <a:picLocks noChangeAspect="1" noChangeArrowheads="1"/>
          </p:cNvPicPr>
          <p:nvPr/>
        </p:nvPicPr>
        <p:blipFill>
          <a:blip r:embed="rId11">
            <a:extLst>
              <a:ext uri="{28A0092B-C50C-407E-A947-70E740481C1C}">
                <a14:useLocalDpi xmlns:a14="http://schemas.microsoft.com/office/drawing/2010/main" val="0"/>
              </a:ext>
            </a:extLst>
          </a:blip>
          <a:srcRect l="5605" r="24533" b="12648"/>
          <a:stretch>
            <a:fillRect/>
          </a:stretch>
        </p:blipFill>
        <p:spPr bwMode="auto">
          <a:xfrm>
            <a:off x="6167438" y="4149726"/>
            <a:ext cx="136525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1" name="Picture 23" descr="85cop">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l="12090" r="11734"/>
          <a:stretch>
            <a:fillRect/>
          </a:stretch>
        </p:blipFill>
        <p:spPr bwMode="auto">
          <a:xfrm>
            <a:off x="8909050" y="4149726"/>
            <a:ext cx="1360488"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3" name="Picture 25" descr="african_woman_liberia"/>
          <p:cNvPicPr>
            <a:picLocks noChangeAspect="1" noChangeArrowheads="1"/>
          </p:cNvPicPr>
          <p:nvPr/>
        </p:nvPicPr>
        <p:blipFill>
          <a:blip r:embed="rId14">
            <a:extLst>
              <a:ext uri="{28A0092B-C50C-407E-A947-70E740481C1C}">
                <a14:useLocalDpi xmlns:a14="http://schemas.microsoft.com/office/drawing/2010/main" val="0"/>
              </a:ext>
            </a:extLst>
          </a:blip>
          <a:srcRect l="26208" r="10323" b="8492"/>
          <a:stretch>
            <a:fillRect/>
          </a:stretch>
        </p:blipFill>
        <p:spPr bwMode="auto">
          <a:xfrm>
            <a:off x="7532688" y="4149726"/>
            <a:ext cx="1376362"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28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ppt_w</p:attrName>
                                        </p:attrNameLst>
                                      </p:cBhvr>
                                      <p:tavLst>
                                        <p:tav tm="0">
                                          <p:val>
                                            <p:fltVal val="0"/>
                                          </p:val>
                                        </p:tav>
                                        <p:tav tm="100000">
                                          <p:val>
                                            <p:strVal val="#ppt_w"/>
                                          </p:val>
                                        </p:tav>
                                      </p:tavLst>
                                    </p:anim>
                                    <p:anim calcmode="lin" valueType="num">
                                      <p:cBhvr>
                                        <p:cTn id="8" dur="1000" fill="hold"/>
                                        <p:tgtEl>
                                          <p:spTgt spid="17409"/>
                                        </p:tgtEl>
                                        <p:attrNameLst>
                                          <p:attrName>ppt_h</p:attrName>
                                        </p:attrNameLst>
                                      </p:cBhvr>
                                      <p:tavLst>
                                        <p:tav tm="0">
                                          <p:val>
                                            <p:fltVal val="0"/>
                                          </p:val>
                                        </p:tav>
                                        <p:tav tm="100000">
                                          <p:val>
                                            <p:strVal val="#ppt_h"/>
                                          </p:val>
                                        </p:tav>
                                      </p:tavLst>
                                    </p:anim>
                                    <p:anim calcmode="lin" valueType="num">
                                      <p:cBhvr>
                                        <p:cTn id="9" dur="1000" fill="hold"/>
                                        <p:tgtEl>
                                          <p:spTgt spid="17409"/>
                                        </p:tgtEl>
                                        <p:attrNameLst>
                                          <p:attrName>style.rotation</p:attrName>
                                        </p:attrNameLst>
                                      </p:cBhvr>
                                      <p:tavLst>
                                        <p:tav tm="0">
                                          <p:val>
                                            <p:fltVal val="90"/>
                                          </p:val>
                                        </p:tav>
                                        <p:tav tm="100000">
                                          <p:val>
                                            <p:fltVal val="0"/>
                                          </p:val>
                                        </p:tav>
                                      </p:tavLst>
                                    </p:anim>
                                    <p:animEffect transition="in" filter="fade">
                                      <p:cBhvr>
                                        <p:cTn id="10" dur="1000"/>
                                        <p:tgtEl>
                                          <p:spTgt spid="17409"/>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17411"/>
                                        </p:tgtEl>
                                        <p:attrNameLst>
                                          <p:attrName>style.visibility</p:attrName>
                                        </p:attrNameLst>
                                      </p:cBhvr>
                                      <p:to>
                                        <p:strVal val="visible"/>
                                      </p:to>
                                    </p:set>
                                    <p:anim calcmode="lin" valueType="num">
                                      <p:cBhvr>
                                        <p:cTn id="13" dur="1000" fill="hold"/>
                                        <p:tgtEl>
                                          <p:spTgt spid="17411"/>
                                        </p:tgtEl>
                                        <p:attrNameLst>
                                          <p:attrName>ppt_w</p:attrName>
                                        </p:attrNameLst>
                                      </p:cBhvr>
                                      <p:tavLst>
                                        <p:tav tm="0">
                                          <p:val>
                                            <p:fltVal val="0"/>
                                          </p:val>
                                        </p:tav>
                                        <p:tav tm="100000">
                                          <p:val>
                                            <p:strVal val="#ppt_w"/>
                                          </p:val>
                                        </p:tav>
                                      </p:tavLst>
                                    </p:anim>
                                    <p:anim calcmode="lin" valueType="num">
                                      <p:cBhvr>
                                        <p:cTn id="14" dur="1000" fill="hold"/>
                                        <p:tgtEl>
                                          <p:spTgt spid="17411"/>
                                        </p:tgtEl>
                                        <p:attrNameLst>
                                          <p:attrName>ppt_h</p:attrName>
                                        </p:attrNameLst>
                                      </p:cBhvr>
                                      <p:tavLst>
                                        <p:tav tm="0">
                                          <p:val>
                                            <p:fltVal val="0"/>
                                          </p:val>
                                        </p:tav>
                                        <p:tav tm="100000">
                                          <p:val>
                                            <p:strVal val="#ppt_h"/>
                                          </p:val>
                                        </p:tav>
                                      </p:tavLst>
                                    </p:anim>
                                    <p:anim calcmode="lin" valueType="num">
                                      <p:cBhvr>
                                        <p:cTn id="15" dur="1000" fill="hold"/>
                                        <p:tgtEl>
                                          <p:spTgt spid="17411"/>
                                        </p:tgtEl>
                                        <p:attrNameLst>
                                          <p:attrName>style.rotation</p:attrName>
                                        </p:attrNameLst>
                                      </p:cBhvr>
                                      <p:tavLst>
                                        <p:tav tm="0">
                                          <p:val>
                                            <p:fltVal val="90"/>
                                          </p:val>
                                        </p:tav>
                                        <p:tav tm="100000">
                                          <p:val>
                                            <p:fltVal val="0"/>
                                          </p:val>
                                        </p:tav>
                                      </p:tavLst>
                                    </p:anim>
                                    <p:animEffect transition="in" filter="fade">
                                      <p:cBhvr>
                                        <p:cTn id="16" dur="1000"/>
                                        <p:tgtEl>
                                          <p:spTgt spid="17411"/>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17413"/>
                                        </p:tgtEl>
                                        <p:attrNameLst>
                                          <p:attrName>style.visibility</p:attrName>
                                        </p:attrNameLst>
                                      </p:cBhvr>
                                      <p:to>
                                        <p:strVal val="visible"/>
                                      </p:to>
                                    </p:set>
                                    <p:anim calcmode="lin" valueType="num">
                                      <p:cBhvr>
                                        <p:cTn id="19" dur="1000" fill="hold"/>
                                        <p:tgtEl>
                                          <p:spTgt spid="17413"/>
                                        </p:tgtEl>
                                        <p:attrNameLst>
                                          <p:attrName>ppt_w</p:attrName>
                                        </p:attrNameLst>
                                      </p:cBhvr>
                                      <p:tavLst>
                                        <p:tav tm="0">
                                          <p:val>
                                            <p:fltVal val="0"/>
                                          </p:val>
                                        </p:tav>
                                        <p:tav tm="100000">
                                          <p:val>
                                            <p:strVal val="#ppt_w"/>
                                          </p:val>
                                        </p:tav>
                                      </p:tavLst>
                                    </p:anim>
                                    <p:anim calcmode="lin" valueType="num">
                                      <p:cBhvr>
                                        <p:cTn id="20" dur="1000" fill="hold"/>
                                        <p:tgtEl>
                                          <p:spTgt spid="17413"/>
                                        </p:tgtEl>
                                        <p:attrNameLst>
                                          <p:attrName>ppt_h</p:attrName>
                                        </p:attrNameLst>
                                      </p:cBhvr>
                                      <p:tavLst>
                                        <p:tav tm="0">
                                          <p:val>
                                            <p:fltVal val="0"/>
                                          </p:val>
                                        </p:tav>
                                        <p:tav tm="100000">
                                          <p:val>
                                            <p:strVal val="#ppt_h"/>
                                          </p:val>
                                        </p:tav>
                                      </p:tavLst>
                                    </p:anim>
                                    <p:anim calcmode="lin" valueType="num">
                                      <p:cBhvr>
                                        <p:cTn id="21" dur="1000" fill="hold"/>
                                        <p:tgtEl>
                                          <p:spTgt spid="17413"/>
                                        </p:tgtEl>
                                        <p:attrNameLst>
                                          <p:attrName>style.rotation</p:attrName>
                                        </p:attrNameLst>
                                      </p:cBhvr>
                                      <p:tavLst>
                                        <p:tav tm="0">
                                          <p:val>
                                            <p:fltVal val="90"/>
                                          </p:val>
                                        </p:tav>
                                        <p:tav tm="100000">
                                          <p:val>
                                            <p:fltVal val="0"/>
                                          </p:val>
                                        </p:tav>
                                      </p:tavLst>
                                    </p:anim>
                                    <p:animEffect transition="in" filter="fade">
                                      <p:cBhvr>
                                        <p:cTn id="22" dur="1000"/>
                                        <p:tgtEl>
                                          <p:spTgt spid="17413"/>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17415"/>
                                        </p:tgtEl>
                                        <p:attrNameLst>
                                          <p:attrName>style.visibility</p:attrName>
                                        </p:attrNameLst>
                                      </p:cBhvr>
                                      <p:to>
                                        <p:strVal val="visible"/>
                                      </p:to>
                                    </p:set>
                                    <p:anim calcmode="lin" valueType="num">
                                      <p:cBhvr>
                                        <p:cTn id="25" dur="1000" fill="hold"/>
                                        <p:tgtEl>
                                          <p:spTgt spid="17415"/>
                                        </p:tgtEl>
                                        <p:attrNameLst>
                                          <p:attrName>ppt_w</p:attrName>
                                        </p:attrNameLst>
                                      </p:cBhvr>
                                      <p:tavLst>
                                        <p:tav tm="0">
                                          <p:val>
                                            <p:fltVal val="0"/>
                                          </p:val>
                                        </p:tav>
                                        <p:tav tm="100000">
                                          <p:val>
                                            <p:strVal val="#ppt_w"/>
                                          </p:val>
                                        </p:tav>
                                      </p:tavLst>
                                    </p:anim>
                                    <p:anim calcmode="lin" valueType="num">
                                      <p:cBhvr>
                                        <p:cTn id="26" dur="1000" fill="hold"/>
                                        <p:tgtEl>
                                          <p:spTgt spid="17415"/>
                                        </p:tgtEl>
                                        <p:attrNameLst>
                                          <p:attrName>ppt_h</p:attrName>
                                        </p:attrNameLst>
                                      </p:cBhvr>
                                      <p:tavLst>
                                        <p:tav tm="0">
                                          <p:val>
                                            <p:fltVal val="0"/>
                                          </p:val>
                                        </p:tav>
                                        <p:tav tm="100000">
                                          <p:val>
                                            <p:strVal val="#ppt_h"/>
                                          </p:val>
                                        </p:tav>
                                      </p:tavLst>
                                    </p:anim>
                                    <p:anim calcmode="lin" valueType="num">
                                      <p:cBhvr>
                                        <p:cTn id="27" dur="1000" fill="hold"/>
                                        <p:tgtEl>
                                          <p:spTgt spid="17415"/>
                                        </p:tgtEl>
                                        <p:attrNameLst>
                                          <p:attrName>style.rotation</p:attrName>
                                        </p:attrNameLst>
                                      </p:cBhvr>
                                      <p:tavLst>
                                        <p:tav tm="0">
                                          <p:val>
                                            <p:fltVal val="90"/>
                                          </p:val>
                                        </p:tav>
                                        <p:tav tm="100000">
                                          <p:val>
                                            <p:fltVal val="0"/>
                                          </p:val>
                                        </p:tav>
                                      </p:tavLst>
                                    </p:anim>
                                    <p:animEffect transition="in" filter="fade">
                                      <p:cBhvr>
                                        <p:cTn id="28" dur="1000"/>
                                        <p:tgtEl>
                                          <p:spTgt spid="17415"/>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17417"/>
                                        </p:tgtEl>
                                        <p:attrNameLst>
                                          <p:attrName>style.visibility</p:attrName>
                                        </p:attrNameLst>
                                      </p:cBhvr>
                                      <p:to>
                                        <p:strVal val="visible"/>
                                      </p:to>
                                    </p:set>
                                    <p:anim calcmode="lin" valueType="num">
                                      <p:cBhvr>
                                        <p:cTn id="31" dur="1000" fill="hold"/>
                                        <p:tgtEl>
                                          <p:spTgt spid="17417"/>
                                        </p:tgtEl>
                                        <p:attrNameLst>
                                          <p:attrName>ppt_w</p:attrName>
                                        </p:attrNameLst>
                                      </p:cBhvr>
                                      <p:tavLst>
                                        <p:tav tm="0">
                                          <p:val>
                                            <p:fltVal val="0"/>
                                          </p:val>
                                        </p:tav>
                                        <p:tav tm="100000">
                                          <p:val>
                                            <p:strVal val="#ppt_w"/>
                                          </p:val>
                                        </p:tav>
                                      </p:tavLst>
                                    </p:anim>
                                    <p:anim calcmode="lin" valueType="num">
                                      <p:cBhvr>
                                        <p:cTn id="32" dur="1000" fill="hold"/>
                                        <p:tgtEl>
                                          <p:spTgt spid="17417"/>
                                        </p:tgtEl>
                                        <p:attrNameLst>
                                          <p:attrName>ppt_h</p:attrName>
                                        </p:attrNameLst>
                                      </p:cBhvr>
                                      <p:tavLst>
                                        <p:tav tm="0">
                                          <p:val>
                                            <p:fltVal val="0"/>
                                          </p:val>
                                        </p:tav>
                                        <p:tav tm="100000">
                                          <p:val>
                                            <p:strVal val="#ppt_h"/>
                                          </p:val>
                                        </p:tav>
                                      </p:tavLst>
                                    </p:anim>
                                    <p:anim calcmode="lin" valueType="num">
                                      <p:cBhvr>
                                        <p:cTn id="33" dur="1000" fill="hold"/>
                                        <p:tgtEl>
                                          <p:spTgt spid="17417"/>
                                        </p:tgtEl>
                                        <p:attrNameLst>
                                          <p:attrName>style.rotation</p:attrName>
                                        </p:attrNameLst>
                                      </p:cBhvr>
                                      <p:tavLst>
                                        <p:tav tm="0">
                                          <p:val>
                                            <p:fltVal val="90"/>
                                          </p:val>
                                        </p:tav>
                                        <p:tav tm="100000">
                                          <p:val>
                                            <p:fltVal val="0"/>
                                          </p:val>
                                        </p:tav>
                                      </p:tavLst>
                                    </p:anim>
                                    <p:animEffect transition="in" filter="fade">
                                      <p:cBhvr>
                                        <p:cTn id="34" dur="1000"/>
                                        <p:tgtEl>
                                          <p:spTgt spid="17417"/>
                                        </p:tgtEl>
                                      </p:cBhvr>
                                    </p:animEffect>
                                  </p:childTnLst>
                                </p:cTn>
                              </p:par>
                              <p:par>
                                <p:cTn id="35" presetID="31" presetClass="entr" presetSubtype="0" fill="hold" nodeType="withEffect">
                                  <p:stCondLst>
                                    <p:cond delay="0"/>
                                  </p:stCondLst>
                                  <p:iterate type="lt">
                                    <p:tmPct val="5000"/>
                                  </p:iterate>
                                  <p:childTnLst>
                                    <p:set>
                                      <p:cBhvr>
                                        <p:cTn id="36" dur="1" fill="hold">
                                          <p:stCondLst>
                                            <p:cond delay="0"/>
                                          </p:stCondLst>
                                        </p:cTn>
                                        <p:tgtEl>
                                          <p:spTgt spid="17419"/>
                                        </p:tgtEl>
                                        <p:attrNameLst>
                                          <p:attrName>style.visibility</p:attrName>
                                        </p:attrNameLst>
                                      </p:cBhvr>
                                      <p:to>
                                        <p:strVal val="visible"/>
                                      </p:to>
                                    </p:set>
                                    <p:anim calcmode="lin" valueType="num">
                                      <p:cBhvr>
                                        <p:cTn id="37" dur="1000" fill="hold"/>
                                        <p:tgtEl>
                                          <p:spTgt spid="17419"/>
                                        </p:tgtEl>
                                        <p:attrNameLst>
                                          <p:attrName>ppt_w</p:attrName>
                                        </p:attrNameLst>
                                      </p:cBhvr>
                                      <p:tavLst>
                                        <p:tav tm="0">
                                          <p:val>
                                            <p:fltVal val="0"/>
                                          </p:val>
                                        </p:tav>
                                        <p:tav tm="100000">
                                          <p:val>
                                            <p:strVal val="#ppt_w"/>
                                          </p:val>
                                        </p:tav>
                                      </p:tavLst>
                                    </p:anim>
                                    <p:anim calcmode="lin" valueType="num">
                                      <p:cBhvr>
                                        <p:cTn id="38" dur="1000" fill="hold"/>
                                        <p:tgtEl>
                                          <p:spTgt spid="17419"/>
                                        </p:tgtEl>
                                        <p:attrNameLst>
                                          <p:attrName>ppt_h</p:attrName>
                                        </p:attrNameLst>
                                      </p:cBhvr>
                                      <p:tavLst>
                                        <p:tav tm="0">
                                          <p:val>
                                            <p:fltVal val="0"/>
                                          </p:val>
                                        </p:tav>
                                        <p:tav tm="100000">
                                          <p:val>
                                            <p:strVal val="#ppt_h"/>
                                          </p:val>
                                        </p:tav>
                                      </p:tavLst>
                                    </p:anim>
                                    <p:anim calcmode="lin" valueType="num">
                                      <p:cBhvr>
                                        <p:cTn id="39" dur="1000" fill="hold"/>
                                        <p:tgtEl>
                                          <p:spTgt spid="17419"/>
                                        </p:tgtEl>
                                        <p:attrNameLst>
                                          <p:attrName>style.rotation</p:attrName>
                                        </p:attrNameLst>
                                      </p:cBhvr>
                                      <p:tavLst>
                                        <p:tav tm="0">
                                          <p:val>
                                            <p:fltVal val="90"/>
                                          </p:val>
                                        </p:tav>
                                        <p:tav tm="100000">
                                          <p:val>
                                            <p:fltVal val="0"/>
                                          </p:val>
                                        </p:tav>
                                      </p:tavLst>
                                    </p:anim>
                                    <p:animEffect transition="in" filter="fade">
                                      <p:cBhvr>
                                        <p:cTn id="40" dur="1000"/>
                                        <p:tgtEl>
                                          <p:spTgt spid="17419"/>
                                        </p:tgtEl>
                                      </p:cBhvr>
                                    </p:animEffect>
                                  </p:childTnLst>
                                </p:cTn>
                              </p:par>
                              <p:par>
                                <p:cTn id="41" presetID="31" presetClass="entr" presetSubtype="0" fill="hold" nodeType="withEffect">
                                  <p:stCondLst>
                                    <p:cond delay="0"/>
                                  </p:stCondLst>
                                  <p:iterate type="lt">
                                    <p:tmPct val="5000"/>
                                  </p:iterate>
                                  <p:childTnLst>
                                    <p:set>
                                      <p:cBhvr>
                                        <p:cTn id="42" dur="1" fill="hold">
                                          <p:stCondLst>
                                            <p:cond delay="0"/>
                                          </p:stCondLst>
                                        </p:cTn>
                                        <p:tgtEl>
                                          <p:spTgt spid="17431"/>
                                        </p:tgtEl>
                                        <p:attrNameLst>
                                          <p:attrName>style.visibility</p:attrName>
                                        </p:attrNameLst>
                                      </p:cBhvr>
                                      <p:to>
                                        <p:strVal val="visible"/>
                                      </p:to>
                                    </p:set>
                                    <p:anim calcmode="lin" valueType="num">
                                      <p:cBhvr>
                                        <p:cTn id="43" dur="1000" fill="hold"/>
                                        <p:tgtEl>
                                          <p:spTgt spid="17431"/>
                                        </p:tgtEl>
                                        <p:attrNameLst>
                                          <p:attrName>ppt_w</p:attrName>
                                        </p:attrNameLst>
                                      </p:cBhvr>
                                      <p:tavLst>
                                        <p:tav tm="0">
                                          <p:val>
                                            <p:fltVal val="0"/>
                                          </p:val>
                                        </p:tav>
                                        <p:tav tm="100000">
                                          <p:val>
                                            <p:strVal val="#ppt_w"/>
                                          </p:val>
                                        </p:tav>
                                      </p:tavLst>
                                    </p:anim>
                                    <p:anim calcmode="lin" valueType="num">
                                      <p:cBhvr>
                                        <p:cTn id="44" dur="1000" fill="hold"/>
                                        <p:tgtEl>
                                          <p:spTgt spid="17431"/>
                                        </p:tgtEl>
                                        <p:attrNameLst>
                                          <p:attrName>ppt_h</p:attrName>
                                        </p:attrNameLst>
                                      </p:cBhvr>
                                      <p:tavLst>
                                        <p:tav tm="0">
                                          <p:val>
                                            <p:fltVal val="0"/>
                                          </p:val>
                                        </p:tav>
                                        <p:tav tm="100000">
                                          <p:val>
                                            <p:strVal val="#ppt_h"/>
                                          </p:val>
                                        </p:tav>
                                      </p:tavLst>
                                    </p:anim>
                                    <p:anim calcmode="lin" valueType="num">
                                      <p:cBhvr>
                                        <p:cTn id="45" dur="1000" fill="hold"/>
                                        <p:tgtEl>
                                          <p:spTgt spid="17431"/>
                                        </p:tgtEl>
                                        <p:attrNameLst>
                                          <p:attrName>style.rotation</p:attrName>
                                        </p:attrNameLst>
                                      </p:cBhvr>
                                      <p:tavLst>
                                        <p:tav tm="0">
                                          <p:val>
                                            <p:fltVal val="90"/>
                                          </p:val>
                                        </p:tav>
                                        <p:tav tm="100000">
                                          <p:val>
                                            <p:fltVal val="0"/>
                                          </p:val>
                                        </p:tav>
                                      </p:tavLst>
                                    </p:anim>
                                    <p:animEffect transition="in" filter="fade">
                                      <p:cBhvr>
                                        <p:cTn id="46" dur="1000"/>
                                        <p:tgtEl>
                                          <p:spTgt spid="17431"/>
                                        </p:tgtEl>
                                      </p:cBhvr>
                                    </p:animEffect>
                                  </p:childTnLst>
                                </p:cTn>
                              </p:par>
                              <p:par>
                                <p:cTn id="47" presetID="31" presetClass="entr" presetSubtype="0" fill="hold" nodeType="withEffect">
                                  <p:stCondLst>
                                    <p:cond delay="0"/>
                                  </p:stCondLst>
                                  <p:iterate type="lt">
                                    <p:tmPct val="5000"/>
                                  </p:iterate>
                                  <p:childTnLst>
                                    <p:set>
                                      <p:cBhvr>
                                        <p:cTn id="48" dur="1" fill="hold">
                                          <p:stCondLst>
                                            <p:cond delay="0"/>
                                          </p:stCondLst>
                                        </p:cTn>
                                        <p:tgtEl>
                                          <p:spTgt spid="17433"/>
                                        </p:tgtEl>
                                        <p:attrNameLst>
                                          <p:attrName>style.visibility</p:attrName>
                                        </p:attrNameLst>
                                      </p:cBhvr>
                                      <p:to>
                                        <p:strVal val="visible"/>
                                      </p:to>
                                    </p:set>
                                    <p:anim calcmode="lin" valueType="num">
                                      <p:cBhvr>
                                        <p:cTn id="49" dur="1000" fill="hold"/>
                                        <p:tgtEl>
                                          <p:spTgt spid="17433"/>
                                        </p:tgtEl>
                                        <p:attrNameLst>
                                          <p:attrName>ppt_w</p:attrName>
                                        </p:attrNameLst>
                                      </p:cBhvr>
                                      <p:tavLst>
                                        <p:tav tm="0">
                                          <p:val>
                                            <p:fltVal val="0"/>
                                          </p:val>
                                        </p:tav>
                                        <p:tav tm="100000">
                                          <p:val>
                                            <p:strVal val="#ppt_w"/>
                                          </p:val>
                                        </p:tav>
                                      </p:tavLst>
                                    </p:anim>
                                    <p:anim calcmode="lin" valueType="num">
                                      <p:cBhvr>
                                        <p:cTn id="50" dur="1000" fill="hold"/>
                                        <p:tgtEl>
                                          <p:spTgt spid="17433"/>
                                        </p:tgtEl>
                                        <p:attrNameLst>
                                          <p:attrName>ppt_h</p:attrName>
                                        </p:attrNameLst>
                                      </p:cBhvr>
                                      <p:tavLst>
                                        <p:tav tm="0">
                                          <p:val>
                                            <p:fltVal val="0"/>
                                          </p:val>
                                        </p:tav>
                                        <p:tav tm="100000">
                                          <p:val>
                                            <p:strVal val="#ppt_h"/>
                                          </p:val>
                                        </p:tav>
                                      </p:tavLst>
                                    </p:anim>
                                    <p:anim calcmode="lin" valueType="num">
                                      <p:cBhvr>
                                        <p:cTn id="51" dur="1000" fill="hold"/>
                                        <p:tgtEl>
                                          <p:spTgt spid="17433"/>
                                        </p:tgtEl>
                                        <p:attrNameLst>
                                          <p:attrName>style.rotation</p:attrName>
                                        </p:attrNameLst>
                                      </p:cBhvr>
                                      <p:tavLst>
                                        <p:tav tm="0">
                                          <p:val>
                                            <p:fltVal val="90"/>
                                          </p:val>
                                        </p:tav>
                                        <p:tav tm="100000">
                                          <p:val>
                                            <p:fltVal val="0"/>
                                          </p:val>
                                        </p:tav>
                                      </p:tavLst>
                                    </p:anim>
                                    <p:animEffect transition="in" filter="fade">
                                      <p:cBhvr>
                                        <p:cTn id="52" dur="1000"/>
                                        <p:tgtEl>
                                          <p:spTgt spid="17433"/>
                                        </p:tgtEl>
                                      </p:cBhvr>
                                    </p:animEffect>
                                  </p:childTnLst>
                                </p:cTn>
                              </p:par>
                              <p:par>
                                <p:cTn id="53" presetID="31" presetClass="entr" presetSubtype="0" fill="hold" nodeType="withEffect">
                                  <p:stCondLst>
                                    <p:cond delay="0"/>
                                  </p:stCondLst>
                                  <p:iterate type="lt">
                                    <p:tmPct val="5000"/>
                                  </p:iterate>
                                  <p:childTnLst>
                                    <p:set>
                                      <p:cBhvr>
                                        <p:cTn id="54" dur="1" fill="hold">
                                          <p:stCondLst>
                                            <p:cond delay="0"/>
                                          </p:stCondLst>
                                        </p:cTn>
                                        <p:tgtEl>
                                          <p:spTgt spid="17429"/>
                                        </p:tgtEl>
                                        <p:attrNameLst>
                                          <p:attrName>style.visibility</p:attrName>
                                        </p:attrNameLst>
                                      </p:cBhvr>
                                      <p:to>
                                        <p:strVal val="visible"/>
                                      </p:to>
                                    </p:set>
                                    <p:anim calcmode="lin" valueType="num">
                                      <p:cBhvr>
                                        <p:cTn id="55" dur="1000" fill="hold"/>
                                        <p:tgtEl>
                                          <p:spTgt spid="17429"/>
                                        </p:tgtEl>
                                        <p:attrNameLst>
                                          <p:attrName>ppt_w</p:attrName>
                                        </p:attrNameLst>
                                      </p:cBhvr>
                                      <p:tavLst>
                                        <p:tav tm="0">
                                          <p:val>
                                            <p:fltVal val="0"/>
                                          </p:val>
                                        </p:tav>
                                        <p:tav tm="100000">
                                          <p:val>
                                            <p:strVal val="#ppt_w"/>
                                          </p:val>
                                        </p:tav>
                                      </p:tavLst>
                                    </p:anim>
                                    <p:anim calcmode="lin" valueType="num">
                                      <p:cBhvr>
                                        <p:cTn id="56" dur="1000" fill="hold"/>
                                        <p:tgtEl>
                                          <p:spTgt spid="17429"/>
                                        </p:tgtEl>
                                        <p:attrNameLst>
                                          <p:attrName>ppt_h</p:attrName>
                                        </p:attrNameLst>
                                      </p:cBhvr>
                                      <p:tavLst>
                                        <p:tav tm="0">
                                          <p:val>
                                            <p:fltVal val="0"/>
                                          </p:val>
                                        </p:tav>
                                        <p:tav tm="100000">
                                          <p:val>
                                            <p:strVal val="#ppt_h"/>
                                          </p:val>
                                        </p:tav>
                                      </p:tavLst>
                                    </p:anim>
                                    <p:anim calcmode="lin" valueType="num">
                                      <p:cBhvr>
                                        <p:cTn id="57" dur="1000" fill="hold"/>
                                        <p:tgtEl>
                                          <p:spTgt spid="17429"/>
                                        </p:tgtEl>
                                        <p:attrNameLst>
                                          <p:attrName>style.rotation</p:attrName>
                                        </p:attrNameLst>
                                      </p:cBhvr>
                                      <p:tavLst>
                                        <p:tav tm="0">
                                          <p:val>
                                            <p:fltVal val="90"/>
                                          </p:val>
                                        </p:tav>
                                        <p:tav tm="100000">
                                          <p:val>
                                            <p:fltVal val="0"/>
                                          </p:val>
                                        </p:tav>
                                      </p:tavLst>
                                    </p:anim>
                                    <p:animEffect transition="in" filter="fade">
                                      <p:cBhvr>
                                        <p:cTn id="58" dur="1000"/>
                                        <p:tgtEl>
                                          <p:spTgt spid="17429"/>
                                        </p:tgtEl>
                                      </p:cBhvr>
                                    </p:animEffect>
                                  </p:childTnLst>
                                </p:cTn>
                              </p:par>
                              <p:par>
                                <p:cTn id="59" presetID="31" presetClass="entr" presetSubtype="0" fill="hold" nodeType="withEffect">
                                  <p:stCondLst>
                                    <p:cond delay="0"/>
                                  </p:stCondLst>
                                  <p:iterate type="lt">
                                    <p:tmPct val="5000"/>
                                  </p:iterate>
                                  <p:childTnLst>
                                    <p:set>
                                      <p:cBhvr>
                                        <p:cTn id="60" dur="1" fill="hold">
                                          <p:stCondLst>
                                            <p:cond delay="0"/>
                                          </p:stCondLst>
                                        </p:cTn>
                                        <p:tgtEl>
                                          <p:spTgt spid="17427"/>
                                        </p:tgtEl>
                                        <p:attrNameLst>
                                          <p:attrName>style.visibility</p:attrName>
                                        </p:attrNameLst>
                                      </p:cBhvr>
                                      <p:to>
                                        <p:strVal val="visible"/>
                                      </p:to>
                                    </p:set>
                                    <p:anim calcmode="lin" valueType="num">
                                      <p:cBhvr>
                                        <p:cTn id="61" dur="1000" fill="hold"/>
                                        <p:tgtEl>
                                          <p:spTgt spid="17427"/>
                                        </p:tgtEl>
                                        <p:attrNameLst>
                                          <p:attrName>ppt_w</p:attrName>
                                        </p:attrNameLst>
                                      </p:cBhvr>
                                      <p:tavLst>
                                        <p:tav tm="0">
                                          <p:val>
                                            <p:fltVal val="0"/>
                                          </p:val>
                                        </p:tav>
                                        <p:tav tm="100000">
                                          <p:val>
                                            <p:strVal val="#ppt_w"/>
                                          </p:val>
                                        </p:tav>
                                      </p:tavLst>
                                    </p:anim>
                                    <p:anim calcmode="lin" valueType="num">
                                      <p:cBhvr>
                                        <p:cTn id="62" dur="1000" fill="hold"/>
                                        <p:tgtEl>
                                          <p:spTgt spid="17427"/>
                                        </p:tgtEl>
                                        <p:attrNameLst>
                                          <p:attrName>ppt_h</p:attrName>
                                        </p:attrNameLst>
                                      </p:cBhvr>
                                      <p:tavLst>
                                        <p:tav tm="0">
                                          <p:val>
                                            <p:fltVal val="0"/>
                                          </p:val>
                                        </p:tav>
                                        <p:tav tm="100000">
                                          <p:val>
                                            <p:strVal val="#ppt_h"/>
                                          </p:val>
                                        </p:tav>
                                      </p:tavLst>
                                    </p:anim>
                                    <p:anim calcmode="lin" valueType="num">
                                      <p:cBhvr>
                                        <p:cTn id="63" dur="1000" fill="hold"/>
                                        <p:tgtEl>
                                          <p:spTgt spid="17427"/>
                                        </p:tgtEl>
                                        <p:attrNameLst>
                                          <p:attrName>style.rotation</p:attrName>
                                        </p:attrNameLst>
                                      </p:cBhvr>
                                      <p:tavLst>
                                        <p:tav tm="0">
                                          <p:val>
                                            <p:fltVal val="90"/>
                                          </p:val>
                                        </p:tav>
                                        <p:tav tm="100000">
                                          <p:val>
                                            <p:fltVal val="0"/>
                                          </p:val>
                                        </p:tav>
                                      </p:tavLst>
                                    </p:anim>
                                    <p:animEffect transition="in" filter="fade">
                                      <p:cBhvr>
                                        <p:cTn id="64" dur="1000"/>
                                        <p:tgtEl>
                                          <p:spTgt spid="17427"/>
                                        </p:tgtEl>
                                      </p:cBhvr>
                                    </p:animEffect>
                                  </p:childTnLst>
                                </p:cTn>
                              </p:par>
                              <p:par>
                                <p:cTn id="65" presetID="31" presetClass="entr" presetSubtype="0" fill="hold" nodeType="withEffect">
                                  <p:stCondLst>
                                    <p:cond delay="0"/>
                                  </p:stCondLst>
                                  <p:iterate type="lt">
                                    <p:tmPct val="5000"/>
                                  </p:iterate>
                                  <p:childTnLst>
                                    <p:set>
                                      <p:cBhvr>
                                        <p:cTn id="66" dur="1" fill="hold">
                                          <p:stCondLst>
                                            <p:cond delay="0"/>
                                          </p:stCondLst>
                                        </p:cTn>
                                        <p:tgtEl>
                                          <p:spTgt spid="17425"/>
                                        </p:tgtEl>
                                        <p:attrNameLst>
                                          <p:attrName>style.visibility</p:attrName>
                                        </p:attrNameLst>
                                      </p:cBhvr>
                                      <p:to>
                                        <p:strVal val="visible"/>
                                      </p:to>
                                    </p:set>
                                    <p:anim calcmode="lin" valueType="num">
                                      <p:cBhvr>
                                        <p:cTn id="67" dur="1000" fill="hold"/>
                                        <p:tgtEl>
                                          <p:spTgt spid="17425"/>
                                        </p:tgtEl>
                                        <p:attrNameLst>
                                          <p:attrName>ppt_w</p:attrName>
                                        </p:attrNameLst>
                                      </p:cBhvr>
                                      <p:tavLst>
                                        <p:tav tm="0">
                                          <p:val>
                                            <p:fltVal val="0"/>
                                          </p:val>
                                        </p:tav>
                                        <p:tav tm="100000">
                                          <p:val>
                                            <p:strVal val="#ppt_w"/>
                                          </p:val>
                                        </p:tav>
                                      </p:tavLst>
                                    </p:anim>
                                    <p:anim calcmode="lin" valueType="num">
                                      <p:cBhvr>
                                        <p:cTn id="68" dur="1000" fill="hold"/>
                                        <p:tgtEl>
                                          <p:spTgt spid="17425"/>
                                        </p:tgtEl>
                                        <p:attrNameLst>
                                          <p:attrName>ppt_h</p:attrName>
                                        </p:attrNameLst>
                                      </p:cBhvr>
                                      <p:tavLst>
                                        <p:tav tm="0">
                                          <p:val>
                                            <p:fltVal val="0"/>
                                          </p:val>
                                        </p:tav>
                                        <p:tav tm="100000">
                                          <p:val>
                                            <p:strVal val="#ppt_h"/>
                                          </p:val>
                                        </p:tav>
                                      </p:tavLst>
                                    </p:anim>
                                    <p:anim calcmode="lin" valueType="num">
                                      <p:cBhvr>
                                        <p:cTn id="69" dur="1000" fill="hold"/>
                                        <p:tgtEl>
                                          <p:spTgt spid="17425"/>
                                        </p:tgtEl>
                                        <p:attrNameLst>
                                          <p:attrName>style.rotation</p:attrName>
                                        </p:attrNameLst>
                                      </p:cBhvr>
                                      <p:tavLst>
                                        <p:tav tm="0">
                                          <p:val>
                                            <p:fltVal val="90"/>
                                          </p:val>
                                        </p:tav>
                                        <p:tav tm="100000">
                                          <p:val>
                                            <p:fltVal val="0"/>
                                          </p:val>
                                        </p:tav>
                                      </p:tavLst>
                                    </p:anim>
                                    <p:animEffect transition="in" filter="fade">
                                      <p:cBhvr>
                                        <p:cTn id="70" dur="1000"/>
                                        <p:tgtEl>
                                          <p:spTgt spid="17425"/>
                                        </p:tgtEl>
                                      </p:cBhvr>
                                    </p:animEffect>
                                  </p:childTnLst>
                                </p:cTn>
                              </p:par>
                              <p:par>
                                <p:cTn id="71" presetID="31" presetClass="entr" presetSubtype="0" fill="hold" nodeType="withEffect">
                                  <p:stCondLst>
                                    <p:cond delay="0"/>
                                  </p:stCondLst>
                                  <p:iterate type="lt">
                                    <p:tmPct val="5000"/>
                                  </p:iterate>
                                  <p:childTnLst>
                                    <p:set>
                                      <p:cBhvr>
                                        <p:cTn id="72" dur="1" fill="hold">
                                          <p:stCondLst>
                                            <p:cond delay="0"/>
                                          </p:stCondLst>
                                        </p:cTn>
                                        <p:tgtEl>
                                          <p:spTgt spid="17423"/>
                                        </p:tgtEl>
                                        <p:attrNameLst>
                                          <p:attrName>style.visibility</p:attrName>
                                        </p:attrNameLst>
                                      </p:cBhvr>
                                      <p:to>
                                        <p:strVal val="visible"/>
                                      </p:to>
                                    </p:set>
                                    <p:anim calcmode="lin" valueType="num">
                                      <p:cBhvr>
                                        <p:cTn id="73" dur="1000" fill="hold"/>
                                        <p:tgtEl>
                                          <p:spTgt spid="17423"/>
                                        </p:tgtEl>
                                        <p:attrNameLst>
                                          <p:attrName>ppt_w</p:attrName>
                                        </p:attrNameLst>
                                      </p:cBhvr>
                                      <p:tavLst>
                                        <p:tav tm="0">
                                          <p:val>
                                            <p:fltVal val="0"/>
                                          </p:val>
                                        </p:tav>
                                        <p:tav tm="100000">
                                          <p:val>
                                            <p:strVal val="#ppt_w"/>
                                          </p:val>
                                        </p:tav>
                                      </p:tavLst>
                                    </p:anim>
                                    <p:anim calcmode="lin" valueType="num">
                                      <p:cBhvr>
                                        <p:cTn id="74" dur="1000" fill="hold"/>
                                        <p:tgtEl>
                                          <p:spTgt spid="17423"/>
                                        </p:tgtEl>
                                        <p:attrNameLst>
                                          <p:attrName>ppt_h</p:attrName>
                                        </p:attrNameLst>
                                      </p:cBhvr>
                                      <p:tavLst>
                                        <p:tav tm="0">
                                          <p:val>
                                            <p:fltVal val="0"/>
                                          </p:val>
                                        </p:tav>
                                        <p:tav tm="100000">
                                          <p:val>
                                            <p:strVal val="#ppt_h"/>
                                          </p:val>
                                        </p:tav>
                                      </p:tavLst>
                                    </p:anim>
                                    <p:anim calcmode="lin" valueType="num">
                                      <p:cBhvr>
                                        <p:cTn id="75" dur="1000" fill="hold"/>
                                        <p:tgtEl>
                                          <p:spTgt spid="17423"/>
                                        </p:tgtEl>
                                        <p:attrNameLst>
                                          <p:attrName>style.rotation</p:attrName>
                                        </p:attrNameLst>
                                      </p:cBhvr>
                                      <p:tavLst>
                                        <p:tav tm="0">
                                          <p:val>
                                            <p:fltVal val="90"/>
                                          </p:val>
                                        </p:tav>
                                        <p:tav tm="100000">
                                          <p:val>
                                            <p:fltVal val="0"/>
                                          </p:val>
                                        </p:tav>
                                      </p:tavLst>
                                    </p:anim>
                                    <p:animEffect transition="in" filter="fade">
                                      <p:cBhvr>
                                        <p:cTn id="76" dur="1000"/>
                                        <p:tgtEl>
                                          <p:spTgt spid="1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908501" y="2796364"/>
            <a:ext cx="10462921" cy="3325334"/>
          </a:xfrm>
        </p:spPr>
        <p:txBody>
          <a:bodyPr/>
          <a:lstStyle/>
          <a:p>
            <a:r>
              <a:rPr lang="en-GB" dirty="0" smtClean="0"/>
              <a:t>Review what we learned last week</a:t>
            </a:r>
          </a:p>
          <a:p>
            <a:endParaRPr lang="en-GB" dirty="0" smtClean="0"/>
          </a:p>
          <a:p>
            <a:r>
              <a:rPr lang="en-GB" dirty="0" smtClean="0"/>
              <a:t>Be able to understand </a:t>
            </a:r>
            <a:r>
              <a:rPr lang="en-GB" dirty="0" smtClean="0"/>
              <a:t>how to answer the </a:t>
            </a:r>
            <a:r>
              <a:rPr lang="en-GB" dirty="0" smtClean="0"/>
              <a:t>kinds of typical questions we may </a:t>
            </a:r>
            <a:r>
              <a:rPr lang="en-GB" dirty="0" smtClean="0"/>
              <a:t>face</a:t>
            </a:r>
            <a:endParaRPr lang="en-GB" dirty="0" smtClean="0"/>
          </a:p>
          <a:p>
            <a:r>
              <a:rPr lang="en-GB" dirty="0" smtClean="0"/>
              <a:t>Have the opportunity to start to prepare our </a:t>
            </a:r>
            <a:r>
              <a:rPr lang="en-GB" dirty="0" smtClean="0"/>
              <a:t>answers and to practice speaking them out.</a:t>
            </a:r>
            <a:endParaRPr lang="en-GB" dirty="0"/>
          </a:p>
        </p:txBody>
      </p:sp>
      <p:sp>
        <p:nvSpPr>
          <p:cNvPr id="6" name="Title 5"/>
          <p:cNvSpPr>
            <a:spLocks noGrp="1"/>
          </p:cNvSpPr>
          <p:nvPr>
            <p:ph type="title"/>
          </p:nvPr>
        </p:nvSpPr>
        <p:spPr>
          <a:xfrm>
            <a:off x="908501" y="1153634"/>
            <a:ext cx="10462921" cy="930348"/>
          </a:xfrm>
        </p:spPr>
        <p:txBody>
          <a:bodyPr/>
          <a:lstStyle/>
          <a:p>
            <a:r>
              <a:rPr lang="en-GB" dirty="0" smtClean="0"/>
              <a:t>In today’s session we will </a:t>
            </a:r>
            <a:endParaRPr lang="en-GB" dirty="0"/>
          </a:p>
        </p:txBody>
      </p:sp>
      <p:sp>
        <p:nvSpPr>
          <p:cNvPr id="5" name="Slide Number Placeholder 4"/>
          <p:cNvSpPr>
            <a:spLocks noGrp="1"/>
          </p:cNvSpPr>
          <p:nvPr>
            <p:ph type="sldNum" sz="quarter" idx="11"/>
          </p:nvPr>
        </p:nvSpPr>
        <p:spPr/>
        <p:txBody>
          <a:bodyPr/>
          <a:lstStyle/>
          <a:p>
            <a:fld id="{D57F1E4F-1CFF-5643-939E-217C01CDF565}" type="slidenum">
              <a:rPr lang="en-US" smtClean="0"/>
              <a:pPr/>
              <a:t>5</a:t>
            </a:fld>
            <a:endParaRPr lang="en-US" dirty="0"/>
          </a:p>
        </p:txBody>
      </p:sp>
      <p:sp>
        <p:nvSpPr>
          <p:cNvPr id="4" name="Date Placeholder 3"/>
          <p:cNvSpPr>
            <a:spLocks noGrp="1"/>
          </p:cNvSpPr>
          <p:nvPr>
            <p:ph type="dt" sz="half" idx="4294967295"/>
          </p:nvPr>
        </p:nvSpPr>
        <p:spPr/>
        <p:txBody>
          <a:bodyPr/>
          <a:lstStyle/>
          <a:p>
            <a:fld id="{E0C5ABC0-3AA6-4323-A1C2-626B6B69C88A}" type="datetime1">
              <a:rPr lang="en-US" smtClean="0"/>
              <a:t>3/15/2021</a:t>
            </a:fld>
            <a:endParaRPr lang="en-US" dirty="0"/>
          </a:p>
        </p:txBody>
      </p:sp>
    </p:spTree>
    <p:extLst>
      <p:ext uri="{BB962C8B-B14F-4D97-AF65-F5344CB8AC3E}">
        <p14:creationId xmlns:p14="http://schemas.microsoft.com/office/powerpoint/2010/main" val="1752197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Why do you want to work for this company?</a:t>
            </a:r>
            <a:endParaRPr lang="en-GB" dirty="0"/>
          </a:p>
        </p:txBody>
      </p:sp>
      <p:sp>
        <p:nvSpPr>
          <p:cNvPr id="3" name="Content Placeholder 2"/>
          <p:cNvSpPr>
            <a:spLocks noGrp="1"/>
          </p:cNvSpPr>
          <p:nvPr>
            <p:ph idx="1"/>
          </p:nvPr>
        </p:nvSpPr>
        <p:spPr>
          <a:xfrm>
            <a:off x="677334" y="1740513"/>
            <a:ext cx="8596668" cy="4761186"/>
          </a:xfrm>
        </p:spPr>
        <p:txBody>
          <a:bodyPr>
            <a:normAutofit lnSpcReduction="10000"/>
          </a:bodyPr>
          <a:lstStyle/>
          <a:p>
            <a:r>
              <a:rPr lang="en-GB" dirty="0"/>
              <a:t>You need </a:t>
            </a:r>
            <a:r>
              <a:rPr lang="en-GB" dirty="0" smtClean="0"/>
              <a:t>to say what appeals to you about:</a:t>
            </a:r>
          </a:p>
          <a:p>
            <a:endParaRPr lang="en-GB" dirty="0" smtClean="0"/>
          </a:p>
          <a:p>
            <a:r>
              <a:rPr lang="en-GB" dirty="0" smtClean="0"/>
              <a:t>The company’s core business products or services</a:t>
            </a:r>
          </a:p>
          <a:p>
            <a:endParaRPr lang="en-GB" dirty="0" smtClean="0"/>
          </a:p>
          <a:p>
            <a:r>
              <a:rPr lang="en-GB" dirty="0" smtClean="0"/>
              <a:t>How </a:t>
            </a:r>
            <a:r>
              <a:rPr lang="en-GB" dirty="0"/>
              <a:t>many people work there?  Are they local, regional, national or international?</a:t>
            </a:r>
          </a:p>
          <a:p>
            <a:endParaRPr lang="en-GB" dirty="0" smtClean="0"/>
          </a:p>
          <a:p>
            <a:r>
              <a:rPr lang="en-GB" dirty="0" smtClean="0"/>
              <a:t>Be willing to outline how your </a:t>
            </a:r>
            <a:r>
              <a:rPr lang="en-GB" dirty="0"/>
              <a:t>relevant skills and </a:t>
            </a:r>
            <a:r>
              <a:rPr lang="en-GB" dirty="0" smtClean="0"/>
              <a:t>experience </a:t>
            </a:r>
            <a:r>
              <a:rPr lang="en-GB" dirty="0"/>
              <a:t>can make a difference to the company.</a:t>
            </a:r>
          </a:p>
          <a:p>
            <a:r>
              <a:rPr lang="en-GB" dirty="0" smtClean="0"/>
              <a:t>You may also mention these if it seems more is expected:</a:t>
            </a:r>
            <a:endParaRPr lang="en-GB" dirty="0"/>
          </a:p>
          <a:p>
            <a:pPr lvl="0"/>
            <a:r>
              <a:rPr lang="en-GB" dirty="0"/>
              <a:t>Company structure, finances, </a:t>
            </a:r>
            <a:r>
              <a:rPr lang="en-GB" dirty="0" smtClean="0"/>
              <a:t>key staff, how old is the company?</a:t>
            </a:r>
            <a:endParaRPr lang="en-GB" dirty="0"/>
          </a:p>
          <a:p>
            <a:pPr lvl="0"/>
            <a:r>
              <a:rPr lang="en-GB" dirty="0"/>
              <a:t>Customers and competitors</a:t>
            </a:r>
          </a:p>
          <a:p>
            <a:pPr lvl="0"/>
            <a:r>
              <a:rPr lang="en-GB" dirty="0"/>
              <a:t>Market trends and challenges</a:t>
            </a:r>
          </a:p>
          <a:p>
            <a:endParaRPr lang="en-GB" dirty="0"/>
          </a:p>
        </p:txBody>
      </p:sp>
    </p:spTree>
    <p:extLst>
      <p:ext uri="{BB962C8B-B14F-4D97-AF65-F5344CB8AC3E}">
        <p14:creationId xmlns:p14="http://schemas.microsoft.com/office/powerpoint/2010/main" val="183022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are your strengths?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a:t>Highlight what you are good at and how this helps in a work situation. </a:t>
            </a:r>
            <a:endParaRPr lang="en-GB" dirty="0" smtClean="0"/>
          </a:p>
          <a:p>
            <a:endParaRPr lang="en-GB" dirty="0"/>
          </a:p>
          <a:p>
            <a:r>
              <a:rPr lang="en-GB" dirty="0" smtClean="0"/>
              <a:t>Make sure your strengths are relevant to the job – </a:t>
            </a:r>
            <a:r>
              <a:rPr lang="en-GB" dirty="0" err="1"/>
              <a:t>i</a:t>
            </a:r>
            <a:r>
              <a:rPr lang="en-GB" dirty="0" err="1" smtClean="0"/>
              <a:t>e</a:t>
            </a:r>
            <a:r>
              <a:rPr lang="en-GB" dirty="0" smtClean="0"/>
              <a:t>  a good teacher needs to be patient and resilient.</a:t>
            </a:r>
          </a:p>
          <a:p>
            <a:endParaRPr lang="en-GB" dirty="0" smtClean="0"/>
          </a:p>
          <a:p>
            <a:r>
              <a:rPr lang="en-GB" dirty="0" smtClean="0"/>
              <a:t>Give examples for each one showing how you have used your strength in a work situation.  Use factual information to influence in a positive way – Who? What? Where? Why? And When?</a:t>
            </a:r>
            <a:endParaRPr lang="en-GB" dirty="0"/>
          </a:p>
        </p:txBody>
      </p:sp>
    </p:spTree>
    <p:extLst>
      <p:ext uri="{BB962C8B-B14F-4D97-AF65-F5344CB8AC3E}">
        <p14:creationId xmlns:p14="http://schemas.microsoft.com/office/powerpoint/2010/main" val="1542696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would you say are your weaker areas?</a:t>
            </a:r>
            <a:r>
              <a:rPr lang="en-GB" dirty="0"/>
              <a:t/>
            </a:r>
            <a:br>
              <a:rPr lang="en-GB" dirty="0"/>
            </a:br>
            <a:endParaRPr lang="en-GB" dirty="0"/>
          </a:p>
        </p:txBody>
      </p:sp>
      <p:sp>
        <p:nvSpPr>
          <p:cNvPr id="3" name="Content Placeholder 2"/>
          <p:cNvSpPr>
            <a:spLocks noGrp="1"/>
          </p:cNvSpPr>
          <p:nvPr>
            <p:ph idx="1"/>
          </p:nvPr>
        </p:nvSpPr>
        <p:spPr>
          <a:xfrm>
            <a:off x="293834" y="1368000"/>
            <a:ext cx="11604185" cy="4607497"/>
          </a:xfrm>
        </p:spPr>
        <p:txBody>
          <a:bodyPr/>
          <a:lstStyle/>
          <a:p>
            <a:r>
              <a:rPr lang="en-GB" dirty="0"/>
              <a:t>Keep your weaknesses technical not personal.  No-one wants to hear you saying you like to gossip or you spend too much time playing computer </a:t>
            </a:r>
            <a:r>
              <a:rPr lang="en-GB" dirty="0" smtClean="0"/>
              <a:t>games!  </a:t>
            </a:r>
            <a:r>
              <a:rPr lang="en-GB" dirty="0"/>
              <a:t>Your weaknesses need to be solvable, manageable deficiencies that you </a:t>
            </a:r>
            <a:r>
              <a:rPr lang="en-GB" dirty="0" smtClean="0"/>
              <a:t>are overcoming and </a:t>
            </a:r>
            <a:r>
              <a:rPr lang="en-GB" dirty="0"/>
              <a:t>learning to </a:t>
            </a:r>
            <a:r>
              <a:rPr lang="en-GB" dirty="0" smtClean="0"/>
              <a:t>conquer.  </a:t>
            </a:r>
          </a:p>
          <a:p>
            <a:endParaRPr lang="en-GB" dirty="0" smtClean="0"/>
          </a:p>
          <a:p>
            <a:r>
              <a:rPr lang="en-GB" dirty="0" smtClean="0"/>
              <a:t>The </a:t>
            </a:r>
            <a:r>
              <a:rPr lang="en-GB" dirty="0"/>
              <a:t>interviewer wants to see:</a:t>
            </a:r>
          </a:p>
          <a:p>
            <a:pPr lvl="0"/>
            <a:endParaRPr lang="en-GB" dirty="0" smtClean="0"/>
          </a:p>
          <a:p>
            <a:pPr lvl="0"/>
            <a:r>
              <a:rPr lang="en-GB" dirty="0" smtClean="0"/>
              <a:t>How </a:t>
            </a:r>
            <a:r>
              <a:rPr lang="en-GB" dirty="0"/>
              <a:t>you approach a difficult question.</a:t>
            </a:r>
          </a:p>
          <a:p>
            <a:pPr lvl="0"/>
            <a:endParaRPr lang="en-GB" dirty="0" smtClean="0"/>
          </a:p>
          <a:p>
            <a:pPr lvl="0"/>
            <a:r>
              <a:rPr lang="en-GB" dirty="0" smtClean="0"/>
              <a:t>Whether </a:t>
            </a:r>
            <a:r>
              <a:rPr lang="en-GB" dirty="0"/>
              <a:t>or not you recognise your weaknesses (we all have them)</a:t>
            </a:r>
          </a:p>
          <a:p>
            <a:pPr lvl="0"/>
            <a:endParaRPr lang="en-GB" dirty="0" smtClean="0"/>
          </a:p>
          <a:p>
            <a:pPr lvl="0"/>
            <a:r>
              <a:rPr lang="en-GB" dirty="0" smtClean="0"/>
              <a:t>What </a:t>
            </a:r>
            <a:r>
              <a:rPr lang="en-GB" dirty="0"/>
              <a:t>you’re doing about them and whether your individual strengths and weaknesses (they’re usually related) make you the right candidate for the job.</a:t>
            </a:r>
          </a:p>
          <a:p>
            <a:endParaRPr lang="en-GB" dirty="0"/>
          </a:p>
        </p:txBody>
      </p:sp>
    </p:spTree>
    <p:extLst>
      <p:ext uri="{BB962C8B-B14F-4D97-AF65-F5344CB8AC3E}">
        <p14:creationId xmlns:p14="http://schemas.microsoft.com/office/powerpoint/2010/main" val="3903394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121400"/>
            <a:ext cx="1063625" cy="365125"/>
          </a:xfrm>
        </p:spPr>
        <p:txBody>
          <a:bodyPr/>
          <a:lstStyle/>
          <a:p>
            <a:fld id="{1752037A-4942-4206-937A-B7AB6E09D7C2}" type="slidenum">
              <a:rPr lang="en-GB" smtClean="0"/>
              <a:pPr/>
              <a:t>9</a:t>
            </a:fld>
            <a:endParaRPr lang="en-GB" dirty="0"/>
          </a:p>
        </p:txBody>
      </p:sp>
      <p:sp>
        <p:nvSpPr>
          <p:cNvPr id="5" name="Title 4"/>
          <p:cNvSpPr>
            <a:spLocks noGrp="1"/>
          </p:cNvSpPr>
          <p:nvPr>
            <p:ph type="title" idx="4294967295"/>
          </p:nvPr>
        </p:nvSpPr>
        <p:spPr>
          <a:xfrm>
            <a:off x="0" y="836613"/>
            <a:ext cx="11604625" cy="411162"/>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Choose one of the previous questions and prepare your answer</a:t>
            </a:r>
            <a:endParaRPr lang="en-GB" dirty="0"/>
          </a:p>
        </p:txBody>
      </p:sp>
    </p:spTree>
    <p:extLst>
      <p:ext uri="{BB962C8B-B14F-4D97-AF65-F5344CB8AC3E}">
        <p14:creationId xmlns:p14="http://schemas.microsoft.com/office/powerpoint/2010/main" val="36896991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96156611B3A4C9D3016DD1C82BE82" ma:contentTypeVersion="12" ma:contentTypeDescription="Create a new document." ma:contentTypeScope="" ma:versionID="19eae5256918c10b6f1fc2e4bdb62c72">
  <xsd:schema xmlns:xsd="http://www.w3.org/2001/XMLSchema" xmlns:xs="http://www.w3.org/2001/XMLSchema" xmlns:p="http://schemas.microsoft.com/office/2006/metadata/properties" xmlns:ns3="b3fe5981-60c0-4104-a1b1-a1fac9687ed0" xmlns:ns4="e0e7bb2f-ff26-4fae-befd-4a9a53791a98" targetNamespace="http://schemas.microsoft.com/office/2006/metadata/properties" ma:root="true" ma:fieldsID="d24fda3cebf5a254fac3f44e0e2e07ca" ns3:_="" ns4:_="">
    <xsd:import namespace="b3fe5981-60c0-4104-a1b1-a1fac9687ed0"/>
    <xsd:import namespace="e0e7bb2f-ff26-4fae-befd-4a9a53791a9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e5981-60c0-4104-a1b1-a1fac9687e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7bb2f-ff26-4fae-befd-4a9a53791a9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6AD379-26E1-4FD9-BACF-2A39D1453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fe5981-60c0-4104-a1b1-a1fac9687ed0"/>
    <ds:schemaRef ds:uri="e0e7bb2f-ff26-4fae-befd-4a9a53791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521A6C-CD26-45BD-8A0C-2642687FC1CC}">
  <ds:schemaRefs>
    <ds:schemaRef ds:uri="http://schemas.microsoft.com/sharepoint/v3/contenttype/forms"/>
  </ds:schemaRefs>
</ds:datastoreItem>
</file>

<file path=customXml/itemProps3.xml><?xml version="1.0" encoding="utf-8"?>
<ds:datastoreItem xmlns:ds="http://schemas.openxmlformats.org/officeDocument/2006/customXml" ds:itemID="{E41D310F-EE97-4934-B5E1-4572EDAC661A}">
  <ds:schemaRefs>
    <ds:schemaRef ds:uri="http://purl.org/dc/elements/1.1/"/>
    <ds:schemaRef ds:uri="http://www.w3.org/XML/1998/namespace"/>
    <ds:schemaRef ds:uri="http://schemas.microsoft.com/office/2006/documentManagement/types"/>
    <ds:schemaRef ds:uri="b3fe5981-60c0-4104-a1b1-a1fac9687ed0"/>
    <ds:schemaRef ds:uri="e0e7bb2f-ff26-4fae-befd-4a9a53791a98"/>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4</TotalTime>
  <Words>827</Words>
  <Application>Microsoft Office PowerPoint</Application>
  <PresentationFormat>Widescreen</PresentationFormat>
  <Paragraphs>93</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MS PGothic</vt:lpstr>
      <vt:lpstr>Arial</vt:lpstr>
      <vt:lpstr>Calibri</vt:lpstr>
      <vt:lpstr>Century Gothic</vt:lpstr>
      <vt:lpstr>Comic Sans MS</vt:lpstr>
      <vt:lpstr>Lucida Grande</vt:lpstr>
      <vt:lpstr>Trebuchet MS</vt:lpstr>
      <vt:lpstr>Wingdings</vt:lpstr>
      <vt:lpstr>Wingdings 3</vt:lpstr>
      <vt:lpstr>Facet</vt:lpstr>
      <vt:lpstr>Online Interview Skills Pt 2</vt:lpstr>
      <vt:lpstr> Safeguarding  Please…</vt:lpstr>
      <vt:lpstr>PowerPoint Presentation</vt:lpstr>
      <vt:lpstr>PowerPoint Presentation</vt:lpstr>
      <vt:lpstr>In today’s session we will </vt:lpstr>
      <vt:lpstr>Why do you want to work for this company?</vt:lpstr>
      <vt:lpstr>What are your strengths? </vt:lpstr>
      <vt:lpstr>What would you say are your weaker areas? </vt:lpstr>
      <vt:lpstr>       Choose one of the previous questions and prepare your answer</vt:lpstr>
      <vt:lpstr>What do you think makes a good team? </vt:lpstr>
      <vt:lpstr>Tell me about a difficult scenario at work and how you dealt with it: </vt:lpstr>
      <vt:lpstr>Why do you want this job? </vt:lpstr>
      <vt:lpstr>  What would you do to ensure you gave excellent customer service to all our customers?  </vt:lpstr>
      <vt:lpstr>      Now choose another question and take it in turns to give your answer.  </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Interview Skills Pt 2</dc:title>
  <dc:creator>Moore, Alison</dc:creator>
  <cp:lastModifiedBy>Moore, Alison</cp:lastModifiedBy>
  <cp:revision>1</cp:revision>
  <dcterms:created xsi:type="dcterms:W3CDTF">2021-03-15T12:28:34Z</dcterms:created>
  <dcterms:modified xsi:type="dcterms:W3CDTF">2021-03-15T12:32:42Z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0x010100BA496156611B3A4C9D3016DD1C82BE82</vt:lpwstr>
  </property>
</Properties>
</file>