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76" d="100"/>
          <a:sy n="76" d="100"/>
        </p:scale>
        <p:origin x="81" y="6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0FB249-4707-4382-87B9-14D4062EC453}" type="datetimeFigureOut">
              <a:rPr lang="en-GB" smtClean="0"/>
              <a:t>15/03/2021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F996DD-1457-4A31-BBAD-014CA3BEE3DD}" type="slidenum">
              <a:rPr lang="en-GB" smtClean="0"/>
              <a:t>‹#›</a:t>
            </a:fld>
            <a:endParaRPr lang="en-GB"/>
          </a:p>
        </p:txBody>
      </p:sp>
    </p:spTree>
    <p:extLst>
      <p:ext uri="{BB962C8B-B14F-4D97-AF65-F5344CB8AC3E}">
        <p14:creationId xmlns:p14="http://schemas.microsoft.com/office/powerpoint/2010/main" val="240866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46B349A0-DA4A-4C33-A345-65AD548195AB}"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2818146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3208765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551828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52827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028704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16992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356442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59577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98593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7024903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Section Header">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908501" y="3500440"/>
            <a:ext cx="10462921" cy="2093905"/>
          </a:xfrm>
        </p:spPr>
        <p:txBody>
          <a:bodyPr/>
          <a:lstStyle>
            <a:lvl1pPr marL="0" indent="0">
              <a:buNone/>
              <a:defRPr sz="2400" b="0"/>
            </a:lvl1pPr>
            <a:lvl2pPr>
              <a:buFont typeface="Wingdings" pitchFamily="2" charset="2"/>
              <a:buChar char="§"/>
              <a:defRPr sz="2000"/>
            </a:lvl2pPr>
            <a:lvl3pPr>
              <a:buFont typeface="Arial" pitchFamily="34" charset="0"/>
              <a:buChar char="•"/>
              <a:defRPr/>
            </a:lvl3pPr>
          </a:lstStyle>
          <a:p>
            <a:pPr lvl="0"/>
            <a:r>
              <a:rPr lang="en-US" smtClean="0"/>
              <a:t>Edit Master text styles</a:t>
            </a:r>
          </a:p>
          <a:p>
            <a:pPr lvl="1"/>
            <a:r>
              <a:rPr lang="en-US" smtClean="0"/>
              <a:t>Second level</a:t>
            </a:r>
          </a:p>
        </p:txBody>
      </p:sp>
      <p:sp>
        <p:nvSpPr>
          <p:cNvPr id="7" name="Title 6"/>
          <p:cNvSpPr>
            <a:spLocks noGrp="1"/>
          </p:cNvSpPr>
          <p:nvPr>
            <p:ph type="title"/>
          </p:nvPr>
        </p:nvSpPr>
        <p:spPr>
          <a:xfrm>
            <a:off x="908501" y="2571747"/>
            <a:ext cx="10462921" cy="928693"/>
          </a:xfrm>
        </p:spPr>
        <p:txBody>
          <a:bodyPr/>
          <a:lstStyle>
            <a:lvl1pPr>
              <a:defRPr lang="en-US" sz="3000" b="1" cap="all" baseline="0" smtClean="0">
                <a:solidFill>
                  <a:schemeClr val="accent1"/>
                </a:solidFill>
                <a:latin typeface="Arial" pitchFamily="34" charset="0"/>
                <a:ea typeface="+mn-ea"/>
                <a:cs typeface="+mn-cs"/>
              </a:defRPr>
            </a:lvl1pPr>
          </a:lstStyle>
          <a:p>
            <a:r>
              <a:rPr lang="en-US" smtClean="0"/>
              <a:t>Click to edit Master title style</a:t>
            </a:r>
            <a:endParaRPr lang="en-GB" dirty="0"/>
          </a:p>
        </p:txBody>
      </p:sp>
      <p:sp>
        <p:nvSpPr>
          <p:cNvPr id="2" name="Slide Number Placeholder 1"/>
          <p:cNvSpPr>
            <a:spLocks noGrp="1"/>
          </p:cNvSpPr>
          <p:nvPr>
            <p:ph type="sldNum" sz="quarter" idx="11"/>
          </p:nvPr>
        </p:nvSpPr>
        <p:spPr/>
        <p:txBody>
          <a:bodyPr/>
          <a:lstStyle/>
          <a:p>
            <a:fld id="{1752037A-4942-4206-937A-B7AB6E09D7C2}" type="slidenum">
              <a:rPr lang="en-GB" smtClean="0"/>
              <a:pPr/>
              <a:t>‹#›</a:t>
            </a:fld>
            <a:endParaRPr lang="en-GB" dirty="0"/>
          </a:p>
        </p:txBody>
      </p:sp>
    </p:spTree>
    <p:extLst>
      <p:ext uri="{BB962C8B-B14F-4D97-AF65-F5344CB8AC3E}">
        <p14:creationId xmlns:p14="http://schemas.microsoft.com/office/powerpoint/2010/main" val="12417692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94997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F73D3-C31D-421C-A836-2ECFDD28B45D}" type="datetimeFigureOut">
              <a:rPr lang="en-GB" smtClean="0"/>
              <a:t>15/03/2021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1633718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8F73D3-C31D-421C-A836-2ECFDD28B45D}" type="datetimeFigureOut">
              <a:rPr lang="en-GB" smtClean="0"/>
              <a:t>15/03/2021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6259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8F73D3-C31D-421C-A836-2ECFDD28B45D}" type="datetimeFigureOut">
              <a:rPr lang="en-GB" smtClean="0"/>
              <a:t>15/03/2021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2752137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8F73D3-C31D-421C-A836-2ECFDD28B45D}" type="datetimeFigureOut">
              <a:rPr lang="en-GB" smtClean="0"/>
              <a:t>15/03/2021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600651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F73D3-C31D-421C-A836-2ECFDD28B45D}" type="datetimeFigureOut">
              <a:rPr lang="en-GB" smtClean="0"/>
              <a:t>15/03/2021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4015501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8F73D3-C31D-421C-A836-2ECFDD28B45D}" type="datetimeFigureOut">
              <a:rPr lang="en-GB" smtClean="0"/>
              <a:t>15/03/2021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637707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F8F73D3-C31D-421C-A836-2ECFDD28B45D}" type="datetimeFigureOut">
              <a:rPr lang="en-GB" smtClean="0"/>
              <a:t>15/03/2021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A4E4FF-1C13-41E1-8982-9F943EA49A79}" type="slidenum">
              <a:rPr lang="en-GB" smtClean="0"/>
              <a:t>‹#›</a:t>
            </a:fld>
            <a:endParaRPr lang="en-GB"/>
          </a:p>
        </p:txBody>
      </p:sp>
    </p:spTree>
    <p:extLst>
      <p:ext uri="{BB962C8B-B14F-4D97-AF65-F5344CB8AC3E}">
        <p14:creationId xmlns:p14="http://schemas.microsoft.com/office/powerpoint/2010/main" val="3347863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8F73D3-C31D-421C-A836-2ECFDD28B45D}" type="datetimeFigureOut">
              <a:rPr lang="en-GB" smtClean="0"/>
              <a:t>15/03/2021</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DA4E4FF-1C13-41E1-8982-9F943EA49A79}" type="slidenum">
              <a:rPr lang="en-GB" smtClean="0"/>
              <a:t>‹#›</a:t>
            </a:fld>
            <a:endParaRPr lang="en-GB"/>
          </a:p>
        </p:txBody>
      </p:sp>
    </p:spTree>
    <p:extLst>
      <p:ext uri="{BB962C8B-B14F-4D97-AF65-F5344CB8AC3E}">
        <p14:creationId xmlns:p14="http://schemas.microsoft.com/office/powerpoint/2010/main" val="384772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13" Type="http://schemas.openxmlformats.org/officeDocument/2006/relationships/image" Target="../media/image13.jpeg"/><Relationship Id="rId3" Type="http://schemas.openxmlformats.org/officeDocument/2006/relationships/image" Target="../media/image4.jpeg"/><Relationship Id="rId7" Type="http://schemas.openxmlformats.org/officeDocument/2006/relationships/image" Target="../media/image8.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7.jpeg"/><Relationship Id="rId11" Type="http://schemas.openxmlformats.org/officeDocument/2006/relationships/image" Target="../media/image12.jpeg"/><Relationship Id="rId5" Type="http://schemas.openxmlformats.org/officeDocument/2006/relationships/image" Target="../media/image6.jpeg"/><Relationship Id="rId10" Type="http://schemas.openxmlformats.org/officeDocument/2006/relationships/image" Target="../media/image11.jpeg"/><Relationship Id="rId4" Type="http://schemas.openxmlformats.org/officeDocument/2006/relationships/image" Target="../media/image5.jpeg"/><Relationship Id="rId9" Type="http://schemas.openxmlformats.org/officeDocument/2006/relationships/image" Target="../media/image10.jpeg"/><Relationship Id="rId14" Type="http://schemas.openxmlformats.org/officeDocument/2006/relationships/image" Target="../media/image1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Online Interview </a:t>
            </a:r>
            <a:r>
              <a:rPr lang="en-GB" dirty="0" smtClean="0"/>
              <a:t>Skills Pt </a:t>
            </a:r>
            <a:r>
              <a:rPr lang="en-GB" dirty="0" smtClean="0"/>
              <a:t>2</a:t>
            </a:r>
            <a:endParaRPr lang="en-GB" dirty="0"/>
          </a:p>
        </p:txBody>
      </p:sp>
      <p:sp>
        <p:nvSpPr>
          <p:cNvPr id="3" name="Subtitle 2"/>
          <p:cNvSpPr>
            <a:spLocks noGrp="1"/>
          </p:cNvSpPr>
          <p:nvPr>
            <p:ph type="subTitle" idx="1"/>
          </p:nvPr>
        </p:nvSpPr>
        <p:spPr/>
        <p:txBody>
          <a:bodyPr/>
          <a:lstStyle/>
          <a:p>
            <a:r>
              <a:rPr lang="en-GB" dirty="0" smtClean="0"/>
              <a:t>Online interview skills for a digital age</a:t>
            </a:r>
            <a:endParaRPr lang="en-GB" dirty="0"/>
          </a:p>
        </p:txBody>
      </p:sp>
    </p:spTree>
    <p:extLst>
      <p:ext uri="{BB962C8B-B14F-4D97-AF65-F5344CB8AC3E}">
        <p14:creationId xmlns:p14="http://schemas.microsoft.com/office/powerpoint/2010/main" val="27439159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34" y="836712"/>
            <a:ext cx="11604332" cy="1034618"/>
          </a:xfrm>
        </p:spPr>
        <p:txBody>
          <a:bodyPr>
            <a:normAutofit fontScale="90000"/>
          </a:bodyPr>
          <a:lstStyle/>
          <a:p>
            <a:r>
              <a:rPr lang="en-GB" b="1" dirty="0"/>
              <a:t>What do you think makes a good team?</a:t>
            </a:r>
            <a:r>
              <a:rPr lang="en-GB" dirty="0"/>
              <a:t/>
            </a:r>
            <a:br>
              <a:rPr lang="en-GB" dirty="0"/>
            </a:br>
            <a:endParaRPr lang="en-GB" dirty="0"/>
          </a:p>
        </p:txBody>
      </p:sp>
      <p:sp>
        <p:nvSpPr>
          <p:cNvPr id="3" name="Content Placeholder 2"/>
          <p:cNvSpPr>
            <a:spLocks noGrp="1"/>
          </p:cNvSpPr>
          <p:nvPr>
            <p:ph idx="1"/>
          </p:nvPr>
        </p:nvSpPr>
        <p:spPr>
          <a:xfrm>
            <a:off x="293834" y="2248786"/>
            <a:ext cx="11604185" cy="3223670"/>
          </a:xfrm>
        </p:spPr>
        <p:txBody>
          <a:bodyPr/>
          <a:lstStyle/>
          <a:p>
            <a:r>
              <a:rPr lang="en-GB" dirty="0" smtClean="0"/>
              <a:t>In </a:t>
            </a:r>
            <a:r>
              <a:rPr lang="en-GB" dirty="0"/>
              <a:t>any role you will be expected to work as part of a team and the interviewer needs to assess how well you relate to other people, what role you take in a group and whether you are able to focus on goals and targets.</a:t>
            </a:r>
          </a:p>
          <a:p>
            <a:pPr lvl="0"/>
            <a:endParaRPr lang="en-GB" dirty="0" smtClean="0"/>
          </a:p>
          <a:p>
            <a:pPr lvl="0"/>
            <a:r>
              <a:rPr lang="en-GB" dirty="0" smtClean="0"/>
              <a:t>Wherever </a:t>
            </a:r>
            <a:r>
              <a:rPr lang="en-GB" dirty="0"/>
              <a:t>possible, give examples of situations where you have demonstrated teamwork.</a:t>
            </a:r>
          </a:p>
          <a:p>
            <a:pPr lvl="0"/>
            <a:endParaRPr lang="en-GB" dirty="0" smtClean="0"/>
          </a:p>
          <a:p>
            <a:pPr lvl="0"/>
            <a:r>
              <a:rPr lang="en-GB" dirty="0" smtClean="0"/>
              <a:t>Indicate </a:t>
            </a:r>
            <a:r>
              <a:rPr lang="en-GB" dirty="0"/>
              <a:t>the personal qualities you used and how this helped the team to succeed.</a:t>
            </a:r>
          </a:p>
        </p:txBody>
      </p:sp>
    </p:spTree>
    <p:extLst>
      <p:ext uri="{BB962C8B-B14F-4D97-AF65-F5344CB8AC3E}">
        <p14:creationId xmlns:p14="http://schemas.microsoft.com/office/powerpoint/2010/main" val="2404962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Tell me about a difficult scenario at work and how you dealt with it:</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This </a:t>
            </a:r>
            <a:r>
              <a:rPr lang="en-GB" dirty="0"/>
              <a:t>question is to test how you cope under pressure as well as your problem solving and communication skills.  Good examples are where you:</a:t>
            </a:r>
          </a:p>
          <a:p>
            <a:pPr lvl="0"/>
            <a:endParaRPr lang="en-GB" dirty="0" smtClean="0"/>
          </a:p>
          <a:p>
            <a:pPr lvl="0"/>
            <a:r>
              <a:rPr lang="en-GB" dirty="0" smtClean="0"/>
              <a:t>Helped </a:t>
            </a:r>
            <a:r>
              <a:rPr lang="en-GB" dirty="0"/>
              <a:t>resolve or improve a difficult situation.</a:t>
            </a:r>
          </a:p>
          <a:p>
            <a:pPr lvl="0"/>
            <a:endParaRPr lang="en-GB" dirty="0" smtClean="0"/>
          </a:p>
          <a:p>
            <a:pPr lvl="0"/>
            <a:r>
              <a:rPr lang="en-GB" dirty="0" smtClean="0"/>
              <a:t>Were </a:t>
            </a:r>
            <a:r>
              <a:rPr lang="en-GB" dirty="0"/>
              <a:t>resilient in adverse conditions.</a:t>
            </a:r>
          </a:p>
          <a:p>
            <a:pPr lvl="0"/>
            <a:endParaRPr lang="en-GB" dirty="0" smtClean="0"/>
          </a:p>
          <a:p>
            <a:pPr lvl="0"/>
            <a:r>
              <a:rPr lang="en-GB" dirty="0" smtClean="0"/>
              <a:t>Showed </a:t>
            </a:r>
            <a:r>
              <a:rPr lang="en-GB" dirty="0"/>
              <a:t>emotional intelligence and cool-headedness.</a:t>
            </a:r>
          </a:p>
          <a:p>
            <a:endParaRPr lang="en-GB" dirty="0" smtClean="0"/>
          </a:p>
          <a:p>
            <a:r>
              <a:rPr lang="en-GB" dirty="0" smtClean="0"/>
              <a:t>Avoid </a:t>
            </a:r>
            <a:r>
              <a:rPr lang="en-GB" dirty="0"/>
              <a:t>any examples which still feel sensitive, because in a high-pressure interview situation, old emotions can easily resurface and throw you off balance</a:t>
            </a:r>
          </a:p>
        </p:txBody>
      </p:sp>
    </p:spTree>
    <p:extLst>
      <p:ext uri="{BB962C8B-B14F-4D97-AF65-F5344CB8AC3E}">
        <p14:creationId xmlns:p14="http://schemas.microsoft.com/office/powerpoint/2010/main" val="10710025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Why do you want this job?</a:t>
            </a:r>
            <a:r>
              <a:rPr lang="en-GB" dirty="0"/>
              <a:t/>
            </a:r>
            <a:br>
              <a:rPr lang="en-GB" dirty="0"/>
            </a:br>
            <a:endParaRPr lang="en-GB" dirty="0"/>
          </a:p>
        </p:txBody>
      </p:sp>
      <p:sp>
        <p:nvSpPr>
          <p:cNvPr id="3" name="Content Placeholder 2"/>
          <p:cNvSpPr>
            <a:spLocks noGrp="1"/>
          </p:cNvSpPr>
          <p:nvPr>
            <p:ph idx="1"/>
          </p:nvPr>
        </p:nvSpPr>
        <p:spPr/>
        <p:txBody>
          <a:bodyPr>
            <a:normAutofit lnSpcReduction="10000"/>
          </a:bodyPr>
          <a:lstStyle/>
          <a:p>
            <a:r>
              <a:rPr lang="en-GB" dirty="0"/>
              <a:t>Your answer should reinforce why you are such a good fit for the job and then convey your enthusiasm for the role e.g</a:t>
            </a:r>
            <a:r>
              <a:rPr lang="en-GB" dirty="0" smtClean="0"/>
              <a:t>.</a:t>
            </a:r>
          </a:p>
          <a:p>
            <a:endParaRPr lang="en-GB" dirty="0"/>
          </a:p>
          <a:p>
            <a:pPr lvl="0"/>
            <a:r>
              <a:rPr lang="en-GB" dirty="0"/>
              <a:t>Good match between your skills and their requirements</a:t>
            </a:r>
          </a:p>
          <a:p>
            <a:pPr lvl="0"/>
            <a:endParaRPr lang="en-GB" dirty="0" smtClean="0"/>
          </a:p>
          <a:p>
            <a:pPr lvl="0"/>
            <a:r>
              <a:rPr lang="en-GB" dirty="0" smtClean="0"/>
              <a:t>Interested </a:t>
            </a:r>
            <a:r>
              <a:rPr lang="en-GB" dirty="0"/>
              <a:t>in the </a:t>
            </a:r>
            <a:r>
              <a:rPr lang="en-GB" dirty="0" smtClean="0"/>
              <a:t>product/market/sector</a:t>
            </a:r>
          </a:p>
          <a:p>
            <a:pPr lvl="0"/>
            <a:endParaRPr lang="en-GB" dirty="0"/>
          </a:p>
          <a:p>
            <a:pPr lvl="0"/>
            <a:r>
              <a:rPr lang="en-GB" dirty="0"/>
              <a:t>Company’s excellent reputation, exciting challenge etc</a:t>
            </a:r>
            <a:r>
              <a:rPr lang="en-GB" dirty="0" smtClean="0"/>
              <a:t>.</a:t>
            </a:r>
          </a:p>
          <a:p>
            <a:pPr lvl="0"/>
            <a:endParaRPr lang="en-GB" dirty="0"/>
          </a:p>
          <a:p>
            <a:pPr lvl="0"/>
            <a:r>
              <a:rPr lang="en-GB" dirty="0"/>
              <a:t>It isn’t very complimentary to say (even if it’s true) that you just need a job, or you want it because it’s local!</a:t>
            </a:r>
          </a:p>
          <a:p>
            <a:endParaRPr lang="en-GB" dirty="0"/>
          </a:p>
        </p:txBody>
      </p:sp>
    </p:spTree>
    <p:extLst>
      <p:ext uri="{BB962C8B-B14F-4D97-AF65-F5344CB8AC3E}">
        <p14:creationId xmlns:p14="http://schemas.microsoft.com/office/powerpoint/2010/main" val="42130564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34" y="356191"/>
            <a:ext cx="11604332" cy="2131828"/>
          </a:xfrm>
        </p:spPr>
        <p:txBody>
          <a:bodyPr>
            <a:normAutofit fontScale="90000"/>
          </a:bodyPr>
          <a:lstStyle/>
          <a:p>
            <a:r>
              <a:rPr lang="en-GB" b="1" dirty="0" smtClean="0"/>
              <a:t/>
            </a:r>
            <a:br>
              <a:rPr lang="en-GB" b="1" dirty="0" smtClean="0"/>
            </a:br>
            <a:r>
              <a:rPr lang="en-GB" b="1" dirty="0"/>
              <a:t/>
            </a:r>
            <a:br>
              <a:rPr lang="en-GB" b="1" dirty="0"/>
            </a:br>
            <a:r>
              <a:rPr lang="en-GB" dirty="0"/>
              <a:t>What would you do to ensure you gave excellent customer service to all our customers?</a:t>
            </a:r>
            <a:br>
              <a:rPr lang="en-GB" dirty="0"/>
            </a:br>
            <a:r>
              <a:rPr lang="en-GB" dirty="0"/>
              <a:t/>
            </a:r>
            <a:br>
              <a:rPr lang="en-GB" dirty="0"/>
            </a:br>
            <a:endParaRPr lang="en-GB" dirty="0"/>
          </a:p>
        </p:txBody>
      </p:sp>
      <p:sp>
        <p:nvSpPr>
          <p:cNvPr id="3" name="Content Placeholder 2"/>
          <p:cNvSpPr>
            <a:spLocks noGrp="1"/>
          </p:cNvSpPr>
          <p:nvPr>
            <p:ph idx="1"/>
          </p:nvPr>
        </p:nvSpPr>
        <p:spPr>
          <a:xfrm>
            <a:off x="293834" y="1945758"/>
            <a:ext cx="11604185" cy="3526698"/>
          </a:xfrm>
        </p:spPr>
        <p:txBody>
          <a:bodyPr>
            <a:normAutofit lnSpcReduction="10000"/>
          </a:bodyPr>
          <a:lstStyle/>
          <a:p>
            <a:endParaRPr lang="en-GB" dirty="0" smtClean="0"/>
          </a:p>
          <a:p>
            <a:endParaRPr lang="en-GB" dirty="0"/>
          </a:p>
          <a:p>
            <a:r>
              <a:rPr lang="en-GB" dirty="0" smtClean="0"/>
              <a:t>Your </a:t>
            </a:r>
            <a:r>
              <a:rPr lang="en-GB" dirty="0"/>
              <a:t>answer to this question </a:t>
            </a:r>
            <a:r>
              <a:rPr lang="en-GB" dirty="0" smtClean="0"/>
              <a:t>should demonstrate that </a:t>
            </a:r>
            <a:r>
              <a:rPr lang="en-GB" dirty="0"/>
              <a:t>you recognise how important it is to keep customers satisfied in any business</a:t>
            </a:r>
            <a:r>
              <a:rPr lang="en-GB" dirty="0" smtClean="0"/>
              <a:t>:</a:t>
            </a:r>
          </a:p>
          <a:p>
            <a:endParaRPr lang="en-GB" dirty="0"/>
          </a:p>
          <a:p>
            <a:pPr lvl="0"/>
            <a:r>
              <a:rPr lang="en-GB" dirty="0"/>
              <a:t>Give actual past work-related examples </a:t>
            </a:r>
            <a:r>
              <a:rPr lang="en-GB" dirty="0" smtClean="0"/>
              <a:t>of when you have delivered a good service or gone the extra mile wherever </a:t>
            </a:r>
            <a:r>
              <a:rPr lang="en-GB" dirty="0"/>
              <a:t>possible</a:t>
            </a:r>
            <a:r>
              <a:rPr lang="en-GB" dirty="0" smtClean="0"/>
              <a:t>.</a:t>
            </a:r>
          </a:p>
          <a:p>
            <a:pPr lvl="0"/>
            <a:endParaRPr lang="en-GB" dirty="0"/>
          </a:p>
          <a:p>
            <a:pPr lvl="0"/>
            <a:r>
              <a:rPr lang="en-GB" dirty="0"/>
              <a:t>Explain what you did in a previous role which resulted in satisfied customers.</a:t>
            </a:r>
          </a:p>
          <a:p>
            <a:pPr marL="0" indent="0">
              <a:buNone/>
            </a:pPr>
            <a:r>
              <a:rPr lang="en-GB" dirty="0"/>
              <a:t> </a:t>
            </a:r>
          </a:p>
          <a:p>
            <a:endParaRPr lang="en-GB" dirty="0"/>
          </a:p>
        </p:txBody>
      </p:sp>
    </p:spTree>
    <p:extLst>
      <p:ext uri="{BB962C8B-B14F-4D97-AF65-F5344CB8AC3E}">
        <p14:creationId xmlns:p14="http://schemas.microsoft.com/office/powerpoint/2010/main" val="2506964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752037A-4942-4206-937A-B7AB6E09D7C2}" type="slidenum">
              <a:rPr lang="en-GB" smtClean="0"/>
              <a:pPr/>
              <a:t>14</a:t>
            </a:fld>
            <a:endParaRPr lang="en-GB" dirty="0"/>
          </a:p>
        </p:txBody>
      </p:sp>
      <p:sp>
        <p:nvSpPr>
          <p:cNvPr id="5" name="Title 4"/>
          <p:cNvSpPr>
            <a:spLocks noGrp="1"/>
          </p:cNvSpPr>
          <p:nvPr>
            <p:ph type="title" idx="4294967295"/>
          </p:nvPr>
        </p:nvSpPr>
        <p:spPr>
          <a:xfrm>
            <a:off x="0" y="1216025"/>
            <a:ext cx="11604625" cy="687388"/>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Now choose another question and take it in turns to give your answer.</a:t>
            </a:r>
            <a:br>
              <a:rPr lang="en-GB" dirty="0" smtClean="0"/>
            </a:br>
            <a:r>
              <a:rPr lang="en-GB" dirty="0"/>
              <a:t/>
            </a:r>
            <a:br>
              <a:rPr lang="en-GB" dirty="0"/>
            </a:br>
            <a:endParaRPr lang="en-GB" dirty="0"/>
          </a:p>
        </p:txBody>
      </p:sp>
    </p:spTree>
    <p:extLst>
      <p:ext uri="{BB962C8B-B14F-4D97-AF65-F5344CB8AC3E}">
        <p14:creationId xmlns:p14="http://schemas.microsoft.com/office/powerpoint/2010/main" val="88374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GB" altLang="en-US" sz="2800">
              <a:solidFill>
                <a:schemeClr val="tx1"/>
              </a:solidFill>
              <a:latin typeface="Comic Sans MS" panose="030F0702030302020204" pitchFamily="66" charset="0"/>
            </a:endParaRPr>
          </a:p>
        </p:txBody>
      </p:sp>
      <p:sp>
        <p:nvSpPr>
          <p:cNvPr id="20483" name="Rectangle 5"/>
          <p:cNvSpPr>
            <a:spLocks noGrp="1" noChangeArrowheads="1"/>
          </p:cNvSpPr>
          <p:nvPr>
            <p:ph type="title"/>
          </p:nvPr>
        </p:nvSpPr>
        <p:spPr/>
        <p:txBody>
          <a:bodyPr>
            <a:normAutofit fontScale="90000"/>
          </a:bodyPr>
          <a:lstStyle/>
          <a:p>
            <a:r>
              <a:rPr lang="en-GB" altLang="en-US" sz="4000" dirty="0" smtClean="0">
                <a:latin typeface="Comic Sans MS" panose="030F0702030302020204" pitchFamily="66" charset="0"/>
              </a:rPr>
              <a:t/>
            </a:r>
            <a:br>
              <a:rPr lang="en-GB" altLang="en-US" sz="4000" dirty="0" smtClean="0">
                <a:latin typeface="Comic Sans MS" panose="030F0702030302020204" pitchFamily="66" charset="0"/>
              </a:rPr>
            </a:br>
            <a:r>
              <a:rPr lang="en-GB" altLang="en-US" sz="4000" dirty="0" smtClean="0">
                <a:latin typeface="Comic Sans MS" panose="030F0702030302020204" pitchFamily="66" charset="0"/>
              </a:rPr>
              <a:t>Safeguarding </a:t>
            </a:r>
            <a:r>
              <a:rPr lang="en-GB" altLang="en-US" sz="4000" dirty="0">
                <a:latin typeface="Comic Sans MS" panose="030F0702030302020204" pitchFamily="66" charset="0"/>
              </a:rPr>
              <a:t/>
            </a:r>
            <a:br>
              <a:rPr lang="en-GB" altLang="en-US" sz="4000" dirty="0">
                <a:latin typeface="Comic Sans MS" panose="030F0702030302020204" pitchFamily="66" charset="0"/>
              </a:rPr>
            </a:br>
            <a:r>
              <a:rPr lang="en-GB" altLang="en-US" sz="4000" dirty="0" smtClean="0">
                <a:latin typeface="Comic Sans MS" panose="030F0702030302020204" pitchFamily="66" charset="0"/>
              </a:rPr>
              <a:t>Please</a:t>
            </a:r>
            <a:r>
              <a:rPr lang="en-GB" altLang="en-US" sz="4000" dirty="0">
                <a:latin typeface="Comic Sans MS" panose="030F0702030302020204" pitchFamily="66" charset="0"/>
              </a:rPr>
              <a:t>…</a:t>
            </a:r>
          </a:p>
        </p:txBody>
      </p:sp>
      <p:sp>
        <p:nvSpPr>
          <p:cNvPr id="20484"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en-GB" altLang="en-US" sz="2800">
              <a:solidFill>
                <a:schemeClr val="tx1"/>
              </a:solidFill>
              <a:latin typeface="Comic Sans MS" panose="030F0702030302020204" pitchFamily="66" charset="0"/>
            </a:endParaRPr>
          </a:p>
        </p:txBody>
      </p:sp>
      <p:sp>
        <p:nvSpPr>
          <p:cNvPr id="20485"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GB" altLang="en-US" sz="2800" u="sng" dirty="0">
                <a:solidFill>
                  <a:schemeClr val="tx1"/>
                </a:solidFill>
                <a:latin typeface="Comic Sans MS" panose="030F0702030302020204" pitchFamily="66" charset="0"/>
              </a:rPr>
              <a:t>Respect other people</a:t>
            </a:r>
            <a:r>
              <a:rPr lang="en-GB" altLang="en-US" sz="2800" b="1" dirty="0">
                <a:solidFill>
                  <a:schemeClr val="tx1"/>
                </a:solidFill>
                <a:latin typeface="Comic Sans MS" panose="030F0702030302020204" pitchFamily="66" charset="0"/>
              </a:rPr>
              <a:t> </a:t>
            </a:r>
          </a:p>
        </p:txBody>
      </p:sp>
      <p:sp>
        <p:nvSpPr>
          <p:cNvPr id="20486" name="Text Box 13"/>
          <p:cNvSpPr txBox="1">
            <a:spLocks noChangeArrowheads="1"/>
          </p:cNvSpPr>
          <p:nvPr/>
        </p:nvSpPr>
        <p:spPr bwMode="auto">
          <a:xfrm>
            <a:off x="2135189" y="3789364"/>
            <a:ext cx="4687887"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GB" altLang="en-US" sz="2800" u="sng" dirty="0" smtClean="0">
                <a:solidFill>
                  <a:schemeClr val="tx1"/>
                </a:solidFill>
                <a:latin typeface="Comic Sans MS" panose="030F0702030302020204" pitchFamily="66" charset="0"/>
              </a:rPr>
              <a:t>Speak</a:t>
            </a:r>
            <a:r>
              <a:rPr lang="en-GB" altLang="en-US" sz="2800" dirty="0" smtClean="0">
                <a:solidFill>
                  <a:schemeClr val="tx1"/>
                </a:solidFill>
                <a:latin typeface="Comic Sans MS" panose="030F0702030302020204" pitchFamily="66" charset="0"/>
              </a:rPr>
              <a:t> </a:t>
            </a:r>
            <a:r>
              <a:rPr lang="en-GB" altLang="en-US" sz="2800" dirty="0">
                <a:solidFill>
                  <a:schemeClr val="tx1"/>
                </a:solidFill>
                <a:latin typeface="Comic Sans MS" panose="030F0702030302020204" pitchFamily="66" charset="0"/>
              </a:rPr>
              <a:t>to your teacher or the Centre </a:t>
            </a:r>
            <a:r>
              <a:rPr lang="en-GB" altLang="en-US" sz="2800" dirty="0" smtClean="0">
                <a:solidFill>
                  <a:schemeClr val="tx1"/>
                </a:solidFill>
                <a:latin typeface="Comic Sans MS" panose="030F0702030302020204" pitchFamily="66" charset="0"/>
              </a:rPr>
              <a:t>Manager </a:t>
            </a:r>
            <a:r>
              <a:rPr lang="en-GB" altLang="en-US" sz="2800" dirty="0">
                <a:solidFill>
                  <a:schemeClr val="tx1"/>
                </a:solidFill>
                <a:latin typeface="Comic Sans MS" panose="030F0702030302020204" pitchFamily="66" charset="0"/>
              </a:rPr>
              <a:t>if you have a </a:t>
            </a:r>
            <a:r>
              <a:rPr lang="en-GB" altLang="en-US" sz="2800" dirty="0" smtClean="0">
                <a:solidFill>
                  <a:schemeClr val="tx1"/>
                </a:solidFill>
                <a:latin typeface="Comic Sans MS" panose="030F0702030302020204" pitchFamily="66" charset="0"/>
              </a:rPr>
              <a:t>problem.</a:t>
            </a:r>
          </a:p>
          <a:p>
            <a:pPr>
              <a:spcBef>
                <a:spcPct val="0"/>
              </a:spcBef>
              <a:buClrTx/>
              <a:buSzTx/>
              <a:buFontTx/>
              <a:buNone/>
            </a:pPr>
            <a:r>
              <a:rPr lang="en-GB" altLang="en-US" sz="2800" dirty="0" smtClean="0">
                <a:solidFill>
                  <a:schemeClr val="tx1"/>
                </a:solidFill>
                <a:latin typeface="Comic Sans MS" panose="030F0702030302020204" pitchFamily="66" charset="0"/>
              </a:rPr>
              <a:t>The Safeguarding Officer is David Coleman who can be contacted on 07525387549</a:t>
            </a:r>
            <a:endParaRPr lang="en-GB" altLang="en-US" sz="2800" dirty="0">
              <a:solidFill>
                <a:schemeClr val="tx1"/>
              </a:solidFill>
              <a:latin typeface="Comic Sans MS" panose="030F0702030302020204" pitchFamily="66" charset="0"/>
            </a:endParaRPr>
          </a:p>
        </p:txBody>
      </p:sp>
      <p:pic>
        <p:nvPicPr>
          <p:cNvPr id="20487"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59797" y="1330325"/>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69374" y="4075519"/>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9320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1752037A-4942-4206-937A-B7AB6E09D7C2}" type="slidenum">
              <a:rPr lang="en-GB" smtClean="0"/>
              <a:pPr/>
              <a:t>3</a:t>
            </a:fld>
            <a:endParaRPr lang="en-GB" dirty="0"/>
          </a:p>
        </p:txBody>
      </p:sp>
      <p:sp>
        <p:nvSpPr>
          <p:cNvPr id="3" name="Rectangle 2"/>
          <p:cNvSpPr/>
          <p:nvPr/>
        </p:nvSpPr>
        <p:spPr>
          <a:xfrm>
            <a:off x="3048000" y="2274838"/>
            <a:ext cx="6096000" cy="2862322"/>
          </a:xfrm>
          <a:prstGeom prst="rect">
            <a:avLst/>
          </a:prstGeom>
        </p:spPr>
        <p:txBody>
          <a:bodyPr>
            <a:spAutoFit/>
          </a:bodyPr>
          <a:lstStyle/>
          <a:p>
            <a:pPr>
              <a:buFont typeface="Arial" panose="020B0604020202020204" pitchFamily="34" charset="0"/>
              <a:buChar char="•"/>
            </a:pPr>
            <a:r>
              <a:rPr lang="en-US" dirty="0" smtClean="0">
                <a:solidFill>
                  <a:srgbClr val="000000"/>
                </a:solidFill>
                <a:latin typeface="Century Gothic" panose="020B0502020202020204" pitchFamily="34" charset="0"/>
              </a:rPr>
              <a:t>We actively promote British Values</a:t>
            </a:r>
          </a:p>
          <a:p>
            <a:pPr>
              <a:buFont typeface="Arial" panose="020B0604020202020204" pitchFamily="34" charset="0"/>
              <a:buChar char="•"/>
            </a:pPr>
            <a:endParaRPr lang="en-US" dirty="0">
              <a:solidFill>
                <a:srgbClr val="000000"/>
              </a:solidFill>
              <a:latin typeface="Century Gothic" panose="020B0502020202020204" pitchFamily="34" charset="0"/>
            </a:endParaRPr>
          </a:p>
          <a:p>
            <a:pPr>
              <a:buFont typeface="Arial" panose="020B0604020202020204" pitchFamily="34" charset="0"/>
              <a:buChar char="•"/>
            </a:pPr>
            <a:r>
              <a:rPr lang="en-US" dirty="0" smtClean="0">
                <a:solidFill>
                  <a:srgbClr val="000000"/>
                </a:solidFill>
                <a:latin typeface="Century Gothic" panose="020B0502020202020204" pitchFamily="34" charset="0"/>
              </a:rPr>
              <a:t>Democracy</a:t>
            </a:r>
            <a:endParaRPr lang="en-US" dirty="0">
              <a:solidFill>
                <a:srgbClr val="000000"/>
              </a:solidFill>
              <a:latin typeface="Century Gothic" panose="020B0502020202020204" pitchFamily="34" charset="0"/>
            </a:endParaRPr>
          </a:p>
          <a:p>
            <a:pPr>
              <a:buFont typeface="Arial" panose="020B0604020202020204" pitchFamily="34" charset="0"/>
              <a:buChar char="•"/>
            </a:pPr>
            <a:r>
              <a:rPr lang="en-US" dirty="0">
                <a:solidFill>
                  <a:srgbClr val="000000"/>
                </a:solidFill>
                <a:latin typeface="Century Gothic" panose="020B0502020202020204" pitchFamily="34" charset="0"/>
              </a:rPr>
              <a:t>The Rule of Law</a:t>
            </a:r>
          </a:p>
          <a:p>
            <a:pPr>
              <a:buFont typeface="Arial" panose="020B0604020202020204" pitchFamily="34" charset="0"/>
              <a:buChar char="•"/>
            </a:pPr>
            <a:r>
              <a:rPr lang="en-US" dirty="0">
                <a:solidFill>
                  <a:srgbClr val="000000"/>
                </a:solidFill>
                <a:latin typeface="Century Gothic" panose="020B0502020202020204" pitchFamily="34" charset="0"/>
              </a:rPr>
              <a:t>Individual Liberty</a:t>
            </a:r>
          </a:p>
          <a:p>
            <a:pPr>
              <a:buFont typeface="Arial" panose="020B0604020202020204" pitchFamily="34" charset="0"/>
              <a:buChar char="•"/>
            </a:pPr>
            <a:r>
              <a:rPr lang="en-US" dirty="0">
                <a:solidFill>
                  <a:srgbClr val="000000"/>
                </a:solidFill>
                <a:latin typeface="Century Gothic" panose="020B0502020202020204" pitchFamily="34" charset="0"/>
              </a:rPr>
              <a:t>Mutual Respect</a:t>
            </a:r>
          </a:p>
          <a:p>
            <a:pPr>
              <a:buFont typeface="Arial" panose="020B0604020202020204" pitchFamily="34" charset="0"/>
              <a:buChar char="•"/>
            </a:pPr>
            <a:r>
              <a:rPr lang="en-US" dirty="0">
                <a:solidFill>
                  <a:srgbClr val="000000"/>
                </a:solidFill>
                <a:latin typeface="Century Gothic" panose="020B0502020202020204" pitchFamily="34" charset="0"/>
              </a:rPr>
              <a:t>Tolerance of those of different faiths and beliefs</a:t>
            </a:r>
          </a:p>
          <a:p>
            <a:pPr>
              <a:buFont typeface="Arial" panose="020B0604020202020204" pitchFamily="34" charset="0"/>
              <a:buChar char="•"/>
            </a:pPr>
            <a:r>
              <a:rPr lang="en-US" dirty="0">
                <a:solidFill>
                  <a:srgbClr val="000000"/>
                </a:solidFill>
                <a:latin typeface="Century Gothic" panose="020B0502020202020204" pitchFamily="34" charset="0"/>
              </a:rPr>
              <a:t>Safeguarding policy</a:t>
            </a:r>
          </a:p>
          <a:p>
            <a:pPr>
              <a:buFont typeface="Arial" panose="020B0604020202020204" pitchFamily="34" charset="0"/>
              <a:buChar char="•"/>
            </a:pPr>
            <a:r>
              <a:rPr lang="en-US" dirty="0">
                <a:solidFill>
                  <a:srgbClr val="000000"/>
                </a:solidFill>
                <a:latin typeface="Century Gothic" panose="020B0502020202020204" pitchFamily="34" charset="0"/>
              </a:rPr>
              <a:t>Harassment and Bullying policy</a:t>
            </a:r>
          </a:p>
          <a:p>
            <a:pPr>
              <a:buFont typeface="Arial" panose="020B0604020202020204" pitchFamily="34" charset="0"/>
              <a:buChar char="•"/>
            </a:pPr>
            <a:r>
              <a:rPr lang="en-US" dirty="0">
                <a:solidFill>
                  <a:srgbClr val="000000"/>
                </a:solidFill>
                <a:latin typeface="Century Gothic" panose="020B0502020202020204" pitchFamily="34" charset="0"/>
              </a:rPr>
              <a:t>Computer Use policy which includes e-safety</a:t>
            </a:r>
            <a:endParaRPr lang="en-US" b="0" i="0" dirty="0">
              <a:solidFill>
                <a:srgbClr val="000000"/>
              </a:solidFill>
              <a:effectLst/>
              <a:latin typeface="Century Gothic" panose="020B0502020202020204" pitchFamily="34" charset="0"/>
            </a:endParaRPr>
          </a:p>
        </p:txBody>
      </p:sp>
    </p:spTree>
    <p:extLst>
      <p:ext uri="{BB962C8B-B14F-4D97-AF65-F5344CB8AC3E}">
        <p14:creationId xmlns:p14="http://schemas.microsoft.com/office/powerpoint/2010/main" val="1001332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39914" y="1738275"/>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178176" y="1780806"/>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64064" y="181802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236551" y="181802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693138" y="18605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9157662" y="1738275"/>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828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a:xfrm>
            <a:off x="908501" y="2796364"/>
            <a:ext cx="10462921" cy="3325334"/>
          </a:xfrm>
        </p:spPr>
        <p:txBody>
          <a:bodyPr/>
          <a:lstStyle/>
          <a:p>
            <a:r>
              <a:rPr lang="en-GB" dirty="0" smtClean="0"/>
              <a:t>Review what we learned last week</a:t>
            </a:r>
          </a:p>
          <a:p>
            <a:endParaRPr lang="en-GB" dirty="0" smtClean="0"/>
          </a:p>
          <a:p>
            <a:r>
              <a:rPr lang="en-GB" dirty="0" smtClean="0"/>
              <a:t>Be able to understand </a:t>
            </a:r>
            <a:r>
              <a:rPr lang="en-GB" dirty="0" smtClean="0"/>
              <a:t>how to answer the </a:t>
            </a:r>
            <a:r>
              <a:rPr lang="en-GB" dirty="0" smtClean="0"/>
              <a:t>kinds of typical questions we may </a:t>
            </a:r>
            <a:r>
              <a:rPr lang="en-GB" dirty="0" smtClean="0"/>
              <a:t>face</a:t>
            </a:r>
            <a:endParaRPr lang="en-GB" dirty="0" smtClean="0"/>
          </a:p>
          <a:p>
            <a:r>
              <a:rPr lang="en-GB" dirty="0" smtClean="0"/>
              <a:t>Have the opportunity to start to prepare our </a:t>
            </a:r>
            <a:r>
              <a:rPr lang="en-GB" dirty="0" smtClean="0"/>
              <a:t>answers and to practice speaking them out.</a:t>
            </a:r>
            <a:endParaRPr lang="en-GB" dirty="0"/>
          </a:p>
        </p:txBody>
      </p:sp>
      <p:sp>
        <p:nvSpPr>
          <p:cNvPr id="6" name="Title 5"/>
          <p:cNvSpPr>
            <a:spLocks noGrp="1"/>
          </p:cNvSpPr>
          <p:nvPr>
            <p:ph type="title"/>
          </p:nvPr>
        </p:nvSpPr>
        <p:spPr>
          <a:xfrm>
            <a:off x="908501" y="1153634"/>
            <a:ext cx="10462921" cy="930348"/>
          </a:xfrm>
        </p:spPr>
        <p:txBody>
          <a:bodyPr/>
          <a:lstStyle/>
          <a:p>
            <a:r>
              <a:rPr lang="en-GB" dirty="0" smtClean="0"/>
              <a:t>In today’s session we will </a:t>
            </a:r>
            <a:endParaRPr lang="en-GB" dirty="0"/>
          </a:p>
        </p:txBody>
      </p:sp>
      <p:sp>
        <p:nvSpPr>
          <p:cNvPr id="5" name="Slide Number Placeholder 4"/>
          <p:cNvSpPr>
            <a:spLocks noGrp="1"/>
          </p:cNvSpPr>
          <p:nvPr>
            <p:ph type="sldNum" sz="quarter" idx="11"/>
          </p:nvPr>
        </p:nvSpPr>
        <p:spPr/>
        <p:txBody>
          <a:bodyPr/>
          <a:lstStyle/>
          <a:p>
            <a:fld id="{D57F1E4F-1CFF-5643-939E-217C01CDF565}" type="slidenum">
              <a:rPr lang="en-US" smtClean="0"/>
              <a:pPr/>
              <a:t>5</a:t>
            </a:fld>
            <a:endParaRPr lang="en-US" dirty="0"/>
          </a:p>
        </p:txBody>
      </p:sp>
      <p:sp>
        <p:nvSpPr>
          <p:cNvPr id="4" name="Date Placeholder 3"/>
          <p:cNvSpPr>
            <a:spLocks noGrp="1"/>
          </p:cNvSpPr>
          <p:nvPr>
            <p:ph type="dt" sz="half" idx="4294967295"/>
          </p:nvPr>
        </p:nvSpPr>
        <p:spPr/>
        <p:txBody>
          <a:bodyPr/>
          <a:lstStyle/>
          <a:p>
            <a:fld id="{E0C5ABC0-3AA6-4323-A1C2-626B6B69C88A}" type="datetime1">
              <a:rPr lang="en-US" smtClean="0"/>
              <a:t>3/15/2021</a:t>
            </a:fld>
            <a:endParaRPr lang="en-US" dirty="0"/>
          </a:p>
        </p:txBody>
      </p:sp>
    </p:spTree>
    <p:extLst>
      <p:ext uri="{BB962C8B-B14F-4D97-AF65-F5344CB8AC3E}">
        <p14:creationId xmlns:p14="http://schemas.microsoft.com/office/powerpoint/2010/main" val="1752197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Why do you want to work for this company?</a:t>
            </a:r>
            <a:endParaRPr lang="en-GB" dirty="0"/>
          </a:p>
        </p:txBody>
      </p:sp>
      <p:sp>
        <p:nvSpPr>
          <p:cNvPr id="3" name="Content Placeholder 2"/>
          <p:cNvSpPr>
            <a:spLocks noGrp="1"/>
          </p:cNvSpPr>
          <p:nvPr>
            <p:ph idx="1"/>
          </p:nvPr>
        </p:nvSpPr>
        <p:spPr>
          <a:xfrm>
            <a:off x="677334" y="1740513"/>
            <a:ext cx="8596668" cy="4761186"/>
          </a:xfrm>
        </p:spPr>
        <p:txBody>
          <a:bodyPr>
            <a:normAutofit lnSpcReduction="10000"/>
          </a:bodyPr>
          <a:lstStyle/>
          <a:p>
            <a:r>
              <a:rPr lang="en-GB" dirty="0"/>
              <a:t>You need </a:t>
            </a:r>
            <a:r>
              <a:rPr lang="en-GB" dirty="0" smtClean="0"/>
              <a:t>to say what appeals to you about:</a:t>
            </a:r>
          </a:p>
          <a:p>
            <a:endParaRPr lang="en-GB" dirty="0" smtClean="0"/>
          </a:p>
          <a:p>
            <a:r>
              <a:rPr lang="en-GB" dirty="0" smtClean="0"/>
              <a:t>The company’s core business products or services</a:t>
            </a:r>
          </a:p>
          <a:p>
            <a:endParaRPr lang="en-GB" dirty="0" smtClean="0"/>
          </a:p>
          <a:p>
            <a:r>
              <a:rPr lang="en-GB" dirty="0" smtClean="0"/>
              <a:t>How </a:t>
            </a:r>
            <a:r>
              <a:rPr lang="en-GB" dirty="0"/>
              <a:t>many people work there?  Are they local, regional, national or international?</a:t>
            </a:r>
          </a:p>
          <a:p>
            <a:endParaRPr lang="en-GB" dirty="0" smtClean="0"/>
          </a:p>
          <a:p>
            <a:r>
              <a:rPr lang="en-GB" dirty="0" smtClean="0"/>
              <a:t>Be willing to outline how your </a:t>
            </a:r>
            <a:r>
              <a:rPr lang="en-GB" dirty="0"/>
              <a:t>relevant skills and </a:t>
            </a:r>
            <a:r>
              <a:rPr lang="en-GB" dirty="0" smtClean="0"/>
              <a:t>experience </a:t>
            </a:r>
            <a:r>
              <a:rPr lang="en-GB" dirty="0"/>
              <a:t>can make a difference to the company.</a:t>
            </a:r>
          </a:p>
          <a:p>
            <a:r>
              <a:rPr lang="en-GB" dirty="0" smtClean="0"/>
              <a:t>You may also mention these if it seems more is expected:</a:t>
            </a:r>
            <a:endParaRPr lang="en-GB" dirty="0"/>
          </a:p>
          <a:p>
            <a:pPr lvl="0"/>
            <a:r>
              <a:rPr lang="en-GB" dirty="0"/>
              <a:t>Company structure, finances, </a:t>
            </a:r>
            <a:r>
              <a:rPr lang="en-GB" dirty="0" smtClean="0"/>
              <a:t>key staff, how old is the company?</a:t>
            </a:r>
            <a:endParaRPr lang="en-GB" dirty="0"/>
          </a:p>
          <a:p>
            <a:pPr lvl="0"/>
            <a:r>
              <a:rPr lang="en-GB" dirty="0"/>
              <a:t>Customers and competitors</a:t>
            </a:r>
          </a:p>
          <a:p>
            <a:pPr lvl="0"/>
            <a:r>
              <a:rPr lang="en-GB" dirty="0"/>
              <a:t>Market trends and challenges</a:t>
            </a:r>
          </a:p>
          <a:p>
            <a:endParaRPr lang="en-GB" dirty="0"/>
          </a:p>
        </p:txBody>
      </p:sp>
    </p:spTree>
    <p:extLst>
      <p:ext uri="{BB962C8B-B14F-4D97-AF65-F5344CB8AC3E}">
        <p14:creationId xmlns:p14="http://schemas.microsoft.com/office/powerpoint/2010/main" val="183022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are your strengths?</a:t>
            </a:r>
            <a:r>
              <a:rPr lang="en-GB" dirty="0"/>
              <a:t/>
            </a:r>
            <a:br>
              <a:rPr lang="en-GB" dirty="0"/>
            </a:br>
            <a:endParaRPr lang="en-GB" dirty="0"/>
          </a:p>
        </p:txBody>
      </p:sp>
      <p:sp>
        <p:nvSpPr>
          <p:cNvPr id="3" name="Content Placeholder 2"/>
          <p:cNvSpPr>
            <a:spLocks noGrp="1"/>
          </p:cNvSpPr>
          <p:nvPr>
            <p:ph idx="1"/>
          </p:nvPr>
        </p:nvSpPr>
        <p:spPr/>
        <p:txBody>
          <a:bodyPr/>
          <a:lstStyle/>
          <a:p>
            <a:r>
              <a:rPr lang="en-GB" dirty="0"/>
              <a:t>Highlight what you are good at and how this helps in a work situation. </a:t>
            </a:r>
            <a:endParaRPr lang="en-GB" dirty="0" smtClean="0"/>
          </a:p>
          <a:p>
            <a:endParaRPr lang="en-GB" dirty="0"/>
          </a:p>
          <a:p>
            <a:r>
              <a:rPr lang="en-GB" dirty="0" smtClean="0"/>
              <a:t>Make sure your strengths are relevant to the job – </a:t>
            </a:r>
            <a:r>
              <a:rPr lang="en-GB" dirty="0" err="1"/>
              <a:t>i</a:t>
            </a:r>
            <a:r>
              <a:rPr lang="en-GB" dirty="0" err="1" smtClean="0"/>
              <a:t>e</a:t>
            </a:r>
            <a:r>
              <a:rPr lang="en-GB" dirty="0" smtClean="0"/>
              <a:t>  a good teacher needs to be patient and resilient.</a:t>
            </a:r>
          </a:p>
          <a:p>
            <a:endParaRPr lang="en-GB" dirty="0" smtClean="0"/>
          </a:p>
          <a:p>
            <a:r>
              <a:rPr lang="en-GB" dirty="0" smtClean="0"/>
              <a:t>Give examples for each one showing how you have used your strength in a work situation.  Use factual information to influence in a positive way – Who? What? Where? Why? And When?</a:t>
            </a:r>
            <a:endParaRPr lang="en-GB" dirty="0"/>
          </a:p>
        </p:txBody>
      </p:sp>
    </p:spTree>
    <p:extLst>
      <p:ext uri="{BB962C8B-B14F-4D97-AF65-F5344CB8AC3E}">
        <p14:creationId xmlns:p14="http://schemas.microsoft.com/office/powerpoint/2010/main" val="15426968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What would you say are your weaker areas?</a:t>
            </a:r>
            <a:r>
              <a:rPr lang="en-GB" dirty="0"/>
              <a:t/>
            </a:r>
            <a:br>
              <a:rPr lang="en-GB" dirty="0"/>
            </a:br>
            <a:endParaRPr lang="en-GB" dirty="0"/>
          </a:p>
        </p:txBody>
      </p:sp>
      <p:sp>
        <p:nvSpPr>
          <p:cNvPr id="3" name="Content Placeholder 2"/>
          <p:cNvSpPr>
            <a:spLocks noGrp="1"/>
          </p:cNvSpPr>
          <p:nvPr>
            <p:ph idx="1"/>
          </p:nvPr>
        </p:nvSpPr>
        <p:spPr>
          <a:xfrm>
            <a:off x="293834" y="1368000"/>
            <a:ext cx="11604185" cy="4607497"/>
          </a:xfrm>
        </p:spPr>
        <p:txBody>
          <a:bodyPr/>
          <a:lstStyle/>
          <a:p>
            <a:r>
              <a:rPr lang="en-GB" dirty="0"/>
              <a:t>Keep your weaknesses technical not personal.  No-one wants to hear you saying you like to gossip or you spend too much time playing computer </a:t>
            </a:r>
            <a:r>
              <a:rPr lang="en-GB" dirty="0" smtClean="0"/>
              <a:t>games!  </a:t>
            </a:r>
            <a:r>
              <a:rPr lang="en-GB" dirty="0"/>
              <a:t>Your weaknesses need to be solvable, manageable deficiencies that you </a:t>
            </a:r>
            <a:r>
              <a:rPr lang="en-GB" dirty="0" smtClean="0"/>
              <a:t>are overcoming and </a:t>
            </a:r>
            <a:r>
              <a:rPr lang="en-GB" dirty="0"/>
              <a:t>learning to </a:t>
            </a:r>
            <a:r>
              <a:rPr lang="en-GB" dirty="0" smtClean="0"/>
              <a:t>conquer.  </a:t>
            </a:r>
          </a:p>
          <a:p>
            <a:endParaRPr lang="en-GB" dirty="0" smtClean="0"/>
          </a:p>
          <a:p>
            <a:r>
              <a:rPr lang="en-GB" dirty="0" smtClean="0"/>
              <a:t>The </a:t>
            </a:r>
            <a:r>
              <a:rPr lang="en-GB" dirty="0"/>
              <a:t>interviewer wants to see:</a:t>
            </a:r>
          </a:p>
          <a:p>
            <a:pPr lvl="0"/>
            <a:endParaRPr lang="en-GB" dirty="0" smtClean="0"/>
          </a:p>
          <a:p>
            <a:pPr lvl="0"/>
            <a:r>
              <a:rPr lang="en-GB" dirty="0" smtClean="0"/>
              <a:t>How </a:t>
            </a:r>
            <a:r>
              <a:rPr lang="en-GB" dirty="0"/>
              <a:t>you approach a difficult question.</a:t>
            </a:r>
          </a:p>
          <a:p>
            <a:pPr lvl="0"/>
            <a:endParaRPr lang="en-GB" dirty="0" smtClean="0"/>
          </a:p>
          <a:p>
            <a:pPr lvl="0"/>
            <a:r>
              <a:rPr lang="en-GB" dirty="0" smtClean="0"/>
              <a:t>Whether </a:t>
            </a:r>
            <a:r>
              <a:rPr lang="en-GB" dirty="0"/>
              <a:t>or not you recognise your weaknesses (we all have them)</a:t>
            </a:r>
          </a:p>
          <a:p>
            <a:pPr lvl="0"/>
            <a:endParaRPr lang="en-GB" dirty="0" smtClean="0"/>
          </a:p>
          <a:p>
            <a:pPr lvl="0"/>
            <a:r>
              <a:rPr lang="en-GB" dirty="0" smtClean="0"/>
              <a:t>What </a:t>
            </a:r>
            <a:r>
              <a:rPr lang="en-GB" dirty="0"/>
              <a:t>you’re doing about them and whether your individual strengths and weaknesses (they’re usually related) make you the right candidate for the job.</a:t>
            </a:r>
          </a:p>
          <a:p>
            <a:endParaRPr lang="en-GB" dirty="0"/>
          </a:p>
        </p:txBody>
      </p:sp>
    </p:spTree>
    <p:extLst>
      <p:ext uri="{BB962C8B-B14F-4D97-AF65-F5344CB8AC3E}">
        <p14:creationId xmlns:p14="http://schemas.microsoft.com/office/powerpoint/2010/main" val="3903394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294967295"/>
          </p:nvPr>
        </p:nvSpPr>
        <p:spPr>
          <a:xfrm>
            <a:off x="0" y="6121400"/>
            <a:ext cx="1063625" cy="365125"/>
          </a:xfrm>
        </p:spPr>
        <p:txBody>
          <a:bodyPr/>
          <a:lstStyle/>
          <a:p>
            <a:fld id="{1752037A-4942-4206-937A-B7AB6E09D7C2}" type="slidenum">
              <a:rPr lang="en-GB" smtClean="0"/>
              <a:pPr/>
              <a:t>9</a:t>
            </a:fld>
            <a:endParaRPr lang="en-GB" dirty="0"/>
          </a:p>
        </p:txBody>
      </p:sp>
      <p:sp>
        <p:nvSpPr>
          <p:cNvPr id="5" name="Title 4"/>
          <p:cNvSpPr>
            <a:spLocks noGrp="1"/>
          </p:cNvSpPr>
          <p:nvPr>
            <p:ph type="title" idx="4294967295"/>
          </p:nvPr>
        </p:nvSpPr>
        <p:spPr>
          <a:xfrm>
            <a:off x="0" y="836613"/>
            <a:ext cx="11604625" cy="411162"/>
          </a:xfrm>
        </p:spPr>
        <p:txBody>
          <a:bodyPr>
            <a:normAutofit fontScale="90000"/>
          </a:bodyPr>
          <a:lstStyle/>
          <a:p>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a:t/>
            </a:r>
            <a:br>
              <a:rPr lang="en-GB" dirty="0"/>
            </a:br>
            <a:r>
              <a:rPr lang="en-GB" dirty="0" smtClean="0"/>
              <a:t/>
            </a:r>
            <a:br>
              <a:rPr lang="en-GB" dirty="0" smtClean="0"/>
            </a:br>
            <a:r>
              <a:rPr lang="en-GB" dirty="0" smtClean="0"/>
              <a:t>Choose one of the previous questions and prepare your answer</a:t>
            </a:r>
            <a:endParaRPr lang="en-GB" dirty="0"/>
          </a:p>
        </p:txBody>
      </p:sp>
    </p:spTree>
    <p:extLst>
      <p:ext uri="{BB962C8B-B14F-4D97-AF65-F5344CB8AC3E}">
        <p14:creationId xmlns:p14="http://schemas.microsoft.com/office/powerpoint/2010/main" val="368969919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36AD379-26E1-4FD9-BACF-2A39D1453F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521A6C-CD26-45BD-8A0C-2642687FC1CC}">
  <ds:schemaRefs>
    <ds:schemaRef ds:uri="http://schemas.microsoft.com/sharepoint/v3/contenttype/forms"/>
  </ds:schemaRefs>
</ds:datastoreItem>
</file>

<file path=customXml/itemProps3.xml><?xml version="1.0" encoding="utf-8"?>
<ds:datastoreItem xmlns:ds="http://schemas.openxmlformats.org/officeDocument/2006/customXml" ds:itemID="{E41D310F-EE97-4934-B5E1-4572EDAC661A}">
  <ds:schemaRefs>
    <ds:schemaRef ds:uri="http://purl.org/dc/elements/1.1/"/>
    <ds:schemaRef ds:uri="http://www.w3.org/XML/1998/namespace"/>
    <ds:schemaRef ds:uri="http://schemas.microsoft.com/office/2006/documentManagement/types"/>
    <ds:schemaRef ds:uri="b3fe5981-60c0-4104-a1b1-a1fac9687ed0"/>
    <ds:schemaRef ds:uri="e0e7bb2f-ff26-4fae-befd-4a9a53791a98"/>
    <ds:schemaRef ds:uri="http://purl.org/dc/terms/"/>
    <ds:schemaRef ds:uri="http://schemas.microsoft.com/office/infopath/2007/PartnerControls"/>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4</TotalTime>
  <Words>827</Words>
  <Application>Microsoft Office PowerPoint</Application>
  <PresentationFormat>Widescreen</PresentationFormat>
  <Paragraphs>93</Paragraphs>
  <Slides>14</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MS PGothic</vt:lpstr>
      <vt:lpstr>Arial</vt:lpstr>
      <vt:lpstr>Calibri</vt:lpstr>
      <vt:lpstr>Century Gothic</vt:lpstr>
      <vt:lpstr>Comic Sans MS</vt:lpstr>
      <vt:lpstr>Lucida Grande</vt:lpstr>
      <vt:lpstr>Trebuchet MS</vt:lpstr>
      <vt:lpstr>Wingdings</vt:lpstr>
      <vt:lpstr>Wingdings 3</vt:lpstr>
      <vt:lpstr>Facet</vt:lpstr>
      <vt:lpstr>Online Interview Skills Pt 2</vt:lpstr>
      <vt:lpstr> Safeguarding  Please…</vt:lpstr>
      <vt:lpstr>PowerPoint Presentation</vt:lpstr>
      <vt:lpstr>PowerPoint Presentation</vt:lpstr>
      <vt:lpstr>In today’s session we will </vt:lpstr>
      <vt:lpstr>Why do you want to work for this company?</vt:lpstr>
      <vt:lpstr>What are your strengths? </vt:lpstr>
      <vt:lpstr>What would you say are your weaker areas? </vt:lpstr>
      <vt:lpstr>       Choose one of the previous questions and prepare your answer</vt:lpstr>
      <vt:lpstr>What do you think makes a good team? </vt:lpstr>
      <vt:lpstr>Tell me about a difficult scenario at work and how you dealt with it: </vt:lpstr>
      <vt:lpstr>Why do you want this job? </vt:lpstr>
      <vt:lpstr>  What would you do to ensure you gave excellent customer service to all our customers?  </vt:lpstr>
      <vt:lpstr>      Now choose another question and take it in turns to give your answer.  </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Online Interview Skills Pt 2</dc:title>
  <dc:creator>Moore, Alison</dc:creator>
  <cp:lastModifiedBy>Moore, Alison</cp:lastModifiedBy>
  <cp:revision>1</cp:revision>
  <dcterms:created xsi:type="dcterms:W3CDTF">2021-03-15T12:28:34Z</dcterms:created>
  <dcterms:modified xsi:type="dcterms:W3CDTF">2021-03-15T12:32:42Z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